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97" r:id="rId2"/>
  </p:sldMasterIdLst>
  <p:notesMasterIdLst>
    <p:notesMasterId r:id="rId125"/>
  </p:notesMasterIdLst>
  <p:handoutMasterIdLst>
    <p:handoutMasterId r:id="rId126"/>
  </p:handoutMasterIdLst>
  <p:sldIdLst>
    <p:sldId id="274" r:id="rId3"/>
    <p:sldId id="544" r:id="rId4"/>
    <p:sldId id="276" r:id="rId5"/>
    <p:sldId id="556" r:id="rId6"/>
    <p:sldId id="692" r:id="rId7"/>
    <p:sldId id="561" r:id="rId8"/>
    <p:sldId id="562" r:id="rId9"/>
    <p:sldId id="563" r:id="rId10"/>
    <p:sldId id="564" r:id="rId11"/>
    <p:sldId id="553" r:id="rId12"/>
    <p:sldId id="566" r:id="rId13"/>
    <p:sldId id="557" r:id="rId14"/>
    <p:sldId id="568" r:id="rId15"/>
    <p:sldId id="569" r:id="rId16"/>
    <p:sldId id="558" r:id="rId17"/>
    <p:sldId id="578" r:id="rId18"/>
    <p:sldId id="571" r:id="rId19"/>
    <p:sldId id="579" r:id="rId20"/>
    <p:sldId id="559" r:id="rId21"/>
    <p:sldId id="580" r:id="rId22"/>
    <p:sldId id="581" r:id="rId23"/>
    <p:sldId id="582" r:id="rId24"/>
    <p:sldId id="696" r:id="rId25"/>
    <p:sldId id="591" r:id="rId26"/>
    <p:sldId id="693" r:id="rId27"/>
    <p:sldId id="583" r:id="rId28"/>
    <p:sldId id="565" r:id="rId29"/>
    <p:sldId id="584" r:id="rId30"/>
    <p:sldId id="567" r:id="rId31"/>
    <p:sldId id="587" r:id="rId32"/>
    <p:sldId id="588" r:id="rId33"/>
    <p:sldId id="589" r:id="rId34"/>
    <p:sldId id="585" r:id="rId35"/>
    <p:sldId id="592" r:id="rId36"/>
    <p:sldId id="593" r:id="rId37"/>
    <p:sldId id="570" r:id="rId38"/>
    <p:sldId id="574" r:id="rId39"/>
    <p:sldId id="594" r:id="rId40"/>
    <p:sldId id="575" r:id="rId41"/>
    <p:sldId id="576" r:id="rId42"/>
    <p:sldId id="577" r:id="rId43"/>
    <p:sldId id="586" r:id="rId44"/>
    <p:sldId id="595" r:id="rId45"/>
    <p:sldId id="572" r:id="rId46"/>
    <p:sldId id="573" r:id="rId47"/>
    <p:sldId id="600" r:id="rId48"/>
    <p:sldId id="697" r:id="rId49"/>
    <p:sldId id="601" r:id="rId50"/>
    <p:sldId id="694" r:id="rId51"/>
    <p:sldId id="695" r:id="rId52"/>
    <p:sldId id="624" r:id="rId53"/>
    <p:sldId id="625" r:id="rId54"/>
    <p:sldId id="626" r:id="rId55"/>
    <p:sldId id="613" r:id="rId56"/>
    <p:sldId id="627" r:id="rId57"/>
    <p:sldId id="628" r:id="rId58"/>
    <p:sldId id="629" r:id="rId59"/>
    <p:sldId id="631" r:id="rId60"/>
    <p:sldId id="630" r:id="rId61"/>
    <p:sldId id="615" r:id="rId62"/>
    <p:sldId id="616" r:id="rId63"/>
    <p:sldId id="620" r:id="rId64"/>
    <p:sldId id="632" r:id="rId65"/>
    <p:sldId id="617" r:id="rId66"/>
    <p:sldId id="618" r:id="rId67"/>
    <p:sldId id="633" r:id="rId68"/>
    <p:sldId id="610" r:id="rId69"/>
    <p:sldId id="621" r:id="rId70"/>
    <p:sldId id="611" r:id="rId71"/>
    <p:sldId id="619" r:id="rId72"/>
    <p:sldId id="622" r:id="rId73"/>
    <p:sldId id="702" r:id="rId74"/>
    <p:sldId id="700" r:id="rId75"/>
    <p:sldId id="701" r:id="rId76"/>
    <p:sldId id="637" r:id="rId77"/>
    <p:sldId id="638" r:id="rId78"/>
    <p:sldId id="639" r:id="rId79"/>
    <p:sldId id="659" r:id="rId80"/>
    <p:sldId id="660" r:id="rId81"/>
    <p:sldId id="661" r:id="rId82"/>
    <p:sldId id="662" r:id="rId83"/>
    <p:sldId id="663" r:id="rId84"/>
    <p:sldId id="664" r:id="rId85"/>
    <p:sldId id="665" r:id="rId86"/>
    <p:sldId id="666" r:id="rId87"/>
    <p:sldId id="667" r:id="rId88"/>
    <p:sldId id="641" r:id="rId89"/>
    <p:sldId id="668" r:id="rId90"/>
    <p:sldId id="644" r:id="rId91"/>
    <p:sldId id="645" r:id="rId92"/>
    <p:sldId id="646" r:id="rId93"/>
    <p:sldId id="647" r:id="rId94"/>
    <p:sldId id="648" r:id="rId95"/>
    <p:sldId id="658" r:id="rId96"/>
    <p:sldId id="698" r:id="rId97"/>
    <p:sldId id="669" r:id="rId98"/>
    <p:sldId id="703" r:id="rId99"/>
    <p:sldId id="670" r:id="rId100"/>
    <p:sldId id="672" r:id="rId101"/>
    <p:sldId id="673" r:id="rId102"/>
    <p:sldId id="674" r:id="rId103"/>
    <p:sldId id="675" r:id="rId104"/>
    <p:sldId id="679" r:id="rId105"/>
    <p:sldId id="680" r:id="rId106"/>
    <p:sldId id="704" r:id="rId107"/>
    <p:sldId id="682" r:id="rId108"/>
    <p:sldId id="683" r:id="rId109"/>
    <p:sldId id="684" r:id="rId110"/>
    <p:sldId id="685" r:id="rId111"/>
    <p:sldId id="607" r:id="rId112"/>
    <p:sldId id="686" r:id="rId113"/>
    <p:sldId id="687" r:id="rId114"/>
    <p:sldId id="688" r:id="rId115"/>
    <p:sldId id="689" r:id="rId116"/>
    <p:sldId id="690" r:id="rId117"/>
    <p:sldId id="612" r:id="rId118"/>
    <p:sldId id="691" r:id="rId119"/>
    <p:sldId id="349" r:id="rId120"/>
    <p:sldId id="401" r:id="rId121"/>
    <p:sldId id="490" r:id="rId122"/>
    <p:sldId id="491" r:id="rId123"/>
    <p:sldId id="405"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544"/>
            <p14:sldId id="276"/>
          </p14:sldIdLst>
        </p14:section>
        <p14:section name="1. Cloud services concepts. Introducing Microsoft 365" id="{28490C21-E62B-4BD0-B417-E91CF43870A2}">
          <p14:sldIdLst>
            <p14:sldId id="556"/>
            <p14:sldId id="692"/>
            <p14:sldId id="561"/>
            <p14:sldId id="562"/>
            <p14:sldId id="563"/>
            <p14:sldId id="564"/>
            <p14:sldId id="553"/>
            <p14:sldId id="566"/>
            <p14:sldId id="557"/>
            <p14:sldId id="568"/>
            <p14:sldId id="569"/>
            <p14:sldId id="558"/>
            <p14:sldId id="578"/>
            <p14:sldId id="571"/>
            <p14:sldId id="579"/>
            <p14:sldId id="559"/>
            <p14:sldId id="580"/>
            <p14:sldId id="581"/>
            <p14:sldId id="582"/>
            <p14:sldId id="696"/>
          </p14:sldIdLst>
        </p14:section>
        <p14:section name="2. Identity management" id="{B35D95A4-39E1-416A-A61E-D789CDEA7F23}">
          <p14:sldIdLst>
            <p14:sldId id="591"/>
            <p14:sldId id="693"/>
            <p14:sldId id="583"/>
            <p14:sldId id="565"/>
            <p14:sldId id="584"/>
            <p14:sldId id="567"/>
            <p14:sldId id="587"/>
            <p14:sldId id="588"/>
            <p14:sldId id="589"/>
            <p14:sldId id="585"/>
            <p14:sldId id="592"/>
            <p14:sldId id="593"/>
            <p14:sldId id="570"/>
            <p14:sldId id="574"/>
            <p14:sldId id="594"/>
            <p14:sldId id="575"/>
            <p14:sldId id="576"/>
            <p14:sldId id="577"/>
            <p14:sldId id="586"/>
            <p14:sldId id="595"/>
            <p14:sldId id="572"/>
            <p14:sldId id="573"/>
            <p14:sldId id="600"/>
            <p14:sldId id="697"/>
          </p14:sldIdLst>
        </p14:section>
        <p14:section name="3. Collaboration services in Microsoft 365" id="{1B4CB7D5-1B81-4AE9-AC50-1B5907038A14}">
          <p14:sldIdLst>
            <p14:sldId id="601"/>
            <p14:sldId id="694"/>
            <p14:sldId id="695"/>
            <p14:sldId id="624"/>
            <p14:sldId id="625"/>
            <p14:sldId id="626"/>
            <p14:sldId id="613"/>
            <p14:sldId id="627"/>
            <p14:sldId id="628"/>
            <p14:sldId id="629"/>
            <p14:sldId id="631"/>
            <p14:sldId id="630"/>
            <p14:sldId id="615"/>
            <p14:sldId id="616"/>
            <p14:sldId id="620"/>
            <p14:sldId id="632"/>
            <p14:sldId id="617"/>
            <p14:sldId id="618"/>
            <p14:sldId id="633"/>
            <p14:sldId id="610"/>
            <p14:sldId id="621"/>
            <p14:sldId id="611"/>
            <p14:sldId id="619"/>
            <p14:sldId id="622"/>
            <p14:sldId id="702"/>
          </p14:sldIdLst>
        </p14:section>
        <p14:section name="4. Security considerations in Exchange and SharePoint Online. Mobile device management" id="{CA4BEB8B-B057-4CFD-8844-FC74BDF1F206}">
          <p14:sldIdLst>
            <p14:sldId id="700"/>
            <p14:sldId id="701"/>
            <p14:sldId id="637"/>
            <p14:sldId id="638"/>
            <p14:sldId id="639"/>
            <p14:sldId id="659"/>
            <p14:sldId id="660"/>
            <p14:sldId id="661"/>
            <p14:sldId id="662"/>
            <p14:sldId id="663"/>
            <p14:sldId id="664"/>
            <p14:sldId id="665"/>
            <p14:sldId id="666"/>
            <p14:sldId id="667"/>
            <p14:sldId id="641"/>
            <p14:sldId id="668"/>
            <p14:sldId id="644"/>
            <p14:sldId id="645"/>
            <p14:sldId id="646"/>
            <p14:sldId id="647"/>
            <p14:sldId id="648"/>
            <p14:sldId id="658"/>
            <p14:sldId id="698"/>
          </p14:sldIdLst>
        </p14:section>
        <p14:section name="5. Microsoft 365 Information Protection" id="{43732568-2273-402F-ABB1-DF70B9D26077}">
          <p14:sldIdLst>
            <p14:sldId id="669"/>
            <p14:sldId id="703"/>
            <p14:sldId id="670"/>
            <p14:sldId id="672"/>
            <p14:sldId id="673"/>
            <p14:sldId id="674"/>
            <p14:sldId id="675"/>
            <p14:sldId id="679"/>
            <p14:sldId id="680"/>
            <p14:sldId id="704"/>
            <p14:sldId id="682"/>
            <p14:sldId id="683"/>
            <p14:sldId id="684"/>
            <p14:sldId id="685"/>
            <p14:sldId id="607"/>
            <p14:sldId id="686"/>
            <p14:sldId id="687"/>
            <p14:sldId id="688"/>
            <p14:sldId id="689"/>
            <p14:sldId id="690"/>
            <p14:sldId id="612"/>
            <p14:sldId id="691"/>
          </p14:sldIdLst>
        </p14:section>
        <p14:section name="Conclusion" id="{10E03AB1-9AA8-4E86-9A64-D741901E50A2}">
          <p14:sldIdLst>
            <p14:sldId id="349"/>
            <p14:sldId id="401"/>
            <p14:sldId id="490"/>
            <p14:sldId id="491"/>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sil Yordanov" initials="VY" lastIdx="1" clrIdx="0">
    <p:extLst>
      <p:ext uri="{19B8F6BF-5375-455C-9EA6-DF929625EA0E}">
        <p15:presenceInfo xmlns:p15="http://schemas.microsoft.com/office/powerpoint/2012/main" userId="1ee9dc105efb8e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00E668"/>
    <a:srgbClr val="545AC8"/>
    <a:srgbClr val="7176D1"/>
    <a:srgbClr val="D1D5DD"/>
    <a:srgbClr val="E0E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57" autoAdjust="0"/>
    <p:restoredTop sz="96216" autoAdjust="0"/>
  </p:normalViewPr>
  <p:slideViewPr>
    <p:cSldViewPr snapToGrid="0" showGuides="1">
      <p:cViewPr varScale="1">
        <p:scale>
          <a:sx n="91" d="100"/>
          <a:sy n="91" d="100"/>
        </p:scale>
        <p:origin x="96" y="425"/>
      </p:cViewPr>
      <p:guideLst>
        <p:guide orient="horz" pos="2184"/>
        <p:guide pos="3840"/>
      </p:guideLst>
    </p:cSldViewPr>
  </p:slideViewPr>
  <p:outlineViewPr>
    <p:cViewPr>
      <p:scale>
        <a:sx n="33" d="100"/>
        <a:sy n="33" d="100"/>
      </p:scale>
      <p:origin x="0" y="-214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17.9.2019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17-Sep-19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information-protection/rms-client/use-client#choose-which-azure-information-protection-client-to-us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s.wsj.com/cio/2017/03/30/j-p-morgan-set-to-run-first-apps-in-public-clou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microsoft-365/blog/2014/05/13/choosing-a-sign-in-model-for-office-36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ireTh8eFTk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security/technology/identity-access-management/passwordles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628703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98</a:t>
            </a:fld>
            <a:endParaRPr lang="en-US"/>
          </a:p>
        </p:txBody>
      </p:sp>
    </p:spTree>
    <p:extLst>
      <p:ext uri="{BB962C8B-B14F-4D97-AF65-F5344CB8AC3E}">
        <p14:creationId xmlns:p14="http://schemas.microsoft.com/office/powerpoint/2010/main" val="412339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88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https://docs.microsoft.com/en-us/azure/information-protection/rms-client/use-client#choose-which-azure-information-protection-client-to-use</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110</a:t>
            </a:fld>
            <a:endParaRPr lang="en-US"/>
          </a:p>
        </p:txBody>
      </p:sp>
    </p:spTree>
    <p:extLst>
      <p:ext uri="{BB962C8B-B14F-4D97-AF65-F5344CB8AC3E}">
        <p14:creationId xmlns:p14="http://schemas.microsoft.com/office/powerpoint/2010/main" val="402416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118</a:t>
            </a:fld>
            <a:endParaRPr lang="en-US" dirty="0"/>
          </a:p>
        </p:txBody>
      </p:sp>
    </p:spTree>
    <p:extLst>
      <p:ext uri="{BB962C8B-B14F-4D97-AF65-F5344CB8AC3E}">
        <p14:creationId xmlns:p14="http://schemas.microsoft.com/office/powerpoint/2010/main" val="1860974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119</a:t>
            </a:fld>
            <a:endParaRPr lang="en-US" dirty="0">
              <a:solidFill>
                <a:prstClr val="black"/>
              </a:solidFill>
            </a:endParaRPr>
          </a:p>
        </p:txBody>
      </p:sp>
    </p:spTree>
    <p:extLst>
      <p:ext uri="{BB962C8B-B14F-4D97-AF65-F5344CB8AC3E}">
        <p14:creationId xmlns:p14="http://schemas.microsoft.com/office/powerpoint/2010/main" val="4171907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49374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2267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122</a:t>
            </a:fld>
            <a:endParaRPr lang="en-US" dirty="0">
              <a:solidFill>
                <a:prstClr val="black"/>
              </a:solidFill>
            </a:endParaRPr>
          </a:p>
        </p:txBody>
      </p:sp>
    </p:spTree>
    <p:extLst>
      <p:ext uri="{BB962C8B-B14F-4D97-AF65-F5344CB8AC3E}">
        <p14:creationId xmlns:p14="http://schemas.microsoft.com/office/powerpoint/2010/main" val="165893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402853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Compliance note: J.P. Morgan </a:t>
            </a:r>
            <a:r>
              <a:rPr lang="en-US" sz="1200" b="0" i="0" kern="1200" dirty="0">
                <a:solidFill>
                  <a:schemeClr val="tx1"/>
                </a:solidFill>
                <a:effectLst/>
                <a:latin typeface="+mn-lt"/>
                <a:ea typeface="+mn-ea"/>
                <a:cs typeface="+mn-cs"/>
              </a:rPr>
              <a:t>created its own private cloud in 2016 and moved some applications into the public cloud in May 2017 - </a:t>
            </a:r>
            <a:r>
              <a:rPr lang="en-US" dirty="0">
                <a:hlinkClick r:id="rId3"/>
              </a:rPr>
              <a:t>https://blogs.wsj.com/cio/2017/03/30/j-p-morgan-set-to-run-first-apps-in-public-cloud/</a:t>
            </a:r>
            <a:endParaRPr lang="en-US" dirty="0"/>
          </a:p>
          <a:p>
            <a:pPr marL="171450" indent="-171450">
              <a:buFont typeface="Arial" panose="020B0604020202020204" pitchFamily="34" charset="0"/>
              <a:buChar char="•"/>
            </a:pPr>
            <a:r>
              <a:rPr lang="en-US" dirty="0"/>
              <a:t>Reliability note: For example, less than 99.9% availability of Exchange Online, results in “service credit” of 25%. Less than 99% -&gt; 50% of service credit and less than 95% -&gt; 100% of service credit</a:t>
            </a:r>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a:p>
        </p:txBody>
      </p:sp>
    </p:spTree>
    <p:extLst>
      <p:ext uri="{BB962C8B-B14F-4D97-AF65-F5344CB8AC3E}">
        <p14:creationId xmlns:p14="http://schemas.microsoft.com/office/powerpoint/2010/main" val="20573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https://www.microsoft.com/en-us/microsoft-365/blog/2014/05/13/choosing-a-sign-in-model-for-office-365/</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a:p>
        </p:txBody>
      </p:sp>
    </p:spTree>
    <p:extLst>
      <p:ext uri="{BB962C8B-B14F-4D97-AF65-F5344CB8AC3E}">
        <p14:creationId xmlns:p14="http://schemas.microsoft.com/office/powerpoint/2010/main" val="186306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a:p>
        </p:txBody>
      </p:sp>
    </p:spTree>
    <p:extLst>
      <p:ext uri="{BB962C8B-B14F-4D97-AF65-F5344CB8AC3E}">
        <p14:creationId xmlns:p14="http://schemas.microsoft.com/office/powerpoint/2010/main" val="3458466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hlinkClick r:id="rId3"/>
              </a:rPr>
              <a:t>https://www.youtube.com/watch?v=ireTh8eFTkM</a:t>
            </a:r>
            <a:endParaRPr lang="en-US" sz="800" dirty="0"/>
          </a:p>
        </p:txBody>
      </p:sp>
      <p:sp>
        <p:nvSpPr>
          <p:cNvPr id="4" name="Slide Number Placeholder 3"/>
          <p:cNvSpPr>
            <a:spLocks noGrp="1"/>
          </p:cNvSpPr>
          <p:nvPr>
            <p:ph type="sldNum" sz="quarter" idx="5"/>
          </p:nvPr>
        </p:nvSpPr>
        <p:spPr/>
        <p:txBody>
          <a:bodyPr/>
          <a:lstStyle/>
          <a:p>
            <a:fld id="{2BF067CD-8E6B-4360-9AA8-C5DF2A48A6D1}" type="slidenum">
              <a:rPr lang="en-US" smtClean="0"/>
              <a:t>29</a:t>
            </a:fld>
            <a:endParaRPr lang="en-US"/>
          </a:p>
        </p:txBody>
      </p:sp>
    </p:spTree>
    <p:extLst>
      <p:ext uri="{BB962C8B-B14F-4D97-AF65-F5344CB8AC3E}">
        <p14:creationId xmlns:p14="http://schemas.microsoft.com/office/powerpoint/2010/main" val="148106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https://www.microsoft.com/en-us/security/technology/identity-access-management/passwordless</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a:p>
        </p:txBody>
      </p:sp>
    </p:spTree>
    <p:extLst>
      <p:ext uri="{BB962C8B-B14F-4D97-AF65-F5344CB8AC3E}">
        <p14:creationId xmlns:p14="http://schemas.microsoft.com/office/powerpoint/2010/main" val="383159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69</a:t>
            </a:fld>
            <a:endParaRPr lang="en-US"/>
          </a:p>
        </p:txBody>
      </p:sp>
    </p:spTree>
    <p:extLst>
      <p:ext uri="{BB962C8B-B14F-4D97-AF65-F5344CB8AC3E}">
        <p14:creationId xmlns:p14="http://schemas.microsoft.com/office/powerpoint/2010/main" val="353977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70</a:t>
            </a:fld>
            <a:endParaRPr lang="en-US"/>
          </a:p>
        </p:txBody>
      </p:sp>
    </p:spTree>
    <p:extLst>
      <p:ext uri="{BB962C8B-B14F-4D97-AF65-F5344CB8AC3E}">
        <p14:creationId xmlns:p14="http://schemas.microsoft.com/office/powerpoint/2010/main" val="49924619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1.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www.telenor.bg/" TargetMode="External"/><Relationship Id="rId14"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7.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xs-software.com/" TargetMode="External"/><Relationship Id="rId14" Type="http://schemas.openxmlformats.org/officeDocument/2006/relationships/image" Target="../media/image3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2.png"/><Relationship Id="rId5" Type="http://schemas.openxmlformats.org/officeDocument/2006/relationships/hyperlink" Target="https://www.facebook.com/SoftwareUniversity" TargetMode="External"/><Relationship Id="rId10" Type="http://schemas.openxmlformats.org/officeDocument/2006/relationships/image" Target="../media/image41.png"/><Relationship Id="rId4" Type="http://schemas.openxmlformats.org/officeDocument/2006/relationships/hyperlink" Target="http://softuni.foundation/" TargetMode="External"/><Relationship Id="rId9" Type="http://schemas.openxmlformats.org/officeDocument/2006/relationships/image" Target="../media/image4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creativecommons.org/licenses/by-nc-sa/4.0/" TargetMode="Externa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629" y="2351427"/>
            <a:ext cx="5439372"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50812" y="2374047"/>
            <a:ext cx="3171055"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859" y="1303142"/>
            <a:ext cx="10965303"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813" y="6057655"/>
            <a:ext cx="2106010"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630" y="6035664"/>
            <a:ext cx="629579"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3142" y="6035664"/>
            <a:ext cx="1187082"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859" y="254857"/>
            <a:ext cx="10965303"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1416" y="6080062"/>
            <a:ext cx="1437271" cy="502868"/>
          </a:xfrm>
          <a:prstGeom prst="roundRect">
            <a:avLst>
              <a:gd name="adj" fmla="val 3940"/>
            </a:avLst>
          </a:prstGeom>
          <a:solidFill>
            <a:srgbClr val="231F20">
              <a:alpha val="50000"/>
            </a:srgbClr>
          </a:solidFill>
          <a:ln>
            <a:solidFill>
              <a:schemeClr val="accent1">
                <a:lumMod val="75000"/>
                <a:alpha val="50000"/>
              </a:schemeClr>
            </a:solidFill>
          </a:ln>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3853" y="5916124"/>
            <a:ext cx="2951518"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3853" y="6340279"/>
            <a:ext cx="2951518"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1147" y="4876800"/>
            <a:ext cx="2951518"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1147" y="5368740"/>
            <a:ext cx="2951518"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9" y="6702676"/>
            <a:ext cx="12195176"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7481D9-DA33-415E-BD4E-A4FC35DF8439}"/>
              </a:ext>
            </a:extLst>
          </p:cNvPr>
          <p:cNvSpPr/>
          <p:nvPr userDrawn="1"/>
        </p:nvSpPr>
        <p:spPr>
          <a:xfrm>
            <a:off x="-1"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itle 5">
            <a:extLst>
              <a:ext uri="{FF2B5EF4-FFF2-40B4-BE49-F238E27FC236}">
                <a16:creationId xmlns:a16="http://schemas.microsoft.com/office/drawing/2014/main" id="{D256256F-8302-4F5A-8E6F-32B5505718A0}"/>
              </a:ext>
            </a:extLst>
          </p:cNvPr>
          <p:cNvSpPr>
            <a:spLocks noGrp="1"/>
          </p:cNvSpPr>
          <p:nvPr>
            <p:ph type="title" hasCustomPrompt="1"/>
          </p:nvPr>
        </p:nvSpPr>
        <p:spPr>
          <a:xfrm>
            <a:off x="190405" y="100750"/>
            <a:ext cx="9506047" cy="882654"/>
          </a:xfrm>
        </p:spPr>
        <p:txBody>
          <a:bodyPr/>
          <a:lstStyle>
            <a:lvl1pPr>
              <a:defRPr>
                <a:solidFill>
                  <a:schemeClr val="bg2"/>
                </a:solidFill>
              </a:defRPr>
            </a:lvl1pPr>
          </a:lstStyle>
          <a:p>
            <a:r>
              <a:rPr lang="en-US" dirty="0"/>
              <a:t>Slide Title</a:t>
            </a:r>
          </a:p>
        </p:txBody>
      </p:sp>
      <p:pic>
        <p:nvPicPr>
          <p:cNvPr id="4" name="Picture 3">
            <a:extLst>
              <a:ext uri="{FF2B5EF4-FFF2-40B4-BE49-F238E27FC236}">
                <a16:creationId xmlns:a16="http://schemas.microsoft.com/office/drawing/2014/main" id="{080671F5-B171-469F-98BB-AE7B265F2897}"/>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2088305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7B03959-5ED4-4593-8CEF-2AE1A73775F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userDrawn="1"/>
        </p:nvSpPr>
        <p:spPr>
          <a:xfrm>
            <a:off x="2" y="6667130"/>
            <a:ext cx="12192000" cy="190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402" y="1195931"/>
            <a:ext cx="5426148"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5450" y="1195931"/>
            <a:ext cx="5426147"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FA7A0E76-569B-463F-8EA8-C658C471A28A}"/>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6" y="-17929"/>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283" y="1830475"/>
            <a:ext cx="10961435"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17-Sep-19</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2" name="Picture 11">
            <a:extLst>
              <a:ext uri="{FF2B5EF4-FFF2-40B4-BE49-F238E27FC236}">
                <a16:creationId xmlns:a16="http://schemas.microsoft.com/office/drawing/2014/main" id="{F0AB4568-56A6-4C85-AAC8-1AE32E2F3E7C}"/>
              </a:ext>
            </a:extLst>
          </p:cNvPr>
          <p:cNvPicPr>
            <a:picLocks noChangeAspect="1"/>
          </p:cNvPicPr>
          <p:nvPr userDrawn="1"/>
        </p:nvPicPr>
        <p:blipFill>
          <a:blip r:embed="rId3" cstate="hqprint">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3178" y="1095377"/>
            <a:ext cx="6376254" cy="5610664"/>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10" name="Rectangle 9">
            <a:extLst>
              <a:ext uri="{FF2B5EF4-FFF2-40B4-BE49-F238E27FC236}">
                <a16:creationId xmlns:a16="http://schemas.microsoft.com/office/drawing/2014/main" id="{E9B994EC-35A8-4A11-98CB-25DC28852F94}"/>
              </a:ext>
            </a:extLst>
          </p:cNvPr>
          <p:cNvSpPr/>
          <p:nvPr/>
        </p:nvSpPr>
        <p:spPr>
          <a:xfrm>
            <a:off x="2" y="6721482"/>
            <a:ext cx="12192000"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6487886" y="1353867"/>
            <a:ext cx="5507349" cy="50278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17-Sep-19</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userDrawn="1"/>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1"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17-Sep-19</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cstate="hq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17-Sep-19</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89864" y="3048000"/>
            <a:ext cx="4143348" cy="3323785"/>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28012" y="1269705"/>
            <a:ext cx="3507028" cy="1450390"/>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55613" y="4961886"/>
            <a:ext cx="6687589" cy="1466012"/>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4552673" y="1253341"/>
            <a:ext cx="3537236" cy="1600277"/>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3785" y="1297093"/>
            <a:ext cx="4111472" cy="174043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5612" y="3323273"/>
            <a:ext cx="6678008" cy="1231632"/>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6" name="Picture 15">
            <a:extLst>
              <a:ext uri="{FF2B5EF4-FFF2-40B4-BE49-F238E27FC236}">
                <a16:creationId xmlns:a16="http://schemas.microsoft.com/office/drawing/2014/main" id="{FFB79199-76CD-47C8-AE4E-209C3D390E5F}"/>
              </a:ext>
            </a:extLst>
          </p:cNvPr>
          <p:cNvPicPr>
            <a:picLocks noChangeAspect="1"/>
          </p:cNvPicPr>
          <p:nvPr userDrawn="1"/>
        </p:nvPicPr>
        <p:blipFill>
          <a:blip r:embed="rId15" cstate="hqprint">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20045601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40852"/>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965696" y="1200162"/>
            <a:ext cx="6096599"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45464" y="1399789"/>
            <a:ext cx="5354264"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45464" y="2317265"/>
            <a:ext cx="66675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7761500" y="2602277"/>
            <a:ext cx="3155182"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81756" y="5230897"/>
            <a:ext cx="7167612"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17524" y="4510111"/>
            <a:ext cx="3352800" cy="17773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A9EEE9-F84D-4A19-B1BD-9B2BB5EC0864}"/>
              </a:ext>
            </a:extLst>
          </p:cNvPr>
          <p:cNvPicPr>
            <a:picLocks noChangeAspect="1"/>
          </p:cNvPicPr>
          <p:nvPr userDrawn="1"/>
        </p:nvPicPr>
        <p:blipFill>
          <a:blip r:embed="rId15" cstate="hqprint">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643886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9504009"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tretch>
            <a:fillRect/>
          </a:stretch>
        </p:blipFill>
        <p:spPr bwMode="auto">
          <a:xfrm>
            <a:off x="10261449" y="3608627"/>
            <a:ext cx="1119031"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337977" y="5017462"/>
            <a:ext cx="1042504"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603" y="2384689"/>
            <a:ext cx="3227765"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5829" y="1319423"/>
            <a:ext cx="1670274"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506047"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64" y="6525003"/>
            <a:ext cx="1224318"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17-Sep-19</a:t>
            </a:fld>
            <a:endParaRPr lang="en-US" dirty="0"/>
          </a:p>
        </p:txBody>
      </p:sp>
      <p:sp>
        <p:nvSpPr>
          <p:cNvPr id="19" name="Footer Placeholder 4"/>
          <p:cNvSpPr>
            <a:spLocks noGrp="1"/>
          </p:cNvSpPr>
          <p:nvPr>
            <p:ph type="ftr" sz="quarter" idx="3"/>
          </p:nvPr>
        </p:nvSpPr>
        <p:spPr>
          <a:xfrm>
            <a:off x="1414780" y="6525003"/>
            <a:ext cx="10153044"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9425" y="6525003"/>
            <a:ext cx="428934"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63" y="1151122"/>
            <a:ext cx="11807897"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65" y="40341"/>
            <a:ext cx="9580092"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2" cstate="print"/>
          <a:srcRect/>
          <a:stretch>
            <a:fillRect/>
          </a:stretch>
        </p:blipFill>
        <p:spPr bwMode="auto">
          <a:xfrm>
            <a:off x="9830772" y="228600"/>
            <a:ext cx="2176092" cy="762000"/>
          </a:xfrm>
          <a:prstGeom prst="rect">
            <a:avLst/>
          </a:prstGeom>
          <a:noFill/>
        </p:spPr>
      </p:pic>
    </p:spTree>
    <p:extLst>
      <p:ext uri="{BB962C8B-B14F-4D97-AF65-F5344CB8AC3E}">
        <p14:creationId xmlns:p14="http://schemas.microsoft.com/office/powerpoint/2010/main" val="4087351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64" y="6525003"/>
            <a:ext cx="1224318"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17-Sep-19</a:t>
            </a:fld>
            <a:endParaRPr lang="en-US" dirty="0"/>
          </a:p>
        </p:txBody>
      </p:sp>
      <p:sp>
        <p:nvSpPr>
          <p:cNvPr id="19" name="Footer Placeholder 4"/>
          <p:cNvSpPr>
            <a:spLocks noGrp="1"/>
          </p:cNvSpPr>
          <p:nvPr>
            <p:ph type="ftr" sz="quarter" idx="3"/>
          </p:nvPr>
        </p:nvSpPr>
        <p:spPr>
          <a:xfrm>
            <a:off x="1414780" y="6525003"/>
            <a:ext cx="10153044"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9425" y="6525003"/>
            <a:ext cx="428934"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63" y="1151122"/>
            <a:ext cx="11807897"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65" y="40341"/>
            <a:ext cx="9580092"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2" cstate="print"/>
          <a:srcRect/>
          <a:stretch>
            <a:fillRect/>
          </a:stretch>
        </p:blipFill>
        <p:spPr bwMode="auto">
          <a:xfrm>
            <a:off x="9830772" y="228600"/>
            <a:ext cx="2176092" cy="762000"/>
          </a:xfrm>
          <a:prstGeom prst="rect">
            <a:avLst/>
          </a:prstGeom>
          <a:noFill/>
        </p:spPr>
      </p:pic>
    </p:spTree>
    <p:extLst>
      <p:ext uri="{BB962C8B-B14F-4D97-AF65-F5344CB8AC3E}">
        <p14:creationId xmlns:p14="http://schemas.microsoft.com/office/powerpoint/2010/main" val="736305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8350812" y="2374047"/>
            <a:ext cx="3171055"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859" y="1303142"/>
            <a:ext cx="10965303"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2813" y="6057655"/>
            <a:ext cx="2106010"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6630" y="6035664"/>
            <a:ext cx="629579"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53142" y="6035664"/>
            <a:ext cx="1187082"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859" y="254857"/>
            <a:ext cx="10965303" cy="882654"/>
          </a:xfrm>
        </p:spPr>
        <p:txBody>
          <a:bodyPr/>
          <a:lstStyle>
            <a:lvl1pPr algn="ctr">
              <a:defRPr sz="4798"/>
            </a:lvl1pPr>
          </a:lstStyle>
          <a:p>
            <a:r>
              <a:rPr lang="en-US" dirty="0"/>
              <a:t>Presentation Title</a:t>
            </a:r>
          </a:p>
        </p:txBody>
      </p:sp>
      <p:pic>
        <p:nvPicPr>
          <p:cNvPr id="27" name="Picture 4" title="CC-BY-NC-SA License">
            <a:hlinkClick r:id="rId6"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151416" y="6080062"/>
            <a:ext cx="1437271" cy="502868"/>
          </a:xfrm>
          <a:prstGeom prst="roundRect">
            <a:avLst>
              <a:gd name="adj" fmla="val 3940"/>
            </a:avLst>
          </a:prstGeom>
          <a:solidFill>
            <a:srgbClr val="231F20">
              <a:alpha val="50000"/>
            </a:srgbClr>
          </a:solidFill>
          <a:ln>
            <a:solidFill>
              <a:schemeClr val="accent1">
                <a:lumMod val="75000"/>
                <a:alpha val="50000"/>
              </a:schemeClr>
            </a:solidFill>
          </a:ln>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3853" y="5916124"/>
            <a:ext cx="2951518"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3853" y="6340279"/>
            <a:ext cx="2951518"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1147" y="4876800"/>
            <a:ext cx="2951518"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1147" y="5368740"/>
            <a:ext cx="2951518"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9" y="6702676"/>
            <a:ext cx="12195176"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3247446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nk Slide With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7481D9-DA33-415E-BD4E-A4FC35DF8439}"/>
              </a:ext>
            </a:extLst>
          </p:cNvPr>
          <p:cNvSpPr/>
          <p:nvPr userDrawn="1"/>
        </p:nvSpPr>
        <p:spPr>
          <a:xfrm>
            <a:off x="-1"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itle 5">
            <a:extLst>
              <a:ext uri="{FF2B5EF4-FFF2-40B4-BE49-F238E27FC236}">
                <a16:creationId xmlns:a16="http://schemas.microsoft.com/office/drawing/2014/main" id="{D256256F-8302-4F5A-8E6F-32B5505718A0}"/>
              </a:ext>
            </a:extLst>
          </p:cNvPr>
          <p:cNvSpPr>
            <a:spLocks noGrp="1"/>
          </p:cNvSpPr>
          <p:nvPr>
            <p:ph type="title" hasCustomPrompt="1"/>
          </p:nvPr>
        </p:nvSpPr>
        <p:spPr>
          <a:xfrm>
            <a:off x="190405" y="100750"/>
            <a:ext cx="9506047" cy="882654"/>
          </a:xfrm>
        </p:spPr>
        <p:txBody>
          <a:bodyPr/>
          <a:lstStyle>
            <a:lvl1pPr>
              <a:defRPr>
                <a:solidFill>
                  <a:schemeClr val="bg2"/>
                </a:solidFill>
              </a:defRPr>
            </a:lvl1pPr>
          </a:lstStyle>
          <a:p>
            <a:r>
              <a:rPr lang="en-US" dirty="0"/>
              <a:t>Slide Title</a:t>
            </a:r>
          </a:p>
        </p:txBody>
      </p:sp>
      <p:pic>
        <p:nvPicPr>
          <p:cNvPr id="4" name="Picture 3">
            <a:extLst>
              <a:ext uri="{FF2B5EF4-FFF2-40B4-BE49-F238E27FC236}">
                <a16:creationId xmlns:a16="http://schemas.microsoft.com/office/drawing/2014/main" id="{080671F5-B171-469F-98BB-AE7B265F2897}"/>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
        <p:nvSpPr>
          <p:cNvPr id="5" name="Text Placeholder 2">
            <a:extLst>
              <a:ext uri="{FF2B5EF4-FFF2-40B4-BE49-F238E27FC236}">
                <a16:creationId xmlns:a16="http://schemas.microsoft.com/office/drawing/2014/main" id="{E57E7743-24C7-4E3B-9566-CED2989F80BD}"/>
              </a:ext>
            </a:extLst>
          </p:cNvPr>
          <p:cNvSpPr>
            <a:spLocks noGrp="1"/>
          </p:cNvSpPr>
          <p:nvPr>
            <p:ph type="body" sz="quarter" idx="10"/>
          </p:nvPr>
        </p:nvSpPr>
        <p:spPr>
          <a:xfrm>
            <a:off x="190402" y="1196125"/>
            <a:ext cx="11818096"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73706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4"/>
          <p:cNvPicPr>
            <a:picLocks noChangeAspect="1"/>
          </p:cNvPicPr>
          <p:nvPr userDrawn="1"/>
        </p:nvPicPr>
        <p:blipFill>
          <a:blip r:embed="rId2">
            <a:extLst>
              <a:ext uri="{28A0092B-C50C-407E-A947-70E740481C1C}">
                <a14:useLocalDpi xmlns:a14="http://schemas.microsoft.com/office/drawing/2010/main" val="0"/>
              </a:ext>
            </a:extLst>
          </a:blip>
          <a:srcRect l="1207" t="1207" r="1207" b="1082"/>
          <a:stretch>
            <a:fillRect/>
          </a:stretch>
        </p:blipFill>
        <p:spPr bwMode="auto">
          <a:xfrm>
            <a:off x="-1586" y="2075"/>
            <a:ext cx="12192000" cy="6863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63777"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2" y="1428402"/>
            <a:ext cx="5378548" cy="879910"/>
          </a:xfrm>
        </p:spPr>
        <p:txBody>
          <a:bodyPr/>
          <a:lstStyle>
            <a:lvl1pPr>
              <a:defRPr sz="5097">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69302" y="4353454"/>
            <a:ext cx="5378486" cy="518091"/>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233031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l="1207" t="1207" r="1207" b="1082"/>
          <a:stretch>
            <a:fillRect/>
          </a:stretch>
        </p:blipFill>
        <p:spPr bwMode="auto">
          <a:xfrm>
            <a:off x="-1586" y="2075"/>
            <a:ext cx="12192000" cy="6863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65180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2022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4254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7267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36622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882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424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605426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28945" y="1848123"/>
            <a:ext cx="2851878" cy="3500926"/>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17-Sep-19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40" y="958344"/>
            <a:ext cx="11653523" cy="461665"/>
          </a:xfrm>
        </p:spPr>
        <p:txBody>
          <a:bodyPr>
            <a:spAutoFit/>
          </a:bodyPr>
          <a:lstStyle>
            <a:lvl1pPr marL="0" indent="0">
              <a:buNone/>
              <a:defRPr sz="20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34615615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0" name="Text Placeholder 9"/>
          <p:cNvSpPr>
            <a:spLocks noGrp="1"/>
          </p:cNvSpPr>
          <p:nvPr>
            <p:ph type="body" sz="quarter" idx="10" hasCustomPrompt="1"/>
          </p:nvPr>
        </p:nvSpPr>
        <p:spPr>
          <a:xfrm>
            <a:off x="615109" y="4704825"/>
            <a:ext cx="10961783"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5109" y="5490438"/>
            <a:ext cx="10961783"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186545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15109" y="4704825"/>
            <a:ext cx="10961783"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4" name="Oval 3"/>
          <p:cNvSpPr>
            <a:spLocks noChangeAspect="1"/>
          </p:cNvSpPr>
          <p:nvPr/>
        </p:nvSpPr>
        <p:spPr>
          <a:xfrm>
            <a:off x="4319736" y="867751"/>
            <a:ext cx="3552529" cy="355252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950979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6" name="Rectangle 5"/>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05" y="1792355"/>
            <a:ext cx="1830305"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205" y="1792355"/>
            <a:ext cx="915152"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5510" y="1121144"/>
            <a:ext cx="9929724"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17-Sep-19</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B0406E0E-FE9B-4656-A202-18C2517519D7}"/>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034064" y="276382"/>
            <a:ext cx="1820323" cy="531390"/>
          </a:xfrm>
          <a:prstGeom prst="rect">
            <a:avLst/>
          </a:prstGeom>
        </p:spPr>
      </p:pic>
    </p:spTree>
    <p:extLst>
      <p:ext uri="{BB962C8B-B14F-4D97-AF65-F5344CB8AC3E}">
        <p14:creationId xmlns:p14="http://schemas.microsoft.com/office/powerpoint/2010/main" val="2542530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27" y="3314704"/>
            <a:ext cx="1260665"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9073" y="1121144"/>
            <a:ext cx="10036163"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17-Sep-19</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E01C581E-72C4-46B7-B2B0-B501FA87287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034064" y="276382"/>
            <a:ext cx="1820323" cy="531390"/>
          </a:xfrm>
          <a:prstGeom prst="rect">
            <a:avLst/>
          </a:prstGeom>
        </p:spPr>
      </p:pic>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402" y="1196125"/>
            <a:ext cx="11818096"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17-Sep-19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6BBD9B3D-B90C-4A66-8301-786C9FA8A9CA}"/>
              </a:ext>
            </a:extLst>
          </p:cNvPr>
          <p:cNvPicPr>
            <a:picLocks noChangeAspect="1"/>
          </p:cNvPicPr>
          <p:nvPr userDrawn="1"/>
        </p:nvPicPr>
        <p:blipFill>
          <a:blip r:embed="rId3" cstate="hqprint">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5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816" y="6397196"/>
            <a:ext cx="808713"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17-Sep-19</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529" y="6397196"/>
            <a:ext cx="10567285"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6412" y="6397196"/>
            <a:ext cx="428822"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9506047"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413" y="1138844"/>
            <a:ext cx="11804822"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77" r:id="rId3"/>
    <p:sldLayoutId id="2147483678" r:id="rId4"/>
    <p:sldLayoutId id="2147483696" r:id="rId5"/>
    <p:sldLayoutId id="2147483679" r:id="rId6"/>
    <p:sldLayoutId id="2147483680" r:id="rId7"/>
    <p:sldLayoutId id="2147483681" r:id="rId8"/>
    <p:sldLayoutId id="2147483682" r:id="rId9"/>
    <p:sldLayoutId id="2147483692" r:id="rId10"/>
    <p:sldLayoutId id="2147483683" r:id="rId11"/>
    <p:sldLayoutId id="2147483684" r:id="rId12"/>
    <p:sldLayoutId id="2147483685" r:id="rId13"/>
    <p:sldLayoutId id="2147483686" r:id="rId14"/>
    <p:sldLayoutId id="2147483688" r:id="rId15"/>
    <p:sldLayoutId id="2147483689" r:id="rId16"/>
    <p:sldLayoutId id="2147483687" r:id="rId17"/>
    <p:sldLayoutId id="2147483690" r:id="rId18"/>
    <p:sldLayoutId id="2147483691" r:id="rId19"/>
    <p:sldLayoutId id="2147483694" r:id="rId20"/>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0" y="1189178"/>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411336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Lst>
  <p:transition>
    <p:fade/>
  </p:transition>
  <p:txStyles>
    <p:titleStyle>
      <a:lvl1pPr algn="l" defTabSz="913330"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2pPr>
      <a:lvl3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3pPr>
      <a:lvl4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4pPr>
      <a:lvl5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5pPr>
      <a:lvl6pPr marL="448107" algn="l" defTabSz="913330" rtl="0" fontAlgn="base">
        <a:lnSpc>
          <a:spcPct val="90000"/>
        </a:lnSpc>
        <a:spcBef>
          <a:spcPct val="0"/>
        </a:spcBef>
        <a:spcAft>
          <a:spcPct val="0"/>
        </a:spcAft>
        <a:defRPr sz="5293">
          <a:solidFill>
            <a:schemeClr val="tx1"/>
          </a:solidFill>
          <a:latin typeface="Segoe UI Light" charset="0"/>
          <a:ea typeface="ＭＳ Ｐゴシック" charset="0"/>
        </a:defRPr>
      </a:lvl6pPr>
      <a:lvl7pPr marL="896214" algn="l" defTabSz="913330" rtl="0" fontAlgn="base">
        <a:lnSpc>
          <a:spcPct val="90000"/>
        </a:lnSpc>
        <a:spcBef>
          <a:spcPct val="0"/>
        </a:spcBef>
        <a:spcAft>
          <a:spcPct val="0"/>
        </a:spcAft>
        <a:defRPr sz="5293">
          <a:solidFill>
            <a:schemeClr val="tx1"/>
          </a:solidFill>
          <a:latin typeface="Segoe UI Light" charset="0"/>
          <a:ea typeface="ＭＳ Ｐゴシック" charset="0"/>
        </a:defRPr>
      </a:lvl7pPr>
      <a:lvl8pPr marL="1344321" algn="l" defTabSz="913330" rtl="0" fontAlgn="base">
        <a:lnSpc>
          <a:spcPct val="90000"/>
        </a:lnSpc>
        <a:spcBef>
          <a:spcPct val="0"/>
        </a:spcBef>
        <a:spcAft>
          <a:spcPct val="0"/>
        </a:spcAft>
        <a:defRPr sz="5293">
          <a:solidFill>
            <a:schemeClr val="tx1"/>
          </a:solidFill>
          <a:latin typeface="Segoe UI Light" charset="0"/>
          <a:ea typeface="ＭＳ Ｐゴシック" charset="0"/>
        </a:defRPr>
      </a:lvl8pPr>
      <a:lvl9pPr marL="1792429" algn="l" defTabSz="913330" rtl="0" fontAlgn="base">
        <a:lnSpc>
          <a:spcPct val="90000"/>
        </a:lnSpc>
        <a:spcBef>
          <a:spcPct val="0"/>
        </a:spcBef>
        <a:spcAft>
          <a:spcPct val="0"/>
        </a:spcAft>
        <a:defRPr sz="5293">
          <a:solidFill>
            <a:schemeClr val="tx1"/>
          </a:solidFill>
          <a:latin typeface="Segoe UI Light" charset="0"/>
          <a:ea typeface="ＭＳ Ｐゴシック" charset="0"/>
        </a:defRPr>
      </a:lvl9pPr>
    </p:titleStyle>
    <p:bodyStyle>
      <a:lvl1pPr marL="336080" indent="-336080" algn="l" defTabSz="913330" rtl="0" fontAlgn="base">
        <a:lnSpc>
          <a:spcPct val="90000"/>
        </a:lnSpc>
        <a:spcBef>
          <a:spcPct val="20000"/>
        </a:spcBef>
        <a:spcAft>
          <a:spcPct val="0"/>
        </a:spcAft>
        <a:buSzPct val="90000"/>
        <a:buFont typeface="Arial" charset="0"/>
        <a:buChar char="•"/>
        <a:defRPr sz="392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581" indent="-236500" algn="l" defTabSz="913330"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187" indent="-224054" algn="l" defTabSz="913330"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241" indent="-224054" algn="l" defTabSz="91333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294" indent="-224054" algn="l" defTabSz="91333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0.xml"/><Relationship Id="rId4" Type="http://schemas.openxmlformats.org/officeDocument/2006/relationships/image" Target="../media/image1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microsoft.com/en-us/azure/information-protection/rms-client/use-client#compare-the-clients"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xs-software.com/" TargetMode="External"/><Relationship Id="rId14" Type="http://schemas.openxmlformats.org/officeDocument/2006/relationships/image" Target="../media/image38.png"/></Relationships>
</file>

<file path=ppt/slides/_rels/slide121.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www.telenor.bg/" TargetMode="External"/><Relationship Id="rId14" Type="http://schemas.openxmlformats.org/officeDocument/2006/relationships/image" Target="../media/image32.png"/></Relationships>
</file>

<file path=ppt/slides/_rels/slide12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hyperlink" Target="http://softuni.bg/" TargetMode="External"/><Relationship Id="rId7" Type="http://schemas.openxmlformats.org/officeDocument/2006/relationships/image" Target="../media/image137.png"/><Relationship Id="rId12"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forum.softuni.bg/" TargetMode="External"/><Relationship Id="rId11" Type="http://schemas.openxmlformats.org/officeDocument/2006/relationships/image" Target="../media/image139.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emf"/><Relationship Id="rId3" Type="http://schemas.openxmlformats.org/officeDocument/2006/relationships/image" Target="../media/image60.emf"/><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emf"/><Relationship Id="rId2" Type="http://schemas.openxmlformats.org/officeDocument/2006/relationships/image" Target="../media/image59.emf"/><Relationship Id="rId16" Type="http://schemas.openxmlformats.org/officeDocument/2006/relationships/image" Target="../media/image73.emf"/><Relationship Id="rId1" Type="http://schemas.openxmlformats.org/officeDocument/2006/relationships/slideLayout" Target="../slideLayouts/slideLayout10.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emf"/><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hyperlink" Target="https://docs.microsoft.com/en-us/office365/admin/add-users/delete-a-user?view=o365-worldwide" TargetMode="Externa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docs.microsoft.com/en-us/microsoftteams/assign-roles-permissions" TargetMode="Externa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0.xml"/><Relationship Id="rId5" Type="http://schemas.openxmlformats.org/officeDocument/2006/relationships/hyperlink" Target="https://docs.microsoft.com/en-us/microsoftteams/get-clients#web-client" TargetMode="External"/><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0.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hyperlink" Target="https://docs.microsoft.com/en-us/office365/servicedescriptions/office-365-advanced-threat-protection-service-description#feature-availability-across-advanced-threat-protection-atp-plans" TargetMode="Externa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04DC04-DA2A-41C0-8578-4B8D2F08EA7D}"/>
              </a:ext>
            </a:extLst>
          </p:cNvPr>
          <p:cNvSpPr>
            <a:spLocks noGrp="1"/>
          </p:cNvSpPr>
          <p:nvPr>
            <p:ph type="subTitle" idx="1"/>
          </p:nvPr>
        </p:nvSpPr>
        <p:spPr>
          <a:xfrm>
            <a:off x="666858" y="958781"/>
            <a:ext cx="10965303" cy="575208"/>
          </a:xfrm>
        </p:spPr>
        <p:txBody>
          <a:bodyPr>
            <a:normAutofit fontScale="92500" lnSpcReduction="10000"/>
          </a:bodyPr>
          <a:lstStyle/>
          <a:p>
            <a:r>
              <a:rPr lang="en-US" dirty="0">
                <a:solidFill>
                  <a:srgbClr val="234465"/>
                </a:solidFill>
              </a:rPr>
              <a:t>Module 6</a:t>
            </a:r>
          </a:p>
        </p:txBody>
      </p:sp>
      <p:sp>
        <p:nvSpPr>
          <p:cNvPr id="2" name="Title 1">
            <a:extLst>
              <a:ext uri="{FF2B5EF4-FFF2-40B4-BE49-F238E27FC236}">
                <a16:creationId xmlns:a16="http://schemas.microsoft.com/office/drawing/2014/main" id="{37F91798-9AD5-4209-8887-958029548481}"/>
              </a:ext>
            </a:extLst>
          </p:cNvPr>
          <p:cNvSpPr>
            <a:spLocks noGrp="1"/>
          </p:cNvSpPr>
          <p:nvPr>
            <p:ph type="title"/>
          </p:nvPr>
        </p:nvSpPr>
        <p:spPr>
          <a:xfrm>
            <a:off x="666858" y="76127"/>
            <a:ext cx="10965303" cy="882654"/>
          </a:xfrm>
        </p:spPr>
        <p:txBody>
          <a:bodyPr>
            <a:normAutofit/>
          </a:bodyPr>
          <a:lstStyle/>
          <a:p>
            <a:r>
              <a:rPr lang="en-US" dirty="0"/>
              <a:t>Course summary</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sp>
        <p:nvSpPr>
          <p:cNvPr id="9" name="Text Placeholder 8">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10" name="Text Placeholder 9">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pic>
        <p:nvPicPr>
          <p:cNvPr id="8" name="Picture 2" descr="Image may contain: laptop and screen">
            <a:extLst>
              <a:ext uri="{FF2B5EF4-FFF2-40B4-BE49-F238E27FC236}">
                <a16:creationId xmlns:a16="http://schemas.microsoft.com/office/drawing/2014/main" id="{F40F844F-5513-4060-B8E9-D2FF2B0763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0977" y="1828800"/>
            <a:ext cx="4647534" cy="2618330"/>
          </a:xfrm>
          <a:prstGeom prst="rect">
            <a:avLst/>
          </a:prstGeom>
          <a:noFill/>
          <a:effectLst>
            <a:outerShdw blurRad="76200" dir="13500000" sy="23000" kx="1200000" algn="br" rotWithShape="0">
              <a:prstClr val="black">
                <a:alpha val="2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001FA-05CF-4CCE-BB39-55844F248E26}"/>
              </a:ext>
            </a:extLst>
          </p:cNvPr>
          <p:cNvSpPr>
            <a:spLocks noGrp="1"/>
          </p:cNvSpPr>
          <p:nvPr>
            <p:ph type="title"/>
          </p:nvPr>
        </p:nvSpPr>
        <p:spPr/>
        <p:txBody>
          <a:bodyPr/>
          <a:lstStyle/>
          <a:p>
            <a:r>
              <a:rPr lang="en-US" dirty="0"/>
              <a:t>Public vs private vs hybrid cloud</a:t>
            </a:r>
            <a:endParaRPr lang="bg-BG" dirty="0"/>
          </a:p>
        </p:txBody>
      </p:sp>
      <p:sp>
        <p:nvSpPr>
          <p:cNvPr id="3" name="Text Placeholder 2">
            <a:extLst>
              <a:ext uri="{FF2B5EF4-FFF2-40B4-BE49-F238E27FC236}">
                <a16:creationId xmlns:a16="http://schemas.microsoft.com/office/drawing/2014/main" id="{413D1BA5-3383-4B67-BF36-A5E652C3D4C7}"/>
              </a:ext>
            </a:extLst>
          </p:cNvPr>
          <p:cNvSpPr>
            <a:spLocks noGrp="1"/>
          </p:cNvSpPr>
          <p:nvPr>
            <p:ph type="body" sz="quarter" idx="4294967295"/>
          </p:nvPr>
        </p:nvSpPr>
        <p:spPr>
          <a:xfrm>
            <a:off x="101766" y="1255782"/>
            <a:ext cx="8421939" cy="5501468"/>
          </a:xfrm>
        </p:spPr>
        <p:txBody>
          <a:bodyPr>
            <a:normAutofit fontScale="92500" lnSpcReduction="10000"/>
          </a:bodyPr>
          <a:lstStyle/>
          <a:p>
            <a:pPr>
              <a:lnSpc>
                <a:spcPct val="110000"/>
              </a:lnSpc>
              <a:spcBef>
                <a:spcPts val="800"/>
              </a:spcBef>
              <a:buClr>
                <a:schemeClr val="tx1"/>
              </a:buClr>
            </a:pPr>
            <a:r>
              <a:rPr lang="en-US" dirty="0">
                <a:solidFill>
                  <a:srgbClr val="0070C0"/>
                </a:solidFill>
              </a:rPr>
              <a:t>Public cloud:</a:t>
            </a:r>
          </a:p>
          <a:p>
            <a:pPr lvl="1">
              <a:lnSpc>
                <a:spcPct val="60000"/>
              </a:lnSpc>
            </a:pPr>
            <a:r>
              <a:rPr lang="en-US" sz="2700" dirty="0"/>
              <a:t>Operated by third-party cloud service provider</a:t>
            </a:r>
          </a:p>
          <a:p>
            <a:pPr lvl="1">
              <a:lnSpc>
                <a:spcPct val="60000"/>
              </a:lnSpc>
            </a:pPr>
            <a:r>
              <a:rPr lang="en-US" sz="2700" dirty="0"/>
              <a:t>Each customer has its own isolated “tenant”</a:t>
            </a:r>
          </a:p>
          <a:p>
            <a:pPr lvl="1">
              <a:lnSpc>
                <a:spcPct val="60000"/>
              </a:lnSpc>
            </a:pPr>
            <a:r>
              <a:rPr lang="en-US" sz="2700" dirty="0"/>
              <a:t>Security?</a:t>
            </a:r>
          </a:p>
          <a:p>
            <a:pPr marL="456915" lvl="1" indent="-456915">
              <a:lnSpc>
                <a:spcPct val="100000"/>
              </a:lnSpc>
              <a:spcAft>
                <a:spcPts val="300"/>
              </a:spcAft>
              <a:buClr>
                <a:schemeClr val="tx1"/>
              </a:buClr>
            </a:pPr>
            <a:r>
              <a:rPr lang="en-US" sz="3398" dirty="0">
                <a:solidFill>
                  <a:schemeClr val="accent3"/>
                </a:solidFill>
              </a:rPr>
              <a:t>Private cloud:</a:t>
            </a:r>
          </a:p>
          <a:p>
            <a:pPr lvl="1">
              <a:lnSpc>
                <a:spcPct val="90000"/>
              </a:lnSpc>
              <a:spcBef>
                <a:spcPts val="400"/>
              </a:spcBef>
            </a:pPr>
            <a:r>
              <a:rPr lang="en-US" sz="2700" dirty="0"/>
              <a:t>The hardware and the software are dedicated</a:t>
            </a:r>
            <a:br>
              <a:rPr lang="en-US" sz="2700" dirty="0"/>
            </a:br>
            <a:r>
              <a:rPr lang="en-US" sz="2700" dirty="0"/>
              <a:t>to your organization</a:t>
            </a:r>
          </a:p>
          <a:p>
            <a:pPr lvl="1">
              <a:lnSpc>
                <a:spcPct val="60000"/>
              </a:lnSpc>
              <a:spcBef>
                <a:spcPts val="500"/>
              </a:spcBef>
            </a:pPr>
            <a:r>
              <a:rPr lang="en-US" sz="2700" dirty="0"/>
              <a:t>Can be hosted locally or at a service provider</a:t>
            </a:r>
          </a:p>
          <a:p>
            <a:pPr lvl="1">
              <a:lnSpc>
                <a:spcPct val="60000"/>
              </a:lnSpc>
              <a:spcBef>
                <a:spcPts val="500"/>
              </a:spcBef>
            </a:pPr>
            <a:r>
              <a:rPr lang="en-US" sz="2700" dirty="0"/>
              <a:t>More flexible </a:t>
            </a:r>
          </a:p>
          <a:p>
            <a:pPr>
              <a:lnSpc>
                <a:spcPct val="100000"/>
              </a:lnSpc>
              <a:buClr>
                <a:schemeClr val="tx1"/>
              </a:buClr>
            </a:pPr>
            <a:r>
              <a:rPr lang="en-US" dirty="0">
                <a:solidFill>
                  <a:srgbClr val="0070C0"/>
                </a:solidFill>
              </a:rPr>
              <a:t>H</a:t>
            </a:r>
            <a:r>
              <a:rPr lang="en-US" dirty="0">
                <a:solidFill>
                  <a:srgbClr val="00B0F0"/>
                </a:solidFill>
              </a:rPr>
              <a:t>y</a:t>
            </a:r>
            <a:r>
              <a:rPr lang="en-US" dirty="0">
                <a:solidFill>
                  <a:srgbClr val="0070C0"/>
                </a:solidFill>
              </a:rPr>
              <a:t>b</a:t>
            </a:r>
            <a:r>
              <a:rPr lang="en-US" dirty="0">
                <a:solidFill>
                  <a:srgbClr val="00B0F0"/>
                </a:solidFill>
              </a:rPr>
              <a:t>r</a:t>
            </a:r>
            <a:r>
              <a:rPr lang="en-US" dirty="0">
                <a:solidFill>
                  <a:srgbClr val="0070C0"/>
                </a:solidFill>
              </a:rPr>
              <a:t>i</a:t>
            </a:r>
            <a:r>
              <a:rPr lang="en-US" dirty="0">
                <a:solidFill>
                  <a:srgbClr val="00B0F0"/>
                </a:solidFill>
              </a:rPr>
              <a:t>d</a:t>
            </a:r>
            <a:r>
              <a:rPr lang="en-US" dirty="0">
                <a:solidFill>
                  <a:schemeClr val="accent1">
                    <a:lumMod val="75000"/>
                  </a:schemeClr>
                </a:solidFill>
              </a:rPr>
              <a:t> </a:t>
            </a:r>
            <a:r>
              <a:rPr lang="en-US" dirty="0">
                <a:solidFill>
                  <a:srgbClr val="0070C0"/>
                </a:solidFill>
              </a:rPr>
              <a:t>c</a:t>
            </a:r>
            <a:r>
              <a:rPr lang="en-US" dirty="0">
                <a:solidFill>
                  <a:srgbClr val="00B0F0"/>
                </a:solidFill>
              </a:rPr>
              <a:t>l</a:t>
            </a:r>
            <a:r>
              <a:rPr lang="en-US" dirty="0">
                <a:solidFill>
                  <a:srgbClr val="0070C0"/>
                </a:solidFill>
              </a:rPr>
              <a:t>o</a:t>
            </a:r>
            <a:r>
              <a:rPr lang="en-US" dirty="0">
                <a:solidFill>
                  <a:srgbClr val="00B0F0"/>
                </a:solidFill>
              </a:rPr>
              <a:t>u</a:t>
            </a:r>
            <a:r>
              <a:rPr lang="en-US" dirty="0">
                <a:solidFill>
                  <a:srgbClr val="0070C0"/>
                </a:solidFill>
              </a:rPr>
              <a:t>d</a:t>
            </a:r>
            <a:r>
              <a:rPr lang="en-US" dirty="0">
                <a:solidFill>
                  <a:srgbClr val="00B0F0"/>
                </a:solidFill>
              </a:rPr>
              <a:t>:</a:t>
            </a:r>
          </a:p>
          <a:p>
            <a:pPr lvl="1">
              <a:lnSpc>
                <a:spcPct val="60000"/>
              </a:lnSpc>
            </a:pPr>
            <a:r>
              <a:rPr lang="en-US" sz="2700" dirty="0"/>
              <a:t>The best of both worlds</a:t>
            </a:r>
          </a:p>
          <a:p>
            <a:pPr lvl="1">
              <a:lnSpc>
                <a:spcPct val="90000"/>
              </a:lnSpc>
              <a:spcBef>
                <a:spcPts val="400"/>
              </a:spcBef>
            </a:pPr>
            <a:r>
              <a:rPr lang="en-US" sz="2700" dirty="0"/>
              <a:t>Data and apps can be moved between public and </a:t>
            </a:r>
            <a:br>
              <a:rPr lang="en-US" sz="2700" dirty="0"/>
            </a:br>
            <a:r>
              <a:rPr lang="en-US" sz="2700" dirty="0"/>
              <a:t>private clouds for greater flexibility</a:t>
            </a:r>
          </a:p>
          <a:p>
            <a:pPr lvl="1">
              <a:lnSpc>
                <a:spcPct val="50000"/>
              </a:lnSpc>
            </a:pPr>
            <a:endParaRPr lang="en-US" sz="2800" dirty="0"/>
          </a:p>
          <a:p>
            <a:pPr marL="609219" lvl="1" indent="0">
              <a:lnSpc>
                <a:spcPts val="2500"/>
              </a:lnSpc>
              <a:buNone/>
            </a:pPr>
            <a:endParaRPr lang="en-US" sz="2800" dirty="0"/>
          </a:p>
          <a:p>
            <a:pPr lvl="1"/>
            <a:endParaRPr lang="en-US" dirty="0"/>
          </a:p>
        </p:txBody>
      </p:sp>
      <p:sp>
        <p:nvSpPr>
          <p:cNvPr id="5" name="Slide Number Placeholder 4">
            <a:extLst>
              <a:ext uri="{FF2B5EF4-FFF2-40B4-BE49-F238E27FC236}">
                <a16:creationId xmlns:a16="http://schemas.microsoft.com/office/drawing/2014/main" id="{1A8DC9E1-1A99-4869-B733-318CB57FFFC0}"/>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10</a:t>
            </a:fld>
            <a:endParaRPr lang="en-US" dirty="0"/>
          </a:p>
        </p:txBody>
      </p:sp>
      <p:pic>
        <p:nvPicPr>
          <p:cNvPr id="6" name="Picture 5">
            <a:extLst>
              <a:ext uri="{FF2B5EF4-FFF2-40B4-BE49-F238E27FC236}">
                <a16:creationId xmlns:a16="http://schemas.microsoft.com/office/drawing/2014/main" id="{B4CC9CE4-6810-4425-8497-632FF285290E}"/>
              </a:ext>
            </a:extLst>
          </p:cNvPr>
          <p:cNvPicPr>
            <a:picLocks noChangeAspect="1"/>
          </p:cNvPicPr>
          <p:nvPr/>
        </p:nvPicPr>
        <p:blipFill>
          <a:blip r:embed="rId2"/>
          <a:stretch>
            <a:fillRect/>
          </a:stretch>
        </p:blipFill>
        <p:spPr>
          <a:xfrm>
            <a:off x="8993051" y="1398588"/>
            <a:ext cx="2364760" cy="1599966"/>
          </a:xfrm>
          <a:prstGeom prst="rect">
            <a:avLst/>
          </a:prstGeom>
        </p:spPr>
      </p:pic>
      <p:pic>
        <p:nvPicPr>
          <p:cNvPr id="7" name="Picture 6">
            <a:extLst>
              <a:ext uri="{FF2B5EF4-FFF2-40B4-BE49-F238E27FC236}">
                <a16:creationId xmlns:a16="http://schemas.microsoft.com/office/drawing/2014/main" id="{954E9DF0-1F21-4D76-B15C-58413AD4F829}"/>
              </a:ext>
            </a:extLst>
          </p:cNvPr>
          <p:cNvPicPr>
            <a:picLocks noChangeAspect="1"/>
          </p:cNvPicPr>
          <p:nvPr/>
        </p:nvPicPr>
        <p:blipFill>
          <a:blip r:embed="rId3"/>
          <a:stretch>
            <a:fillRect/>
          </a:stretch>
        </p:blipFill>
        <p:spPr>
          <a:xfrm>
            <a:off x="9179607" y="3263322"/>
            <a:ext cx="1991647" cy="1301751"/>
          </a:xfrm>
          <a:prstGeom prst="rect">
            <a:avLst/>
          </a:prstGeom>
        </p:spPr>
      </p:pic>
      <p:pic>
        <p:nvPicPr>
          <p:cNvPr id="8" name="Picture 7">
            <a:extLst>
              <a:ext uri="{FF2B5EF4-FFF2-40B4-BE49-F238E27FC236}">
                <a16:creationId xmlns:a16="http://schemas.microsoft.com/office/drawing/2014/main" id="{82122593-82A9-42B0-9AEE-65455CB5C64E}"/>
              </a:ext>
            </a:extLst>
          </p:cNvPr>
          <p:cNvPicPr>
            <a:picLocks noChangeAspect="1"/>
          </p:cNvPicPr>
          <p:nvPr/>
        </p:nvPicPr>
        <p:blipFill>
          <a:blip r:embed="rId4"/>
          <a:stretch>
            <a:fillRect/>
          </a:stretch>
        </p:blipFill>
        <p:spPr>
          <a:xfrm>
            <a:off x="8929255" y="4949072"/>
            <a:ext cx="2707690" cy="1205749"/>
          </a:xfrm>
          <a:prstGeom prst="rect">
            <a:avLst/>
          </a:prstGeom>
        </p:spPr>
      </p:pic>
    </p:spTree>
    <p:extLst>
      <p:ext uri="{BB962C8B-B14F-4D97-AF65-F5344CB8AC3E}">
        <p14:creationId xmlns:p14="http://schemas.microsoft.com/office/powerpoint/2010/main" val="3773404542"/>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up)">
                                      <p:cBhvr>
                                        <p:cTn id="13" dur="500"/>
                                        <p:tgtEl>
                                          <p:spTgt spid="3">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500"/>
                                        <p:tgtEl>
                                          <p:spTgt spid="3">
                                            <p:txEl>
                                              <p:pRg st="3" end="3"/>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up)">
                                      <p:cBhvr>
                                        <p:cTn id="24" dur="500"/>
                                        <p:tgtEl>
                                          <p:spTgt spid="3">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up)">
                                      <p:cBhvr>
                                        <p:cTn id="30" dur="500"/>
                                        <p:tgtEl>
                                          <p:spTgt spid="3">
                                            <p:txEl>
                                              <p:pRg st="6" end="6"/>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up)">
                                      <p:cBhvr>
                                        <p:cTn id="33" dur="500"/>
                                        <p:tgtEl>
                                          <p:spTgt spid="3">
                                            <p:txEl>
                                              <p:pRg st="7" end="7"/>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up)">
                                      <p:cBhvr>
                                        <p:cTn id="41" dur="500"/>
                                        <p:tgtEl>
                                          <p:spTgt spid="3">
                                            <p:txEl>
                                              <p:pRg st="8" end="8"/>
                                            </p:txEl>
                                          </p:spTgt>
                                        </p:tgtEl>
                                      </p:cBhvr>
                                    </p:animEffect>
                                  </p:childTnLst>
                                </p:cTn>
                              </p:par>
                              <p:par>
                                <p:cTn id="42" presetID="22" presetClass="entr" presetSubtype="1"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wipe(up)">
                                      <p:cBhvr>
                                        <p:cTn id="44" dur="500"/>
                                        <p:tgtEl>
                                          <p:spTgt spid="3">
                                            <p:txEl>
                                              <p:pRg st="9" end="9"/>
                                            </p:txEl>
                                          </p:spTgt>
                                        </p:tgtEl>
                                      </p:cBhvr>
                                    </p:animEffect>
                                  </p:childTnLst>
                                </p:cTn>
                              </p:par>
                              <p:par>
                                <p:cTn id="45" presetID="22" presetClass="entr" presetSubtype="1"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wipe(up)">
                                      <p:cBhvr>
                                        <p:cTn id="47" dur="500"/>
                                        <p:tgtEl>
                                          <p:spTgt spid="3">
                                            <p:txEl>
                                              <p:pRg st="10" end="10"/>
                                            </p:txEl>
                                          </p:spTgt>
                                        </p:tgtEl>
                                      </p:cBhvr>
                                    </p:animEffect>
                                  </p:childTnLst>
                                </p:cTn>
                              </p:par>
                              <p:par>
                                <p:cTn id="48" presetID="22" presetClass="entr" presetSubtype="1"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410-AF86-4012-A219-C692CC91241E}"/>
              </a:ext>
            </a:extLst>
          </p:cNvPr>
          <p:cNvSpPr>
            <a:spLocks noGrp="1"/>
          </p:cNvSpPr>
          <p:nvPr>
            <p:ph type="title"/>
          </p:nvPr>
        </p:nvSpPr>
        <p:spPr/>
        <p:txBody>
          <a:bodyPr/>
          <a:lstStyle/>
          <a:p>
            <a:r>
              <a:rPr lang="en-US" dirty="0"/>
              <a:t>Windows Information Protection (WIP)</a:t>
            </a:r>
          </a:p>
        </p:txBody>
      </p:sp>
      <p:sp>
        <p:nvSpPr>
          <p:cNvPr id="3" name="Text Placeholder 2">
            <a:extLst>
              <a:ext uri="{FF2B5EF4-FFF2-40B4-BE49-F238E27FC236}">
                <a16:creationId xmlns:a16="http://schemas.microsoft.com/office/drawing/2014/main" id="{EDE232B1-1B6E-48E5-B244-B145CD7BA61C}"/>
              </a:ext>
            </a:extLst>
          </p:cNvPr>
          <p:cNvSpPr>
            <a:spLocks noGrp="1"/>
          </p:cNvSpPr>
          <p:nvPr>
            <p:ph type="body" sz="quarter" idx="10"/>
          </p:nvPr>
        </p:nvSpPr>
        <p:spPr>
          <a:xfrm>
            <a:off x="190402" y="1196124"/>
            <a:ext cx="11900610" cy="2136478"/>
          </a:xfrm>
        </p:spPr>
        <p:txBody>
          <a:bodyPr>
            <a:normAutofit fontScale="92500"/>
          </a:bodyPr>
          <a:lstStyle/>
          <a:p>
            <a:pPr>
              <a:lnSpc>
                <a:spcPct val="100000"/>
              </a:lnSpc>
              <a:spcAft>
                <a:spcPts val="400"/>
              </a:spcAft>
            </a:pPr>
            <a:r>
              <a:rPr lang="en-US" sz="2800" dirty="0"/>
              <a:t>Windows Information Protection helps protect your corporate data by </a:t>
            </a:r>
            <a:br>
              <a:rPr lang="en-US" sz="2800" dirty="0"/>
            </a:br>
            <a:r>
              <a:rPr lang="en-US" sz="2800" dirty="0"/>
              <a:t>separating the business and the personal data and applying restriction policies  </a:t>
            </a:r>
          </a:p>
          <a:p>
            <a:pPr>
              <a:lnSpc>
                <a:spcPct val="100000"/>
              </a:lnSpc>
              <a:spcAft>
                <a:spcPts val="400"/>
              </a:spcAft>
            </a:pPr>
            <a:r>
              <a:rPr lang="en-US" sz="2800" dirty="0"/>
              <a:t>WIP is the mobile application management (MAM) mechanism on Windows 10</a:t>
            </a:r>
          </a:p>
          <a:p>
            <a:pPr>
              <a:lnSpc>
                <a:spcPct val="100000"/>
              </a:lnSpc>
              <a:spcAft>
                <a:spcPts val="400"/>
              </a:spcAft>
            </a:pPr>
            <a:r>
              <a:rPr lang="en-US" sz="2800" dirty="0"/>
              <a:t>The WIP feature is built in Windows 10 (version 1607 and later)</a:t>
            </a:r>
          </a:p>
        </p:txBody>
      </p:sp>
      <p:pic>
        <p:nvPicPr>
          <p:cNvPr id="3074" name="Picture 2">
            <a:extLst>
              <a:ext uri="{FF2B5EF4-FFF2-40B4-BE49-F238E27FC236}">
                <a16:creationId xmlns:a16="http://schemas.microsoft.com/office/drawing/2014/main" id="{072EE735-812C-450D-AA90-BAF0079CC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985" y="3429000"/>
            <a:ext cx="6796030" cy="3087761"/>
          </a:xfrm>
          <a:prstGeom prst="rect">
            <a:avLst/>
          </a:prstGeom>
          <a:solidFill>
            <a:srgbClr val="000000">
              <a:shade val="95000"/>
            </a:srgbClr>
          </a:solidFill>
          <a:ln w="9525"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54270537"/>
      </p:ext>
    </p:extLst>
  </p:cSld>
  <p:clrMapOvr>
    <a:masterClrMapping/>
  </p:clrMapOvr>
  <p:transition spd="slow" advClick="0" advTm="5000">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410-AF86-4012-A219-C692CC91241E}"/>
              </a:ext>
            </a:extLst>
          </p:cNvPr>
          <p:cNvSpPr>
            <a:spLocks noGrp="1"/>
          </p:cNvSpPr>
          <p:nvPr>
            <p:ph type="title"/>
          </p:nvPr>
        </p:nvSpPr>
        <p:spPr/>
        <p:txBody>
          <a:bodyPr/>
          <a:lstStyle/>
          <a:p>
            <a:r>
              <a:rPr lang="en-US" dirty="0"/>
              <a:t>Data Loss Prevention</a:t>
            </a:r>
          </a:p>
        </p:txBody>
      </p:sp>
      <p:sp>
        <p:nvSpPr>
          <p:cNvPr id="3" name="Text Placeholder 2">
            <a:extLst>
              <a:ext uri="{FF2B5EF4-FFF2-40B4-BE49-F238E27FC236}">
                <a16:creationId xmlns:a16="http://schemas.microsoft.com/office/drawing/2014/main" id="{EDE232B1-1B6E-48E5-B244-B145CD7BA61C}"/>
              </a:ext>
            </a:extLst>
          </p:cNvPr>
          <p:cNvSpPr>
            <a:spLocks noGrp="1"/>
          </p:cNvSpPr>
          <p:nvPr>
            <p:ph type="body" sz="quarter" idx="10"/>
          </p:nvPr>
        </p:nvSpPr>
        <p:spPr>
          <a:xfrm>
            <a:off x="190405" y="1334888"/>
            <a:ext cx="11972219" cy="1888598"/>
          </a:xfrm>
        </p:spPr>
        <p:txBody>
          <a:bodyPr/>
          <a:lstStyle/>
          <a:p>
            <a:pPr marL="341313" indent="-341313"/>
            <a:r>
              <a:rPr lang="en-US" sz="3000" dirty="0"/>
              <a:t>Data Loss Prevention (DLP) is a security feature that protects sensitive </a:t>
            </a:r>
            <a:br>
              <a:rPr lang="en-US" sz="3000" dirty="0"/>
            </a:br>
            <a:r>
              <a:rPr lang="en-US" sz="3000" dirty="0"/>
              <a:t>data in email, SharePoint content, and Office files from being accidentally or intentionally shared with unauthorized users</a:t>
            </a:r>
          </a:p>
          <a:p>
            <a:endParaRPr lang="en-US" dirty="0"/>
          </a:p>
        </p:txBody>
      </p:sp>
      <p:pic>
        <p:nvPicPr>
          <p:cNvPr id="4" name="Picture 3">
            <a:extLst>
              <a:ext uri="{FF2B5EF4-FFF2-40B4-BE49-F238E27FC236}">
                <a16:creationId xmlns:a16="http://schemas.microsoft.com/office/drawing/2014/main" id="{AB9CD1C2-CB93-4312-BA6B-E2ADDB60084E}"/>
              </a:ext>
            </a:extLst>
          </p:cNvPr>
          <p:cNvPicPr>
            <a:picLocks noChangeAspect="1"/>
          </p:cNvPicPr>
          <p:nvPr/>
        </p:nvPicPr>
        <p:blipFill>
          <a:blip r:embed="rId2"/>
          <a:stretch>
            <a:fillRect/>
          </a:stretch>
        </p:blipFill>
        <p:spPr>
          <a:xfrm>
            <a:off x="878316" y="3371273"/>
            <a:ext cx="10435367" cy="2736684"/>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sp>
        <p:nvSpPr>
          <p:cNvPr id="5" name="Rectangle: Rounded Corners 4">
            <a:extLst>
              <a:ext uri="{FF2B5EF4-FFF2-40B4-BE49-F238E27FC236}">
                <a16:creationId xmlns:a16="http://schemas.microsoft.com/office/drawing/2014/main" id="{4C776F6B-989F-4A24-9465-BF0F920E3053}"/>
              </a:ext>
            </a:extLst>
          </p:cNvPr>
          <p:cNvSpPr/>
          <p:nvPr/>
        </p:nvSpPr>
        <p:spPr bwMode="auto">
          <a:xfrm>
            <a:off x="1509312" y="3646583"/>
            <a:ext cx="2500828" cy="269913"/>
          </a:xfrm>
          <a:prstGeom prst="roundRect">
            <a:avLst/>
          </a:prstGeom>
          <a:noFill/>
          <a:ln w="28575">
            <a:solidFill>
              <a:srgbClr val="FF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23724869"/>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410-AF86-4012-A219-C692CC91241E}"/>
              </a:ext>
            </a:extLst>
          </p:cNvPr>
          <p:cNvSpPr>
            <a:spLocks noGrp="1"/>
          </p:cNvSpPr>
          <p:nvPr>
            <p:ph type="title"/>
          </p:nvPr>
        </p:nvSpPr>
        <p:spPr/>
        <p:txBody>
          <a:bodyPr/>
          <a:lstStyle/>
          <a:p>
            <a:r>
              <a:rPr lang="en-US" dirty="0"/>
              <a:t>Cloud app security</a:t>
            </a:r>
          </a:p>
        </p:txBody>
      </p:sp>
      <p:sp>
        <p:nvSpPr>
          <p:cNvPr id="3" name="Text Placeholder 2">
            <a:extLst>
              <a:ext uri="{FF2B5EF4-FFF2-40B4-BE49-F238E27FC236}">
                <a16:creationId xmlns:a16="http://schemas.microsoft.com/office/drawing/2014/main" id="{EDE232B1-1B6E-48E5-B244-B145CD7BA61C}"/>
              </a:ext>
            </a:extLst>
          </p:cNvPr>
          <p:cNvSpPr>
            <a:spLocks noGrp="1"/>
          </p:cNvSpPr>
          <p:nvPr>
            <p:ph type="body" sz="quarter" idx="10"/>
          </p:nvPr>
        </p:nvSpPr>
        <p:spPr/>
        <p:txBody>
          <a:bodyPr/>
          <a:lstStyle/>
          <a:p>
            <a:r>
              <a:rPr lang="en-US" dirty="0"/>
              <a:t>Cloud App Security provides a dashboard to discover, </a:t>
            </a:r>
            <a:br>
              <a:rPr lang="en-US" dirty="0"/>
            </a:br>
            <a:r>
              <a:rPr lang="en-US" dirty="0"/>
              <a:t>investigate and control what cloud applications are being used </a:t>
            </a:r>
            <a:br>
              <a:rPr lang="en-US" dirty="0"/>
            </a:br>
            <a:r>
              <a:rPr lang="en-US" dirty="0"/>
              <a:t>in your organization</a:t>
            </a:r>
          </a:p>
          <a:p>
            <a:r>
              <a:rPr lang="en-US" dirty="0"/>
              <a:t>Discovers and controls the use of </a:t>
            </a:r>
            <a:r>
              <a:rPr lang="en-US" b="1" dirty="0"/>
              <a:t>Shadow IT</a:t>
            </a:r>
          </a:p>
          <a:p>
            <a:r>
              <a:rPr lang="en-US" dirty="0"/>
              <a:t>Detects and fights against cyberthreats across all your </a:t>
            </a:r>
            <a:br>
              <a:rPr lang="en-US" dirty="0"/>
            </a:br>
            <a:r>
              <a:rPr lang="en-US" dirty="0"/>
              <a:t>Microsoft and third-party cloud services</a:t>
            </a:r>
            <a:endParaRPr lang="bs-Latn-BA" dirty="0"/>
          </a:p>
          <a:p>
            <a:endParaRPr lang="en-US" dirty="0"/>
          </a:p>
        </p:txBody>
      </p:sp>
    </p:spTree>
    <p:extLst>
      <p:ext uri="{BB962C8B-B14F-4D97-AF65-F5344CB8AC3E}">
        <p14:creationId xmlns:p14="http://schemas.microsoft.com/office/powerpoint/2010/main" val="3662493211"/>
      </p:ext>
    </p:extLst>
  </p:cSld>
  <p:clrMapOvr>
    <a:masterClrMapping/>
  </p:clrMapOvr>
  <p:transition spd="slow" advClick="0" advTm="5000">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Azure Information Protection</a:t>
            </a:r>
          </a:p>
        </p:txBody>
      </p:sp>
    </p:spTree>
    <p:extLst>
      <p:ext uri="{BB962C8B-B14F-4D97-AF65-F5344CB8AC3E}">
        <p14:creationId xmlns:p14="http://schemas.microsoft.com/office/powerpoint/2010/main" val="3740116225"/>
      </p:ext>
    </p:extLst>
  </p:cSld>
  <p:clrMapOvr>
    <a:masterClrMapping/>
  </p:clrMapOvr>
  <p:transition spd="slow" advClick="0">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4E74AEE4-609E-4919-9784-CF4C6FD990B0}"/>
              </a:ext>
            </a:extLst>
          </p:cNvPr>
          <p:cNvSpPr/>
          <p:nvPr/>
        </p:nvSpPr>
        <p:spPr bwMode="auto">
          <a:xfrm>
            <a:off x="5207354" y="1316187"/>
            <a:ext cx="5591669" cy="5441063"/>
          </a:xfrm>
          <a:prstGeom prst="ellipse">
            <a:avLst/>
          </a:prstGeom>
          <a:solidFill>
            <a:srgbClr val="FFFFFF">
              <a:lumMod val="85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2" name="Group 41">
            <a:extLst>
              <a:ext uri="{FF2B5EF4-FFF2-40B4-BE49-F238E27FC236}">
                <a16:creationId xmlns:a16="http://schemas.microsoft.com/office/drawing/2014/main" id="{B4DD4A51-1F39-46EB-A6F9-8D36D66DEEF5}"/>
              </a:ext>
            </a:extLst>
          </p:cNvPr>
          <p:cNvGrpSpPr/>
          <p:nvPr/>
        </p:nvGrpSpPr>
        <p:grpSpPr>
          <a:xfrm>
            <a:off x="4866517" y="1179075"/>
            <a:ext cx="6128054" cy="5711797"/>
            <a:chOff x="4634288" y="1161043"/>
            <a:chExt cx="6925430" cy="5751347"/>
          </a:xfrm>
        </p:grpSpPr>
        <p:pic>
          <p:nvPicPr>
            <p:cNvPr id="43" name="Picture 42">
              <a:extLst>
                <a:ext uri="{FF2B5EF4-FFF2-40B4-BE49-F238E27FC236}">
                  <a16:creationId xmlns:a16="http://schemas.microsoft.com/office/drawing/2014/main" id="{15633939-7FBF-4D75-9D68-096D935504B7}"/>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11781" t="17862" r="34933" b="13673"/>
            <a:stretch/>
          </p:blipFill>
          <p:spPr>
            <a:xfrm>
              <a:off x="4634288" y="1161043"/>
              <a:ext cx="6925430" cy="5751347"/>
            </a:xfrm>
            <a:prstGeom prst="rect">
              <a:avLst/>
            </a:prstGeom>
          </p:spPr>
        </p:pic>
        <p:sp>
          <p:nvSpPr>
            <p:cNvPr id="44" name="TextBox 43">
              <a:extLst>
                <a:ext uri="{FF2B5EF4-FFF2-40B4-BE49-F238E27FC236}">
                  <a16:creationId xmlns:a16="http://schemas.microsoft.com/office/drawing/2014/main" id="{D2D840AD-E5B2-41DC-805B-443A912BBC33}"/>
                </a:ext>
              </a:extLst>
            </p:cNvPr>
            <p:cNvSpPr txBox="1"/>
            <p:nvPr/>
          </p:nvSpPr>
          <p:spPr>
            <a:xfrm>
              <a:off x="5843227" y="2006795"/>
              <a:ext cx="2419052" cy="834034"/>
            </a:xfrm>
            <a:prstGeom prst="rect">
              <a:avLst/>
            </a:prstGeom>
            <a:noFill/>
          </p:spPr>
          <p:txBody>
            <a:bodyPr wrap="square" lIns="182854" tIns="146284" rIns="182854" bIns="146284" rtlCol="0">
              <a:spAutoFit/>
            </a:bodyPr>
            <a:lstStyle/>
            <a:p>
              <a:pPr>
                <a:lnSpc>
                  <a:spcPts val="2119"/>
                </a:lnSpc>
                <a:defRPr/>
              </a:pPr>
              <a:r>
                <a:rPr lang="en-US" sz="1800" b="1" dirty="0">
                  <a:solidFill>
                    <a:srgbClr val="505050"/>
                  </a:solidFill>
                  <a:latin typeface="Segoe UI"/>
                </a:rPr>
                <a:t>Unregulated, unknown</a:t>
              </a:r>
            </a:p>
          </p:txBody>
        </p:sp>
      </p:grpSp>
      <p:sp>
        <p:nvSpPr>
          <p:cNvPr id="2" name="Title 1">
            <a:extLst>
              <a:ext uri="{FF2B5EF4-FFF2-40B4-BE49-F238E27FC236}">
                <a16:creationId xmlns:a16="http://schemas.microsoft.com/office/drawing/2014/main" id="{0FC1C606-6E5C-468E-8FA9-BE557F869C17}"/>
              </a:ext>
            </a:extLst>
          </p:cNvPr>
          <p:cNvSpPr>
            <a:spLocks noGrp="1"/>
          </p:cNvSpPr>
          <p:nvPr>
            <p:ph type="title"/>
          </p:nvPr>
        </p:nvSpPr>
        <p:spPr/>
        <p:txBody>
          <a:bodyPr/>
          <a:lstStyle/>
          <a:p>
            <a:r>
              <a:rPr lang="en-US" dirty="0"/>
              <a:t>Where is your protection?</a:t>
            </a:r>
          </a:p>
        </p:txBody>
      </p:sp>
      <p:sp>
        <p:nvSpPr>
          <p:cNvPr id="12" name="TextBox 11">
            <a:extLst>
              <a:ext uri="{FF2B5EF4-FFF2-40B4-BE49-F238E27FC236}">
                <a16:creationId xmlns:a16="http://schemas.microsoft.com/office/drawing/2014/main" id="{20229889-881F-46C4-BAA4-3E129D60D87D}"/>
              </a:ext>
            </a:extLst>
          </p:cNvPr>
          <p:cNvSpPr txBox="1"/>
          <p:nvPr/>
        </p:nvSpPr>
        <p:spPr>
          <a:xfrm>
            <a:off x="296458" y="4998967"/>
            <a:ext cx="2590432" cy="1030008"/>
          </a:xfrm>
          <a:prstGeom prst="rect">
            <a:avLst/>
          </a:prstGeom>
          <a:noFill/>
        </p:spPr>
        <p:txBody>
          <a:bodyPr wrap="square" lIns="182854" tIns="146284" rIns="182854" bIns="146284" rtlCol="0">
            <a:spAutoFit/>
          </a:bodyPr>
          <a:lstStyle/>
          <a:p>
            <a:pPr defTabSz="914367">
              <a:lnSpc>
                <a:spcPct val="90000"/>
              </a:lnSpc>
              <a:defRPr/>
            </a:pPr>
            <a:r>
              <a:rPr lang="en-US" sz="2600" dirty="0">
                <a:solidFill>
                  <a:srgbClr val="FF8C00"/>
                </a:solidFill>
                <a:latin typeface="Segoe UI Light"/>
              </a:rPr>
              <a:t>Perimeter protection</a:t>
            </a:r>
          </a:p>
        </p:txBody>
      </p:sp>
      <p:sp>
        <p:nvSpPr>
          <p:cNvPr id="14" name="TextBox 13">
            <a:extLst>
              <a:ext uri="{FF2B5EF4-FFF2-40B4-BE49-F238E27FC236}">
                <a16:creationId xmlns:a16="http://schemas.microsoft.com/office/drawing/2014/main" id="{C8A35168-795E-4C41-B4A5-FC2888B9A03C}"/>
              </a:ext>
            </a:extLst>
          </p:cNvPr>
          <p:cNvSpPr txBox="1"/>
          <p:nvPr/>
        </p:nvSpPr>
        <p:spPr>
          <a:xfrm>
            <a:off x="305890" y="3386048"/>
            <a:ext cx="3818624" cy="1030008"/>
          </a:xfrm>
          <a:prstGeom prst="rect">
            <a:avLst/>
          </a:prstGeom>
          <a:noFill/>
        </p:spPr>
        <p:txBody>
          <a:bodyPr wrap="square" lIns="182854" tIns="146284" rIns="182854" bIns="146284" rtlCol="0">
            <a:spAutoFit/>
          </a:bodyPr>
          <a:lstStyle/>
          <a:p>
            <a:pPr defTabSz="914367">
              <a:lnSpc>
                <a:spcPct val="90000"/>
              </a:lnSpc>
              <a:defRPr/>
            </a:pPr>
            <a:r>
              <a:rPr lang="en-US" sz="2600" dirty="0">
                <a:solidFill>
                  <a:srgbClr val="7FBA00"/>
                </a:solidFill>
                <a:latin typeface="Segoe UI Light"/>
              </a:rPr>
              <a:t>Identity, device management protection</a:t>
            </a:r>
          </a:p>
        </p:txBody>
      </p:sp>
      <p:sp>
        <p:nvSpPr>
          <p:cNvPr id="15" name="TextBox 14">
            <a:extLst>
              <a:ext uri="{FF2B5EF4-FFF2-40B4-BE49-F238E27FC236}">
                <a16:creationId xmlns:a16="http://schemas.microsoft.com/office/drawing/2014/main" id="{DF2364B7-E2D7-4B06-8FB7-65D2B9EC056C}"/>
              </a:ext>
            </a:extLst>
          </p:cNvPr>
          <p:cNvSpPr txBox="1"/>
          <p:nvPr/>
        </p:nvSpPr>
        <p:spPr>
          <a:xfrm>
            <a:off x="305890" y="1668196"/>
            <a:ext cx="4690166" cy="1111557"/>
          </a:xfrm>
          <a:prstGeom prst="rect">
            <a:avLst/>
          </a:prstGeom>
          <a:noFill/>
        </p:spPr>
        <p:txBody>
          <a:bodyPr wrap="square" lIns="182854" tIns="146284" rIns="182854" bIns="146284" rtlCol="0">
            <a:spAutoFit/>
          </a:bodyPr>
          <a:lstStyle/>
          <a:p>
            <a:pPr defTabSz="914367">
              <a:defRPr/>
            </a:pPr>
            <a:r>
              <a:rPr lang="en-US" sz="2600" dirty="0">
                <a:solidFill>
                  <a:srgbClr val="505050"/>
                </a:solidFill>
                <a:latin typeface="Segoe UI Light"/>
              </a:rPr>
              <a:t>Hybrid data = new normal </a:t>
            </a:r>
          </a:p>
          <a:p>
            <a:pPr defTabSz="914367">
              <a:defRPr/>
            </a:pPr>
            <a:r>
              <a:rPr lang="en-US" sz="2600" dirty="0">
                <a:solidFill>
                  <a:srgbClr val="505050"/>
                </a:solidFill>
                <a:latin typeface="Segoe UI Light"/>
              </a:rPr>
              <a:t>It is harder to protect</a:t>
            </a:r>
          </a:p>
        </p:txBody>
      </p:sp>
      <p:grpSp>
        <p:nvGrpSpPr>
          <p:cNvPr id="23" name="Group 22">
            <a:extLst>
              <a:ext uri="{FF2B5EF4-FFF2-40B4-BE49-F238E27FC236}">
                <a16:creationId xmlns:a16="http://schemas.microsoft.com/office/drawing/2014/main" id="{4515D133-DB76-450F-AA71-719B5DDA1BCE}"/>
              </a:ext>
            </a:extLst>
          </p:cNvPr>
          <p:cNvGrpSpPr/>
          <p:nvPr/>
        </p:nvGrpSpPr>
        <p:grpSpPr>
          <a:xfrm>
            <a:off x="5888447" y="2930514"/>
            <a:ext cx="4494572" cy="4032645"/>
            <a:chOff x="4859547" y="2207968"/>
            <a:chExt cx="7310039" cy="6881643"/>
          </a:xfrm>
        </p:grpSpPr>
        <p:pic>
          <p:nvPicPr>
            <p:cNvPr id="24" name="Picture 23">
              <a:extLst>
                <a:ext uri="{FF2B5EF4-FFF2-40B4-BE49-F238E27FC236}">
                  <a16:creationId xmlns:a16="http://schemas.microsoft.com/office/drawing/2014/main" id="{F94778B1-7CAF-4203-9F5F-C90B60D18084}"/>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2" t="1" r="18478" b="-4635"/>
            <a:stretch/>
          </p:blipFill>
          <p:spPr>
            <a:xfrm>
              <a:off x="4859547" y="2207968"/>
              <a:ext cx="7310039" cy="6881643"/>
            </a:xfrm>
            <a:prstGeom prst="rect">
              <a:avLst/>
            </a:prstGeom>
          </p:spPr>
        </p:pic>
        <p:sp>
          <p:nvSpPr>
            <p:cNvPr id="25" name="TextBox 24">
              <a:extLst>
                <a:ext uri="{FF2B5EF4-FFF2-40B4-BE49-F238E27FC236}">
                  <a16:creationId xmlns:a16="http://schemas.microsoft.com/office/drawing/2014/main" id="{6194FDF1-7C15-4045-9E04-663A24892619}"/>
                </a:ext>
              </a:extLst>
            </p:cNvPr>
            <p:cNvSpPr txBox="1"/>
            <p:nvPr/>
          </p:nvSpPr>
          <p:spPr>
            <a:xfrm>
              <a:off x="5789458" y="3238577"/>
              <a:ext cx="3665856" cy="1077409"/>
            </a:xfrm>
            <a:prstGeom prst="rect">
              <a:avLst/>
            </a:prstGeom>
            <a:noFill/>
          </p:spPr>
          <p:txBody>
            <a:bodyPr wrap="square" lIns="182854" tIns="146284" rIns="182854" bIns="146284" rtlCol="0">
              <a:spAutoFit/>
            </a:bodyPr>
            <a:lstStyle/>
            <a:p>
              <a:pPr>
                <a:lnSpc>
                  <a:spcPts val="2119"/>
                </a:lnSpc>
                <a:defRPr/>
              </a:pPr>
              <a:r>
                <a:rPr lang="en-US" sz="1800" b="1" dirty="0">
                  <a:solidFill>
                    <a:srgbClr val="EFEFEF"/>
                  </a:solidFill>
                  <a:latin typeface="Segoe UI"/>
                </a:rPr>
                <a:t>Managed mobile environment</a:t>
              </a:r>
            </a:p>
          </p:txBody>
        </p:sp>
      </p:grpSp>
      <p:grpSp>
        <p:nvGrpSpPr>
          <p:cNvPr id="26" name="Group 25">
            <a:extLst>
              <a:ext uri="{FF2B5EF4-FFF2-40B4-BE49-F238E27FC236}">
                <a16:creationId xmlns:a16="http://schemas.microsoft.com/office/drawing/2014/main" id="{BD34ED31-E319-415E-9688-4C92797A7C25}"/>
              </a:ext>
            </a:extLst>
          </p:cNvPr>
          <p:cNvGrpSpPr/>
          <p:nvPr/>
        </p:nvGrpSpPr>
        <p:grpSpPr>
          <a:xfrm>
            <a:off x="6950665" y="4523355"/>
            <a:ext cx="2370137" cy="2367517"/>
            <a:chOff x="9619312" y="4149156"/>
            <a:chExt cx="3487088" cy="3470844"/>
          </a:xfrm>
        </p:grpSpPr>
        <p:pic>
          <p:nvPicPr>
            <p:cNvPr id="27" name="Picture 26">
              <a:extLst>
                <a:ext uri="{FF2B5EF4-FFF2-40B4-BE49-F238E27FC236}">
                  <a16:creationId xmlns:a16="http://schemas.microsoft.com/office/drawing/2014/main" id="{48F25EAC-B9A6-446E-98B3-448A76E159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1" r="-6420" b="-7434"/>
            <a:stretch/>
          </p:blipFill>
          <p:spPr>
            <a:xfrm>
              <a:off x="9619312" y="4149156"/>
              <a:ext cx="3487088" cy="3470844"/>
            </a:xfrm>
            <a:prstGeom prst="rect">
              <a:avLst/>
            </a:prstGeom>
          </p:spPr>
        </p:pic>
        <p:sp>
          <p:nvSpPr>
            <p:cNvPr id="28" name="TextBox 27">
              <a:extLst>
                <a:ext uri="{FF2B5EF4-FFF2-40B4-BE49-F238E27FC236}">
                  <a16:creationId xmlns:a16="http://schemas.microsoft.com/office/drawing/2014/main" id="{A9ADFCB7-065C-45DD-8769-380EA1CB06A9}"/>
                </a:ext>
              </a:extLst>
            </p:cNvPr>
            <p:cNvSpPr txBox="1"/>
            <p:nvPr/>
          </p:nvSpPr>
          <p:spPr>
            <a:xfrm>
              <a:off x="9862963" y="5503077"/>
              <a:ext cx="2826722" cy="688586"/>
            </a:xfrm>
            <a:prstGeom prst="rect">
              <a:avLst/>
            </a:prstGeom>
            <a:noFill/>
          </p:spPr>
          <p:txBody>
            <a:bodyPr wrap="square" lIns="182854" tIns="146284" rIns="182854" bIns="146284" rtlCol="0">
              <a:spAutoFit/>
            </a:bodyPr>
            <a:lstStyle/>
            <a:p>
              <a:pPr>
                <a:lnSpc>
                  <a:spcPts val="2119"/>
                </a:lnSpc>
                <a:defRPr/>
              </a:pPr>
              <a:r>
                <a:rPr lang="en-US" sz="1800" b="1" dirty="0">
                  <a:solidFill>
                    <a:srgbClr val="EFEFEF"/>
                  </a:solidFill>
                  <a:latin typeface="Segoe UI"/>
                </a:rPr>
                <a:t>On-premises</a:t>
              </a:r>
            </a:p>
          </p:txBody>
        </p:sp>
      </p:grpSp>
      <p:cxnSp>
        <p:nvCxnSpPr>
          <p:cNvPr id="16" name="Straight Connector 15">
            <a:extLst>
              <a:ext uri="{FF2B5EF4-FFF2-40B4-BE49-F238E27FC236}">
                <a16:creationId xmlns:a16="http://schemas.microsoft.com/office/drawing/2014/main" id="{F93301A9-7A41-4ADC-A8E8-8626E8B77B2A}"/>
              </a:ext>
            </a:extLst>
          </p:cNvPr>
          <p:cNvCxnSpPr>
            <a:cxnSpLocks/>
          </p:cNvCxnSpPr>
          <p:nvPr/>
        </p:nvCxnSpPr>
        <p:spPr>
          <a:xfrm>
            <a:off x="472858" y="4369511"/>
            <a:ext cx="6854273" cy="0"/>
          </a:xfrm>
          <a:prstGeom prst="line">
            <a:avLst/>
          </a:prstGeom>
          <a:noFill/>
          <a:ln w="19050" cap="flat" cmpd="sng" algn="ctr">
            <a:solidFill>
              <a:srgbClr val="0D0D0D"/>
            </a:solidFill>
            <a:prstDash val="solid"/>
            <a:headEnd type="none" w="med" len="med"/>
            <a:tailEnd type="oval" w="med" len="med"/>
          </a:ln>
          <a:effectLst/>
        </p:spPr>
      </p:cxnSp>
      <p:cxnSp>
        <p:nvCxnSpPr>
          <p:cNvPr id="13" name="Straight Connector 12">
            <a:extLst>
              <a:ext uri="{FF2B5EF4-FFF2-40B4-BE49-F238E27FC236}">
                <a16:creationId xmlns:a16="http://schemas.microsoft.com/office/drawing/2014/main" id="{14BE11FA-6C49-4465-908E-2287DFB222C3}"/>
              </a:ext>
            </a:extLst>
          </p:cNvPr>
          <p:cNvCxnSpPr/>
          <p:nvPr/>
        </p:nvCxnSpPr>
        <p:spPr>
          <a:xfrm>
            <a:off x="472286" y="5963125"/>
            <a:ext cx="7604633" cy="0"/>
          </a:xfrm>
          <a:prstGeom prst="line">
            <a:avLst/>
          </a:prstGeom>
          <a:noFill/>
          <a:ln w="19050" cap="flat" cmpd="sng" algn="ctr">
            <a:solidFill>
              <a:srgbClr val="0D0D0D"/>
            </a:solidFill>
            <a:prstDash val="solid"/>
            <a:headEnd type="none" w="med" len="med"/>
            <a:tailEnd type="oval" w="med" len="med"/>
          </a:ln>
          <a:effectLst/>
        </p:spPr>
      </p:cxnSp>
      <p:cxnSp>
        <p:nvCxnSpPr>
          <p:cNvPr id="17" name="Straight Connector 16">
            <a:extLst>
              <a:ext uri="{FF2B5EF4-FFF2-40B4-BE49-F238E27FC236}">
                <a16:creationId xmlns:a16="http://schemas.microsoft.com/office/drawing/2014/main" id="{B67769B4-32FF-4E77-971C-CA749D352CA7}"/>
              </a:ext>
            </a:extLst>
          </p:cNvPr>
          <p:cNvCxnSpPr>
            <a:cxnSpLocks/>
          </p:cNvCxnSpPr>
          <p:nvPr/>
        </p:nvCxnSpPr>
        <p:spPr>
          <a:xfrm>
            <a:off x="472286" y="2785155"/>
            <a:ext cx="6060488" cy="28541"/>
          </a:xfrm>
          <a:prstGeom prst="line">
            <a:avLst/>
          </a:prstGeom>
          <a:noFill/>
          <a:ln w="19050" cap="flat" cmpd="sng" algn="ctr">
            <a:solidFill>
              <a:srgbClr val="0D0D0D"/>
            </a:solidFill>
            <a:prstDash val="solid"/>
            <a:headEnd type="none" w="med" len="med"/>
            <a:tailEnd type="oval" w="med" len="med"/>
          </a:ln>
          <a:effectLst/>
        </p:spPr>
      </p:cxnSp>
    </p:spTree>
    <p:extLst>
      <p:ext uri="{BB962C8B-B14F-4D97-AF65-F5344CB8AC3E}">
        <p14:creationId xmlns:p14="http://schemas.microsoft.com/office/powerpoint/2010/main" val="3449286561"/>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2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2" presetClass="entr" presetSubtype="8"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2" grpId="0"/>
      <p:bldP spid="14" grpId="0"/>
      <p:bldP spid="1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5" y="487"/>
            <a:ext cx="12190271" cy="68570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Block Arc 83"/>
          <p:cNvSpPr/>
          <p:nvPr/>
        </p:nvSpPr>
        <p:spPr bwMode="auto">
          <a:xfrm rot="13500000">
            <a:off x="6313381" y="982040"/>
            <a:ext cx="4739360" cy="4739360"/>
          </a:xfrm>
          <a:prstGeom prst="blockArc">
            <a:avLst>
              <a:gd name="adj1" fmla="val 2062376"/>
              <a:gd name="adj2" fmla="val 2060013"/>
              <a:gd name="adj3" fmla="val 2524"/>
            </a:avLst>
          </a:prstGeom>
          <a:solidFill>
            <a:schemeClr val="bg1"/>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 name="Group 23"/>
          <p:cNvGrpSpPr/>
          <p:nvPr/>
        </p:nvGrpSpPr>
        <p:grpSpPr>
          <a:xfrm>
            <a:off x="864" y="487"/>
            <a:ext cx="4898668" cy="6857027"/>
            <a:chOff x="0" y="0"/>
            <a:chExt cx="4899362" cy="6858000"/>
          </a:xfrm>
        </p:grpSpPr>
        <p:sp>
          <p:nvSpPr>
            <p:cNvPr id="150" name="Rectangle 149"/>
            <p:cNvSpPr/>
            <p:nvPr/>
          </p:nvSpPr>
          <p:spPr bwMode="auto">
            <a:xfrm>
              <a:off x="0" y="0"/>
              <a:ext cx="489936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Title 8"/>
            <p:cNvSpPr txBox="1">
              <a:spLocks/>
            </p:cNvSpPr>
            <p:nvPr/>
          </p:nvSpPr>
          <p:spPr>
            <a:xfrm>
              <a:off x="269240" y="2676724"/>
              <a:ext cx="4497648" cy="2225088"/>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13330"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ＭＳ Ｐゴシック" charset="0"/>
                  <a:cs typeface="Segoe UI" pitchFamily="34" charset="0"/>
                </a:rPr>
                <a:t>Azure Information</a:t>
              </a:r>
              <a:br>
                <a:rPr kumimoji="0" lang="en-US" sz="4400" b="0" i="0" u="none" strike="noStrike" kern="1200" cap="none" spc="-100" normalizeH="0" baseline="0" noProof="0" dirty="0">
                  <a:ln w="3175">
                    <a:noFill/>
                  </a:ln>
                  <a:solidFill>
                    <a:srgbClr val="FFFFFF"/>
                  </a:solidFill>
                  <a:effectLst/>
                  <a:uLnTx/>
                  <a:uFillTx/>
                  <a:latin typeface="Segoe UI Light"/>
                  <a:ea typeface="ＭＳ Ｐゴシック" charset="0"/>
                  <a:cs typeface="Segoe UI" pitchFamily="34" charset="0"/>
                </a:rPr>
              </a:br>
              <a:r>
                <a:rPr kumimoji="0" lang="en-US" sz="4400" b="0" i="0" u="none" strike="noStrike" kern="1200" cap="none" spc="-100" normalizeH="0" baseline="0" noProof="0" dirty="0">
                  <a:ln w="3175">
                    <a:noFill/>
                  </a:ln>
                  <a:solidFill>
                    <a:srgbClr val="FFFFFF"/>
                  </a:solidFill>
                  <a:effectLst/>
                  <a:uLnTx/>
                  <a:uFillTx/>
                  <a:latin typeface="Segoe UI Light"/>
                  <a:ea typeface="ＭＳ Ｐゴシック" charset="0"/>
                  <a:cs typeface="Segoe UI" pitchFamily="34" charset="0"/>
                </a:rPr>
                <a:t>Protection</a:t>
              </a:r>
            </a:p>
          </p:txBody>
        </p:sp>
      </p:grpSp>
      <p:grpSp>
        <p:nvGrpSpPr>
          <p:cNvPr id="25" name="Group 24"/>
          <p:cNvGrpSpPr/>
          <p:nvPr/>
        </p:nvGrpSpPr>
        <p:grpSpPr>
          <a:xfrm>
            <a:off x="181330" y="2480577"/>
            <a:ext cx="11804106" cy="2029044"/>
            <a:chOff x="180490" y="2480441"/>
            <a:chExt cx="11805781" cy="2029332"/>
          </a:xfrm>
        </p:grpSpPr>
        <p:cxnSp>
          <p:nvCxnSpPr>
            <p:cNvPr id="65" name="Straight Connector 64"/>
            <p:cNvCxnSpPr>
              <a:endCxn id="425" idx="2"/>
            </p:cNvCxnSpPr>
            <p:nvPr/>
          </p:nvCxnSpPr>
          <p:spPr>
            <a:xfrm>
              <a:off x="8395022" y="3503124"/>
              <a:ext cx="3250440" cy="13797"/>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8531827" y="2480441"/>
              <a:ext cx="3454444" cy="2025703"/>
              <a:chOff x="3811979" y="2663372"/>
              <a:chExt cx="4545251" cy="2025703"/>
            </a:xfrm>
          </p:grpSpPr>
          <p:cxnSp>
            <p:nvCxnSpPr>
              <p:cNvPr id="74" name="Straight Connector 73"/>
              <p:cNvCxnSpPr/>
              <p:nvPr/>
            </p:nvCxnSpPr>
            <p:spPr>
              <a:xfrm>
                <a:off x="3811979" y="2663372"/>
                <a:ext cx="4545251" cy="0"/>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811979" y="4689075"/>
                <a:ext cx="4545251" cy="0"/>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8" name="Straight Connector 77"/>
            <p:cNvCxnSpPr/>
            <p:nvPr/>
          </p:nvCxnSpPr>
          <p:spPr>
            <a:xfrm flipV="1">
              <a:off x="581099" y="3495140"/>
              <a:ext cx="3302286" cy="7982"/>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180490" y="2484069"/>
              <a:ext cx="3615303" cy="2025704"/>
              <a:chOff x="3889919" y="2667000"/>
              <a:chExt cx="4545251" cy="2025704"/>
            </a:xfrm>
          </p:grpSpPr>
          <p:cxnSp>
            <p:nvCxnSpPr>
              <p:cNvPr id="81" name="Straight Connector 80"/>
              <p:cNvCxnSpPr/>
              <p:nvPr/>
            </p:nvCxnSpPr>
            <p:spPr>
              <a:xfrm>
                <a:off x="3889919" y="2667000"/>
                <a:ext cx="4545251"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889919" y="4692704"/>
                <a:ext cx="4545251"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6" name="Straight Connector 75"/>
            <p:cNvCxnSpPr/>
            <p:nvPr/>
          </p:nvCxnSpPr>
          <p:spPr>
            <a:xfrm flipV="1">
              <a:off x="3883385" y="3499733"/>
              <a:ext cx="4511637" cy="30439"/>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903633" y="2484069"/>
              <a:ext cx="4545251" cy="2025704"/>
              <a:chOff x="3811979" y="2667000"/>
              <a:chExt cx="4545251" cy="2025704"/>
            </a:xfrm>
          </p:grpSpPr>
          <p:cxnSp>
            <p:nvCxnSpPr>
              <p:cNvPr id="77" name="Straight Connector 76"/>
              <p:cNvCxnSpPr/>
              <p:nvPr/>
            </p:nvCxnSpPr>
            <p:spPr>
              <a:xfrm>
                <a:off x="3811979" y="2667000"/>
                <a:ext cx="4545251" cy="0"/>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811979" y="4692704"/>
                <a:ext cx="4545251" cy="0"/>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6" name="Group 15"/>
          <p:cNvGrpSpPr/>
          <p:nvPr/>
        </p:nvGrpSpPr>
        <p:grpSpPr>
          <a:xfrm>
            <a:off x="8743849" y="2857098"/>
            <a:ext cx="1314551" cy="1300505"/>
            <a:chOff x="8744224" y="3039948"/>
            <a:chExt cx="1314737" cy="1300690"/>
          </a:xfrm>
        </p:grpSpPr>
        <p:sp>
          <p:nvSpPr>
            <p:cNvPr id="390" name="Oval 389"/>
            <p:cNvSpPr/>
            <p:nvPr/>
          </p:nvSpPr>
          <p:spPr bwMode="auto">
            <a:xfrm flipH="1" flipV="1">
              <a:off x="8744224" y="3039948"/>
              <a:ext cx="1314737" cy="1300690"/>
            </a:xfrm>
            <a:prstGeom prst="ellipse">
              <a:avLst/>
            </a:prstGeom>
            <a:solidFill>
              <a:schemeClr val="bg1"/>
            </a:solidFill>
            <a:ln w="762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391" name="Rectangle 390"/>
            <p:cNvSpPr/>
            <p:nvPr/>
          </p:nvSpPr>
          <p:spPr>
            <a:xfrm>
              <a:off x="8746284" y="3759640"/>
              <a:ext cx="1151748" cy="277038"/>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latin typeface="Segoe UI"/>
                  <a:ea typeface="+mn-ea"/>
                  <a:cs typeface="+mn-cs"/>
                </a:rPr>
                <a:t>DOCUMENT TRACKING</a:t>
              </a:r>
            </a:p>
          </p:txBody>
        </p:sp>
        <p:grpSp>
          <p:nvGrpSpPr>
            <p:cNvPr id="392" name="Group 391"/>
            <p:cNvGrpSpPr/>
            <p:nvPr/>
          </p:nvGrpSpPr>
          <p:grpSpPr>
            <a:xfrm>
              <a:off x="9150814" y="3223405"/>
              <a:ext cx="454978" cy="434243"/>
              <a:chOff x="4881794" y="3230369"/>
              <a:chExt cx="712232" cy="728867"/>
            </a:xfrm>
            <a:solidFill>
              <a:schemeClr val="accent1"/>
            </a:solidFill>
          </p:grpSpPr>
          <p:grpSp>
            <p:nvGrpSpPr>
              <p:cNvPr id="393" name="Group 392"/>
              <p:cNvGrpSpPr/>
              <p:nvPr/>
            </p:nvGrpSpPr>
            <p:grpSpPr>
              <a:xfrm>
                <a:off x="4881794" y="3454304"/>
                <a:ext cx="394992" cy="504932"/>
                <a:chOff x="13131800" y="957263"/>
                <a:chExt cx="4916488" cy="6284912"/>
              </a:xfrm>
              <a:grpFill/>
            </p:grpSpPr>
            <p:sp>
              <p:nvSpPr>
                <p:cNvPr id="400" name="Freeform 32"/>
                <p:cNvSpPr>
                  <a:spLocks noEditPoints="1"/>
                </p:cNvSpPr>
                <p:nvPr/>
              </p:nvSpPr>
              <p:spPr bwMode="auto">
                <a:xfrm>
                  <a:off x="13131800" y="957263"/>
                  <a:ext cx="4916488" cy="6284912"/>
                </a:xfrm>
                <a:custGeom>
                  <a:avLst/>
                  <a:gdLst>
                    <a:gd name="T0" fmla="*/ 980 w 1308"/>
                    <a:gd name="T1" fmla="*/ 12 h 1673"/>
                    <a:gd name="T2" fmla="*/ 102 w 1308"/>
                    <a:gd name="T3" fmla="*/ 0 h 1673"/>
                    <a:gd name="T4" fmla="*/ 55 w 1308"/>
                    <a:gd name="T5" fmla="*/ 16 h 1673"/>
                    <a:gd name="T6" fmla="*/ 26 w 1308"/>
                    <a:gd name="T7" fmla="*/ 41 h 1673"/>
                    <a:gd name="T8" fmla="*/ 9 w 1308"/>
                    <a:gd name="T9" fmla="*/ 73 h 1673"/>
                    <a:gd name="T10" fmla="*/ 0 w 1308"/>
                    <a:gd name="T11" fmla="*/ 1567 h 1673"/>
                    <a:gd name="T12" fmla="*/ 16 w 1308"/>
                    <a:gd name="T13" fmla="*/ 1614 h 1673"/>
                    <a:gd name="T14" fmla="*/ 41 w 1308"/>
                    <a:gd name="T15" fmla="*/ 1643 h 1673"/>
                    <a:gd name="T16" fmla="*/ 73 w 1308"/>
                    <a:gd name="T17" fmla="*/ 1660 h 1673"/>
                    <a:gd name="T18" fmla="*/ 1197 w 1308"/>
                    <a:gd name="T19" fmla="*/ 1673 h 1673"/>
                    <a:gd name="T20" fmla="*/ 1237 w 1308"/>
                    <a:gd name="T21" fmla="*/ 1664 h 1673"/>
                    <a:gd name="T22" fmla="*/ 1269 w 1308"/>
                    <a:gd name="T23" fmla="*/ 1645 h 1673"/>
                    <a:gd name="T24" fmla="*/ 1293 w 1308"/>
                    <a:gd name="T25" fmla="*/ 1613 h 1673"/>
                    <a:gd name="T26" fmla="*/ 1308 w 1308"/>
                    <a:gd name="T27" fmla="*/ 1560 h 1673"/>
                    <a:gd name="T28" fmla="*/ 1294 w 1308"/>
                    <a:gd name="T29" fmla="*/ 308 h 1673"/>
                    <a:gd name="T30" fmla="*/ 1217 w 1308"/>
                    <a:gd name="T31" fmla="*/ 1549 h 1673"/>
                    <a:gd name="T32" fmla="*/ 1193 w 1308"/>
                    <a:gd name="T33" fmla="*/ 1577 h 1673"/>
                    <a:gd name="T34" fmla="*/ 1174 w 1308"/>
                    <a:gd name="T35" fmla="*/ 1593 h 1673"/>
                    <a:gd name="T36" fmla="*/ 389 w 1308"/>
                    <a:gd name="T37" fmla="*/ 1587 h 1673"/>
                    <a:gd name="T38" fmla="*/ 381 w 1308"/>
                    <a:gd name="T39" fmla="*/ 1588 h 1673"/>
                    <a:gd name="T40" fmla="*/ 111 w 1308"/>
                    <a:gd name="T41" fmla="*/ 1577 h 1673"/>
                    <a:gd name="T42" fmla="*/ 95 w 1308"/>
                    <a:gd name="T43" fmla="*/ 1560 h 1673"/>
                    <a:gd name="T44" fmla="*/ 88 w 1308"/>
                    <a:gd name="T45" fmla="*/ 1520 h 1673"/>
                    <a:gd name="T46" fmla="*/ 92 w 1308"/>
                    <a:gd name="T47" fmla="*/ 111 h 1673"/>
                    <a:gd name="T48" fmla="*/ 110 w 1308"/>
                    <a:gd name="T49" fmla="*/ 95 h 1673"/>
                    <a:gd name="T50" fmla="*/ 134 w 1308"/>
                    <a:gd name="T51" fmla="*/ 88 h 1673"/>
                    <a:gd name="T52" fmla="*/ 926 w 1308"/>
                    <a:gd name="T53" fmla="*/ 132 h 1673"/>
                    <a:gd name="T54" fmla="*/ 927 w 1308"/>
                    <a:gd name="T55" fmla="*/ 282 h 1673"/>
                    <a:gd name="T56" fmla="*/ 940 w 1308"/>
                    <a:gd name="T57" fmla="*/ 328 h 1673"/>
                    <a:gd name="T58" fmla="*/ 964 w 1308"/>
                    <a:gd name="T59" fmla="*/ 359 h 1673"/>
                    <a:gd name="T60" fmla="*/ 1001 w 1308"/>
                    <a:gd name="T61" fmla="*/ 376 h 1673"/>
                    <a:gd name="T62" fmla="*/ 1224 w 1308"/>
                    <a:gd name="T63" fmla="*/ 421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8" h="1673">
                      <a:moveTo>
                        <a:pt x="1294" y="308"/>
                      </a:moveTo>
                      <a:cubicBezTo>
                        <a:pt x="980" y="12"/>
                        <a:pt x="980" y="12"/>
                        <a:pt x="980" y="12"/>
                      </a:cubicBezTo>
                      <a:cubicBezTo>
                        <a:pt x="971" y="4"/>
                        <a:pt x="960" y="0"/>
                        <a:pt x="949" y="0"/>
                      </a:cubicBezTo>
                      <a:cubicBezTo>
                        <a:pt x="102" y="0"/>
                        <a:pt x="102" y="0"/>
                        <a:pt x="102" y="0"/>
                      </a:cubicBezTo>
                      <a:cubicBezTo>
                        <a:pt x="69" y="9"/>
                        <a:pt x="69" y="9"/>
                        <a:pt x="69" y="9"/>
                      </a:cubicBezTo>
                      <a:cubicBezTo>
                        <a:pt x="64" y="10"/>
                        <a:pt x="59" y="13"/>
                        <a:pt x="55" y="16"/>
                      </a:cubicBezTo>
                      <a:cubicBezTo>
                        <a:pt x="38" y="28"/>
                        <a:pt x="38" y="28"/>
                        <a:pt x="38" y="28"/>
                      </a:cubicBezTo>
                      <a:cubicBezTo>
                        <a:pt x="33" y="31"/>
                        <a:pt x="29" y="36"/>
                        <a:pt x="26" y="41"/>
                      </a:cubicBezTo>
                      <a:cubicBezTo>
                        <a:pt x="14" y="60"/>
                        <a:pt x="14" y="60"/>
                        <a:pt x="14" y="60"/>
                      </a:cubicBezTo>
                      <a:cubicBezTo>
                        <a:pt x="12" y="64"/>
                        <a:pt x="10" y="68"/>
                        <a:pt x="9" y="73"/>
                      </a:cubicBezTo>
                      <a:cubicBezTo>
                        <a:pt x="0" y="110"/>
                        <a:pt x="0" y="110"/>
                        <a:pt x="0" y="110"/>
                      </a:cubicBezTo>
                      <a:cubicBezTo>
                        <a:pt x="0" y="1567"/>
                        <a:pt x="0" y="1567"/>
                        <a:pt x="0" y="1567"/>
                      </a:cubicBezTo>
                      <a:cubicBezTo>
                        <a:pt x="9" y="1600"/>
                        <a:pt x="9" y="1600"/>
                        <a:pt x="9" y="1600"/>
                      </a:cubicBezTo>
                      <a:cubicBezTo>
                        <a:pt x="10" y="1605"/>
                        <a:pt x="13" y="1610"/>
                        <a:pt x="16" y="1614"/>
                      </a:cubicBezTo>
                      <a:cubicBezTo>
                        <a:pt x="28" y="1631"/>
                        <a:pt x="28" y="1631"/>
                        <a:pt x="28" y="1631"/>
                      </a:cubicBezTo>
                      <a:cubicBezTo>
                        <a:pt x="31" y="1636"/>
                        <a:pt x="36" y="1640"/>
                        <a:pt x="41" y="1643"/>
                      </a:cubicBezTo>
                      <a:cubicBezTo>
                        <a:pt x="60" y="1655"/>
                        <a:pt x="60" y="1655"/>
                        <a:pt x="60" y="1655"/>
                      </a:cubicBezTo>
                      <a:cubicBezTo>
                        <a:pt x="64" y="1657"/>
                        <a:pt x="68" y="1659"/>
                        <a:pt x="73" y="1660"/>
                      </a:cubicBezTo>
                      <a:cubicBezTo>
                        <a:pt x="110" y="1669"/>
                        <a:pt x="110" y="1669"/>
                        <a:pt x="110" y="1669"/>
                      </a:cubicBezTo>
                      <a:cubicBezTo>
                        <a:pt x="1197" y="1673"/>
                        <a:pt x="1197" y="1673"/>
                        <a:pt x="1197" y="1673"/>
                      </a:cubicBezTo>
                      <a:cubicBezTo>
                        <a:pt x="1201" y="1673"/>
                        <a:pt x="1205" y="1672"/>
                        <a:pt x="1209" y="1671"/>
                      </a:cubicBezTo>
                      <a:cubicBezTo>
                        <a:pt x="1237" y="1664"/>
                        <a:pt x="1237" y="1664"/>
                        <a:pt x="1237" y="1664"/>
                      </a:cubicBezTo>
                      <a:cubicBezTo>
                        <a:pt x="1242" y="1662"/>
                        <a:pt x="1246" y="1660"/>
                        <a:pt x="1250" y="1658"/>
                      </a:cubicBezTo>
                      <a:cubicBezTo>
                        <a:pt x="1269" y="1645"/>
                        <a:pt x="1269" y="1645"/>
                        <a:pt x="1269" y="1645"/>
                      </a:cubicBezTo>
                      <a:cubicBezTo>
                        <a:pt x="1274" y="1642"/>
                        <a:pt x="1279" y="1637"/>
                        <a:pt x="1282" y="1631"/>
                      </a:cubicBezTo>
                      <a:cubicBezTo>
                        <a:pt x="1293" y="1613"/>
                        <a:pt x="1293" y="1613"/>
                        <a:pt x="1293" y="1613"/>
                      </a:cubicBezTo>
                      <a:cubicBezTo>
                        <a:pt x="1296" y="1609"/>
                        <a:pt x="1298" y="1604"/>
                        <a:pt x="1299" y="1599"/>
                      </a:cubicBezTo>
                      <a:cubicBezTo>
                        <a:pt x="1308" y="1560"/>
                        <a:pt x="1308" y="1560"/>
                        <a:pt x="1308" y="1560"/>
                      </a:cubicBezTo>
                      <a:cubicBezTo>
                        <a:pt x="1308" y="340"/>
                        <a:pt x="1308" y="340"/>
                        <a:pt x="1308" y="340"/>
                      </a:cubicBezTo>
                      <a:cubicBezTo>
                        <a:pt x="1308" y="328"/>
                        <a:pt x="1302" y="317"/>
                        <a:pt x="1294" y="308"/>
                      </a:cubicBezTo>
                      <a:close/>
                      <a:moveTo>
                        <a:pt x="1224" y="1525"/>
                      </a:moveTo>
                      <a:cubicBezTo>
                        <a:pt x="1224" y="1534"/>
                        <a:pt x="1221" y="1542"/>
                        <a:pt x="1217" y="1549"/>
                      </a:cubicBezTo>
                      <a:cubicBezTo>
                        <a:pt x="1209" y="1561"/>
                        <a:pt x="1209" y="1561"/>
                        <a:pt x="1209" y="1561"/>
                      </a:cubicBezTo>
                      <a:cubicBezTo>
                        <a:pt x="1205" y="1568"/>
                        <a:pt x="1200" y="1573"/>
                        <a:pt x="1193" y="1577"/>
                      </a:cubicBezTo>
                      <a:cubicBezTo>
                        <a:pt x="1186" y="1580"/>
                        <a:pt x="1179" y="1582"/>
                        <a:pt x="1172" y="1582"/>
                      </a:cubicBezTo>
                      <a:cubicBezTo>
                        <a:pt x="1174" y="1593"/>
                        <a:pt x="1174" y="1593"/>
                        <a:pt x="1174" y="1593"/>
                      </a:cubicBezTo>
                      <a:cubicBezTo>
                        <a:pt x="1162" y="1587"/>
                        <a:pt x="1162" y="1587"/>
                        <a:pt x="1162" y="1587"/>
                      </a:cubicBezTo>
                      <a:cubicBezTo>
                        <a:pt x="389" y="1587"/>
                        <a:pt x="389" y="1587"/>
                        <a:pt x="389" y="1587"/>
                      </a:cubicBezTo>
                      <a:cubicBezTo>
                        <a:pt x="386" y="1587"/>
                        <a:pt x="384" y="1587"/>
                        <a:pt x="381" y="1588"/>
                      </a:cubicBezTo>
                      <a:cubicBezTo>
                        <a:pt x="381" y="1588"/>
                        <a:pt x="381" y="1588"/>
                        <a:pt x="381" y="1588"/>
                      </a:cubicBezTo>
                      <a:cubicBezTo>
                        <a:pt x="140" y="1588"/>
                        <a:pt x="140" y="1588"/>
                        <a:pt x="140" y="1588"/>
                      </a:cubicBezTo>
                      <a:cubicBezTo>
                        <a:pt x="129" y="1588"/>
                        <a:pt x="119" y="1584"/>
                        <a:pt x="111" y="1577"/>
                      </a:cubicBezTo>
                      <a:cubicBezTo>
                        <a:pt x="106" y="1573"/>
                        <a:pt x="106" y="1573"/>
                        <a:pt x="106" y="1573"/>
                      </a:cubicBezTo>
                      <a:cubicBezTo>
                        <a:pt x="101" y="1569"/>
                        <a:pt x="98" y="1565"/>
                        <a:pt x="95" y="1560"/>
                      </a:cubicBezTo>
                      <a:cubicBezTo>
                        <a:pt x="93" y="1557"/>
                        <a:pt x="93" y="1557"/>
                        <a:pt x="93" y="1557"/>
                      </a:cubicBezTo>
                      <a:cubicBezTo>
                        <a:pt x="90" y="1550"/>
                        <a:pt x="88" y="1527"/>
                        <a:pt x="88" y="1520"/>
                      </a:cubicBezTo>
                      <a:cubicBezTo>
                        <a:pt x="82" y="139"/>
                        <a:pt x="82" y="139"/>
                        <a:pt x="82" y="139"/>
                      </a:cubicBezTo>
                      <a:cubicBezTo>
                        <a:pt x="82" y="129"/>
                        <a:pt x="85" y="119"/>
                        <a:pt x="92" y="111"/>
                      </a:cubicBezTo>
                      <a:cubicBezTo>
                        <a:pt x="96" y="106"/>
                        <a:pt x="96" y="106"/>
                        <a:pt x="96" y="106"/>
                      </a:cubicBezTo>
                      <a:cubicBezTo>
                        <a:pt x="100" y="101"/>
                        <a:pt x="105" y="97"/>
                        <a:pt x="110" y="95"/>
                      </a:cubicBezTo>
                      <a:cubicBezTo>
                        <a:pt x="112" y="93"/>
                        <a:pt x="112" y="93"/>
                        <a:pt x="112" y="93"/>
                      </a:cubicBezTo>
                      <a:cubicBezTo>
                        <a:pt x="119" y="90"/>
                        <a:pt x="126" y="88"/>
                        <a:pt x="134" y="88"/>
                      </a:cubicBezTo>
                      <a:cubicBezTo>
                        <a:pt x="882" y="88"/>
                        <a:pt x="882" y="88"/>
                        <a:pt x="882" y="88"/>
                      </a:cubicBezTo>
                      <a:cubicBezTo>
                        <a:pt x="906" y="88"/>
                        <a:pt x="926" y="108"/>
                        <a:pt x="926" y="132"/>
                      </a:cubicBezTo>
                      <a:cubicBezTo>
                        <a:pt x="926" y="272"/>
                        <a:pt x="926" y="272"/>
                        <a:pt x="926" y="272"/>
                      </a:cubicBezTo>
                      <a:cubicBezTo>
                        <a:pt x="926" y="276"/>
                        <a:pt x="926" y="279"/>
                        <a:pt x="927" y="282"/>
                      </a:cubicBezTo>
                      <a:cubicBezTo>
                        <a:pt x="935" y="314"/>
                        <a:pt x="935" y="314"/>
                        <a:pt x="935" y="314"/>
                      </a:cubicBezTo>
                      <a:cubicBezTo>
                        <a:pt x="936" y="319"/>
                        <a:pt x="937" y="323"/>
                        <a:pt x="940" y="328"/>
                      </a:cubicBezTo>
                      <a:cubicBezTo>
                        <a:pt x="952" y="347"/>
                        <a:pt x="952" y="347"/>
                        <a:pt x="952" y="347"/>
                      </a:cubicBezTo>
                      <a:cubicBezTo>
                        <a:pt x="955" y="352"/>
                        <a:pt x="959" y="356"/>
                        <a:pt x="964" y="359"/>
                      </a:cubicBezTo>
                      <a:cubicBezTo>
                        <a:pt x="975" y="368"/>
                        <a:pt x="975" y="368"/>
                        <a:pt x="975" y="368"/>
                      </a:cubicBezTo>
                      <a:cubicBezTo>
                        <a:pt x="983" y="373"/>
                        <a:pt x="992" y="376"/>
                        <a:pt x="1001" y="376"/>
                      </a:cubicBezTo>
                      <a:cubicBezTo>
                        <a:pt x="1179" y="376"/>
                        <a:pt x="1179" y="376"/>
                        <a:pt x="1179" y="376"/>
                      </a:cubicBezTo>
                      <a:cubicBezTo>
                        <a:pt x="1204" y="376"/>
                        <a:pt x="1224" y="396"/>
                        <a:pt x="1224" y="421"/>
                      </a:cubicBezTo>
                      <a:lnTo>
                        <a:pt x="1224" y="1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01" name="Rectangle 33"/>
                <p:cNvSpPr>
                  <a:spLocks noChangeArrowheads="1"/>
                </p:cNvSpPr>
                <p:nvPr/>
              </p:nvSpPr>
              <p:spPr bwMode="auto">
                <a:xfrm>
                  <a:off x="13925548" y="3071821"/>
                  <a:ext cx="3267068" cy="601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02" name="Rectangle 34"/>
                <p:cNvSpPr>
                  <a:spLocks noChangeArrowheads="1"/>
                </p:cNvSpPr>
                <p:nvPr/>
              </p:nvSpPr>
              <p:spPr bwMode="auto">
                <a:xfrm>
                  <a:off x="13925550" y="5581650"/>
                  <a:ext cx="3267075" cy="604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03" name="Rectangle 35"/>
                <p:cNvSpPr>
                  <a:spLocks noChangeArrowheads="1"/>
                </p:cNvSpPr>
                <p:nvPr/>
              </p:nvSpPr>
              <p:spPr bwMode="auto">
                <a:xfrm>
                  <a:off x="13925564" y="4327517"/>
                  <a:ext cx="3267068" cy="6000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grpSp>
          <p:grpSp>
            <p:nvGrpSpPr>
              <p:cNvPr id="394" name="Group 393"/>
              <p:cNvGrpSpPr/>
              <p:nvPr/>
            </p:nvGrpSpPr>
            <p:grpSpPr>
              <a:xfrm>
                <a:off x="5397632" y="3230369"/>
                <a:ext cx="196394" cy="251057"/>
                <a:chOff x="13131800" y="957263"/>
                <a:chExt cx="4916488" cy="6284912"/>
              </a:xfrm>
              <a:grpFill/>
            </p:grpSpPr>
            <p:sp>
              <p:nvSpPr>
                <p:cNvPr id="396" name="Freeform 32"/>
                <p:cNvSpPr>
                  <a:spLocks noEditPoints="1"/>
                </p:cNvSpPr>
                <p:nvPr/>
              </p:nvSpPr>
              <p:spPr bwMode="auto">
                <a:xfrm>
                  <a:off x="13131800" y="957263"/>
                  <a:ext cx="4916488" cy="6284912"/>
                </a:xfrm>
                <a:custGeom>
                  <a:avLst/>
                  <a:gdLst>
                    <a:gd name="T0" fmla="*/ 980 w 1308"/>
                    <a:gd name="T1" fmla="*/ 12 h 1673"/>
                    <a:gd name="T2" fmla="*/ 102 w 1308"/>
                    <a:gd name="T3" fmla="*/ 0 h 1673"/>
                    <a:gd name="T4" fmla="*/ 55 w 1308"/>
                    <a:gd name="T5" fmla="*/ 16 h 1673"/>
                    <a:gd name="T6" fmla="*/ 26 w 1308"/>
                    <a:gd name="T7" fmla="*/ 41 h 1673"/>
                    <a:gd name="T8" fmla="*/ 9 w 1308"/>
                    <a:gd name="T9" fmla="*/ 73 h 1673"/>
                    <a:gd name="T10" fmla="*/ 0 w 1308"/>
                    <a:gd name="T11" fmla="*/ 1567 h 1673"/>
                    <a:gd name="T12" fmla="*/ 16 w 1308"/>
                    <a:gd name="T13" fmla="*/ 1614 h 1673"/>
                    <a:gd name="T14" fmla="*/ 41 w 1308"/>
                    <a:gd name="T15" fmla="*/ 1643 h 1673"/>
                    <a:gd name="T16" fmla="*/ 73 w 1308"/>
                    <a:gd name="T17" fmla="*/ 1660 h 1673"/>
                    <a:gd name="T18" fmla="*/ 1197 w 1308"/>
                    <a:gd name="T19" fmla="*/ 1673 h 1673"/>
                    <a:gd name="T20" fmla="*/ 1237 w 1308"/>
                    <a:gd name="T21" fmla="*/ 1664 h 1673"/>
                    <a:gd name="T22" fmla="*/ 1269 w 1308"/>
                    <a:gd name="T23" fmla="*/ 1645 h 1673"/>
                    <a:gd name="T24" fmla="*/ 1293 w 1308"/>
                    <a:gd name="T25" fmla="*/ 1613 h 1673"/>
                    <a:gd name="T26" fmla="*/ 1308 w 1308"/>
                    <a:gd name="T27" fmla="*/ 1560 h 1673"/>
                    <a:gd name="T28" fmla="*/ 1294 w 1308"/>
                    <a:gd name="T29" fmla="*/ 308 h 1673"/>
                    <a:gd name="T30" fmla="*/ 1217 w 1308"/>
                    <a:gd name="T31" fmla="*/ 1549 h 1673"/>
                    <a:gd name="T32" fmla="*/ 1193 w 1308"/>
                    <a:gd name="T33" fmla="*/ 1577 h 1673"/>
                    <a:gd name="T34" fmla="*/ 1174 w 1308"/>
                    <a:gd name="T35" fmla="*/ 1593 h 1673"/>
                    <a:gd name="T36" fmla="*/ 389 w 1308"/>
                    <a:gd name="T37" fmla="*/ 1587 h 1673"/>
                    <a:gd name="T38" fmla="*/ 381 w 1308"/>
                    <a:gd name="T39" fmla="*/ 1588 h 1673"/>
                    <a:gd name="T40" fmla="*/ 111 w 1308"/>
                    <a:gd name="T41" fmla="*/ 1577 h 1673"/>
                    <a:gd name="T42" fmla="*/ 95 w 1308"/>
                    <a:gd name="T43" fmla="*/ 1560 h 1673"/>
                    <a:gd name="T44" fmla="*/ 88 w 1308"/>
                    <a:gd name="T45" fmla="*/ 1520 h 1673"/>
                    <a:gd name="T46" fmla="*/ 92 w 1308"/>
                    <a:gd name="T47" fmla="*/ 111 h 1673"/>
                    <a:gd name="T48" fmla="*/ 110 w 1308"/>
                    <a:gd name="T49" fmla="*/ 95 h 1673"/>
                    <a:gd name="T50" fmla="*/ 134 w 1308"/>
                    <a:gd name="T51" fmla="*/ 88 h 1673"/>
                    <a:gd name="T52" fmla="*/ 926 w 1308"/>
                    <a:gd name="T53" fmla="*/ 132 h 1673"/>
                    <a:gd name="T54" fmla="*/ 927 w 1308"/>
                    <a:gd name="T55" fmla="*/ 282 h 1673"/>
                    <a:gd name="T56" fmla="*/ 940 w 1308"/>
                    <a:gd name="T57" fmla="*/ 328 h 1673"/>
                    <a:gd name="T58" fmla="*/ 964 w 1308"/>
                    <a:gd name="T59" fmla="*/ 359 h 1673"/>
                    <a:gd name="T60" fmla="*/ 1001 w 1308"/>
                    <a:gd name="T61" fmla="*/ 376 h 1673"/>
                    <a:gd name="T62" fmla="*/ 1224 w 1308"/>
                    <a:gd name="T63" fmla="*/ 421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8" h="1673">
                      <a:moveTo>
                        <a:pt x="1294" y="308"/>
                      </a:moveTo>
                      <a:cubicBezTo>
                        <a:pt x="980" y="12"/>
                        <a:pt x="980" y="12"/>
                        <a:pt x="980" y="12"/>
                      </a:cubicBezTo>
                      <a:cubicBezTo>
                        <a:pt x="971" y="4"/>
                        <a:pt x="960" y="0"/>
                        <a:pt x="949" y="0"/>
                      </a:cubicBezTo>
                      <a:cubicBezTo>
                        <a:pt x="102" y="0"/>
                        <a:pt x="102" y="0"/>
                        <a:pt x="102" y="0"/>
                      </a:cubicBezTo>
                      <a:cubicBezTo>
                        <a:pt x="69" y="9"/>
                        <a:pt x="69" y="9"/>
                        <a:pt x="69" y="9"/>
                      </a:cubicBezTo>
                      <a:cubicBezTo>
                        <a:pt x="64" y="10"/>
                        <a:pt x="59" y="13"/>
                        <a:pt x="55" y="16"/>
                      </a:cubicBezTo>
                      <a:cubicBezTo>
                        <a:pt x="38" y="28"/>
                        <a:pt x="38" y="28"/>
                        <a:pt x="38" y="28"/>
                      </a:cubicBezTo>
                      <a:cubicBezTo>
                        <a:pt x="33" y="31"/>
                        <a:pt x="29" y="36"/>
                        <a:pt x="26" y="41"/>
                      </a:cubicBezTo>
                      <a:cubicBezTo>
                        <a:pt x="14" y="60"/>
                        <a:pt x="14" y="60"/>
                        <a:pt x="14" y="60"/>
                      </a:cubicBezTo>
                      <a:cubicBezTo>
                        <a:pt x="12" y="64"/>
                        <a:pt x="10" y="68"/>
                        <a:pt x="9" y="73"/>
                      </a:cubicBezTo>
                      <a:cubicBezTo>
                        <a:pt x="0" y="110"/>
                        <a:pt x="0" y="110"/>
                        <a:pt x="0" y="110"/>
                      </a:cubicBezTo>
                      <a:cubicBezTo>
                        <a:pt x="0" y="1567"/>
                        <a:pt x="0" y="1567"/>
                        <a:pt x="0" y="1567"/>
                      </a:cubicBezTo>
                      <a:cubicBezTo>
                        <a:pt x="9" y="1600"/>
                        <a:pt x="9" y="1600"/>
                        <a:pt x="9" y="1600"/>
                      </a:cubicBezTo>
                      <a:cubicBezTo>
                        <a:pt x="10" y="1605"/>
                        <a:pt x="13" y="1610"/>
                        <a:pt x="16" y="1614"/>
                      </a:cubicBezTo>
                      <a:cubicBezTo>
                        <a:pt x="28" y="1631"/>
                        <a:pt x="28" y="1631"/>
                        <a:pt x="28" y="1631"/>
                      </a:cubicBezTo>
                      <a:cubicBezTo>
                        <a:pt x="31" y="1636"/>
                        <a:pt x="36" y="1640"/>
                        <a:pt x="41" y="1643"/>
                      </a:cubicBezTo>
                      <a:cubicBezTo>
                        <a:pt x="60" y="1655"/>
                        <a:pt x="60" y="1655"/>
                        <a:pt x="60" y="1655"/>
                      </a:cubicBezTo>
                      <a:cubicBezTo>
                        <a:pt x="64" y="1657"/>
                        <a:pt x="68" y="1659"/>
                        <a:pt x="73" y="1660"/>
                      </a:cubicBezTo>
                      <a:cubicBezTo>
                        <a:pt x="110" y="1669"/>
                        <a:pt x="110" y="1669"/>
                        <a:pt x="110" y="1669"/>
                      </a:cubicBezTo>
                      <a:cubicBezTo>
                        <a:pt x="1197" y="1673"/>
                        <a:pt x="1197" y="1673"/>
                        <a:pt x="1197" y="1673"/>
                      </a:cubicBezTo>
                      <a:cubicBezTo>
                        <a:pt x="1201" y="1673"/>
                        <a:pt x="1205" y="1672"/>
                        <a:pt x="1209" y="1671"/>
                      </a:cubicBezTo>
                      <a:cubicBezTo>
                        <a:pt x="1237" y="1664"/>
                        <a:pt x="1237" y="1664"/>
                        <a:pt x="1237" y="1664"/>
                      </a:cubicBezTo>
                      <a:cubicBezTo>
                        <a:pt x="1242" y="1662"/>
                        <a:pt x="1246" y="1660"/>
                        <a:pt x="1250" y="1658"/>
                      </a:cubicBezTo>
                      <a:cubicBezTo>
                        <a:pt x="1269" y="1645"/>
                        <a:pt x="1269" y="1645"/>
                        <a:pt x="1269" y="1645"/>
                      </a:cubicBezTo>
                      <a:cubicBezTo>
                        <a:pt x="1274" y="1642"/>
                        <a:pt x="1279" y="1637"/>
                        <a:pt x="1282" y="1631"/>
                      </a:cubicBezTo>
                      <a:cubicBezTo>
                        <a:pt x="1293" y="1613"/>
                        <a:pt x="1293" y="1613"/>
                        <a:pt x="1293" y="1613"/>
                      </a:cubicBezTo>
                      <a:cubicBezTo>
                        <a:pt x="1296" y="1609"/>
                        <a:pt x="1298" y="1604"/>
                        <a:pt x="1299" y="1599"/>
                      </a:cubicBezTo>
                      <a:cubicBezTo>
                        <a:pt x="1308" y="1560"/>
                        <a:pt x="1308" y="1560"/>
                        <a:pt x="1308" y="1560"/>
                      </a:cubicBezTo>
                      <a:cubicBezTo>
                        <a:pt x="1308" y="340"/>
                        <a:pt x="1308" y="340"/>
                        <a:pt x="1308" y="340"/>
                      </a:cubicBezTo>
                      <a:cubicBezTo>
                        <a:pt x="1308" y="328"/>
                        <a:pt x="1302" y="317"/>
                        <a:pt x="1294" y="308"/>
                      </a:cubicBezTo>
                      <a:close/>
                      <a:moveTo>
                        <a:pt x="1224" y="1525"/>
                      </a:moveTo>
                      <a:cubicBezTo>
                        <a:pt x="1224" y="1534"/>
                        <a:pt x="1221" y="1542"/>
                        <a:pt x="1217" y="1549"/>
                      </a:cubicBezTo>
                      <a:cubicBezTo>
                        <a:pt x="1209" y="1561"/>
                        <a:pt x="1209" y="1561"/>
                        <a:pt x="1209" y="1561"/>
                      </a:cubicBezTo>
                      <a:cubicBezTo>
                        <a:pt x="1205" y="1568"/>
                        <a:pt x="1200" y="1573"/>
                        <a:pt x="1193" y="1577"/>
                      </a:cubicBezTo>
                      <a:cubicBezTo>
                        <a:pt x="1186" y="1580"/>
                        <a:pt x="1179" y="1582"/>
                        <a:pt x="1172" y="1582"/>
                      </a:cubicBezTo>
                      <a:cubicBezTo>
                        <a:pt x="1174" y="1593"/>
                        <a:pt x="1174" y="1593"/>
                        <a:pt x="1174" y="1593"/>
                      </a:cubicBezTo>
                      <a:cubicBezTo>
                        <a:pt x="1162" y="1587"/>
                        <a:pt x="1162" y="1587"/>
                        <a:pt x="1162" y="1587"/>
                      </a:cubicBezTo>
                      <a:cubicBezTo>
                        <a:pt x="389" y="1587"/>
                        <a:pt x="389" y="1587"/>
                        <a:pt x="389" y="1587"/>
                      </a:cubicBezTo>
                      <a:cubicBezTo>
                        <a:pt x="386" y="1587"/>
                        <a:pt x="384" y="1587"/>
                        <a:pt x="381" y="1588"/>
                      </a:cubicBezTo>
                      <a:cubicBezTo>
                        <a:pt x="381" y="1588"/>
                        <a:pt x="381" y="1588"/>
                        <a:pt x="381" y="1588"/>
                      </a:cubicBezTo>
                      <a:cubicBezTo>
                        <a:pt x="140" y="1588"/>
                        <a:pt x="140" y="1588"/>
                        <a:pt x="140" y="1588"/>
                      </a:cubicBezTo>
                      <a:cubicBezTo>
                        <a:pt x="129" y="1588"/>
                        <a:pt x="119" y="1584"/>
                        <a:pt x="111" y="1577"/>
                      </a:cubicBezTo>
                      <a:cubicBezTo>
                        <a:pt x="106" y="1573"/>
                        <a:pt x="106" y="1573"/>
                        <a:pt x="106" y="1573"/>
                      </a:cubicBezTo>
                      <a:cubicBezTo>
                        <a:pt x="101" y="1569"/>
                        <a:pt x="98" y="1565"/>
                        <a:pt x="95" y="1560"/>
                      </a:cubicBezTo>
                      <a:cubicBezTo>
                        <a:pt x="93" y="1557"/>
                        <a:pt x="93" y="1557"/>
                        <a:pt x="93" y="1557"/>
                      </a:cubicBezTo>
                      <a:cubicBezTo>
                        <a:pt x="90" y="1550"/>
                        <a:pt x="88" y="1527"/>
                        <a:pt x="88" y="1520"/>
                      </a:cubicBezTo>
                      <a:cubicBezTo>
                        <a:pt x="82" y="139"/>
                        <a:pt x="82" y="139"/>
                        <a:pt x="82" y="139"/>
                      </a:cubicBezTo>
                      <a:cubicBezTo>
                        <a:pt x="82" y="129"/>
                        <a:pt x="85" y="119"/>
                        <a:pt x="92" y="111"/>
                      </a:cubicBezTo>
                      <a:cubicBezTo>
                        <a:pt x="96" y="106"/>
                        <a:pt x="96" y="106"/>
                        <a:pt x="96" y="106"/>
                      </a:cubicBezTo>
                      <a:cubicBezTo>
                        <a:pt x="100" y="101"/>
                        <a:pt x="105" y="97"/>
                        <a:pt x="110" y="95"/>
                      </a:cubicBezTo>
                      <a:cubicBezTo>
                        <a:pt x="112" y="93"/>
                        <a:pt x="112" y="93"/>
                        <a:pt x="112" y="93"/>
                      </a:cubicBezTo>
                      <a:cubicBezTo>
                        <a:pt x="119" y="90"/>
                        <a:pt x="126" y="88"/>
                        <a:pt x="134" y="88"/>
                      </a:cubicBezTo>
                      <a:cubicBezTo>
                        <a:pt x="882" y="88"/>
                        <a:pt x="882" y="88"/>
                        <a:pt x="882" y="88"/>
                      </a:cubicBezTo>
                      <a:cubicBezTo>
                        <a:pt x="906" y="88"/>
                        <a:pt x="926" y="108"/>
                        <a:pt x="926" y="132"/>
                      </a:cubicBezTo>
                      <a:cubicBezTo>
                        <a:pt x="926" y="272"/>
                        <a:pt x="926" y="272"/>
                        <a:pt x="926" y="272"/>
                      </a:cubicBezTo>
                      <a:cubicBezTo>
                        <a:pt x="926" y="276"/>
                        <a:pt x="926" y="279"/>
                        <a:pt x="927" y="282"/>
                      </a:cubicBezTo>
                      <a:cubicBezTo>
                        <a:pt x="935" y="314"/>
                        <a:pt x="935" y="314"/>
                        <a:pt x="935" y="314"/>
                      </a:cubicBezTo>
                      <a:cubicBezTo>
                        <a:pt x="936" y="319"/>
                        <a:pt x="937" y="323"/>
                        <a:pt x="940" y="328"/>
                      </a:cubicBezTo>
                      <a:cubicBezTo>
                        <a:pt x="952" y="347"/>
                        <a:pt x="952" y="347"/>
                        <a:pt x="952" y="347"/>
                      </a:cubicBezTo>
                      <a:cubicBezTo>
                        <a:pt x="955" y="352"/>
                        <a:pt x="959" y="356"/>
                        <a:pt x="964" y="359"/>
                      </a:cubicBezTo>
                      <a:cubicBezTo>
                        <a:pt x="975" y="368"/>
                        <a:pt x="975" y="368"/>
                        <a:pt x="975" y="368"/>
                      </a:cubicBezTo>
                      <a:cubicBezTo>
                        <a:pt x="983" y="373"/>
                        <a:pt x="992" y="376"/>
                        <a:pt x="1001" y="376"/>
                      </a:cubicBezTo>
                      <a:cubicBezTo>
                        <a:pt x="1179" y="376"/>
                        <a:pt x="1179" y="376"/>
                        <a:pt x="1179" y="376"/>
                      </a:cubicBezTo>
                      <a:cubicBezTo>
                        <a:pt x="1204" y="376"/>
                        <a:pt x="1224" y="396"/>
                        <a:pt x="1224" y="421"/>
                      </a:cubicBezTo>
                      <a:lnTo>
                        <a:pt x="1224" y="1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397" name="Rectangle 33"/>
                <p:cNvSpPr>
                  <a:spLocks noChangeArrowheads="1"/>
                </p:cNvSpPr>
                <p:nvPr/>
              </p:nvSpPr>
              <p:spPr bwMode="auto">
                <a:xfrm>
                  <a:off x="13925550" y="3071813"/>
                  <a:ext cx="3267075" cy="601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398" name="Rectangle 34"/>
                <p:cNvSpPr>
                  <a:spLocks noChangeArrowheads="1"/>
                </p:cNvSpPr>
                <p:nvPr/>
              </p:nvSpPr>
              <p:spPr bwMode="auto">
                <a:xfrm>
                  <a:off x="13925550" y="5581650"/>
                  <a:ext cx="3267075" cy="604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399" name="Rectangle 35"/>
                <p:cNvSpPr>
                  <a:spLocks noChangeArrowheads="1"/>
                </p:cNvSpPr>
                <p:nvPr/>
              </p:nvSpPr>
              <p:spPr bwMode="auto">
                <a:xfrm>
                  <a:off x="13925550" y="4327525"/>
                  <a:ext cx="3267075" cy="60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grpSp>
          <p:cxnSp>
            <p:nvCxnSpPr>
              <p:cNvPr id="395" name="Straight Connector 394"/>
              <p:cNvCxnSpPr/>
              <p:nvPr/>
            </p:nvCxnSpPr>
            <p:spPr>
              <a:xfrm flipH="1">
                <a:off x="5253135" y="3379746"/>
                <a:ext cx="66722" cy="6325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10274129" y="2862246"/>
            <a:ext cx="1370559" cy="1309326"/>
            <a:chOff x="10275146" y="3046872"/>
            <a:chExt cx="1342285" cy="1307734"/>
          </a:xfrm>
        </p:grpSpPr>
        <p:sp>
          <p:nvSpPr>
            <p:cNvPr id="425" name="Oval 424"/>
            <p:cNvSpPr/>
            <p:nvPr/>
          </p:nvSpPr>
          <p:spPr bwMode="auto">
            <a:xfrm flipH="1" flipV="1">
              <a:off x="10361076" y="3046872"/>
              <a:ext cx="1256355" cy="1307734"/>
            </a:xfrm>
            <a:prstGeom prst="ellipse">
              <a:avLst/>
            </a:prstGeom>
            <a:solidFill>
              <a:schemeClr val="bg1"/>
            </a:solidFill>
            <a:ln w="762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26" name="Rectangle 425"/>
            <p:cNvSpPr/>
            <p:nvPr/>
          </p:nvSpPr>
          <p:spPr>
            <a:xfrm>
              <a:off x="10275146" y="3759640"/>
              <a:ext cx="1260931" cy="276662"/>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latin typeface="Segoe UI"/>
                  <a:ea typeface="+mn-ea"/>
                  <a:cs typeface="+mn-cs"/>
                </a:rPr>
                <a:t>DOCUMENT REVOCATION</a:t>
              </a:r>
            </a:p>
          </p:txBody>
        </p:sp>
        <p:grpSp>
          <p:nvGrpSpPr>
            <p:cNvPr id="427" name="Group 426"/>
            <p:cNvGrpSpPr/>
            <p:nvPr/>
          </p:nvGrpSpPr>
          <p:grpSpPr>
            <a:xfrm>
              <a:off x="10788199" y="3169722"/>
              <a:ext cx="428442" cy="508349"/>
              <a:chOff x="8329999" y="3221892"/>
              <a:chExt cx="560746" cy="660022"/>
            </a:xfrm>
            <a:solidFill>
              <a:schemeClr val="accent1"/>
            </a:solidFill>
          </p:grpSpPr>
          <p:sp>
            <p:nvSpPr>
              <p:cNvPr id="428" name="Freeform 15"/>
              <p:cNvSpPr>
                <a:spLocks noEditPoints="1"/>
              </p:cNvSpPr>
              <p:nvPr/>
            </p:nvSpPr>
            <p:spPr bwMode="auto">
              <a:xfrm>
                <a:off x="8575037" y="3221892"/>
                <a:ext cx="315708" cy="315708"/>
              </a:xfrm>
              <a:custGeom>
                <a:avLst/>
                <a:gdLst>
                  <a:gd name="T0" fmla="*/ 948 w 1896"/>
                  <a:gd name="T1" fmla="*/ 0 h 1896"/>
                  <a:gd name="T2" fmla="*/ 0 w 1896"/>
                  <a:gd name="T3" fmla="*/ 948 h 1896"/>
                  <a:gd name="T4" fmla="*/ 948 w 1896"/>
                  <a:gd name="T5" fmla="*/ 1896 h 1896"/>
                  <a:gd name="T6" fmla="*/ 1896 w 1896"/>
                  <a:gd name="T7" fmla="*/ 948 h 1896"/>
                  <a:gd name="T8" fmla="*/ 948 w 1896"/>
                  <a:gd name="T9" fmla="*/ 0 h 1896"/>
                  <a:gd name="T10" fmla="*/ 755 w 1896"/>
                  <a:gd name="T11" fmla="*/ 1371 h 1896"/>
                  <a:gd name="T12" fmla="*/ 533 w 1896"/>
                  <a:gd name="T13" fmla="*/ 1371 h 1896"/>
                  <a:gd name="T14" fmla="*/ 817 w 1896"/>
                  <a:gd name="T15" fmla="*/ 1009 h 1896"/>
                  <a:gd name="T16" fmla="*/ 918 w 1896"/>
                  <a:gd name="T17" fmla="*/ 1147 h 1896"/>
                  <a:gd name="T18" fmla="*/ 755 w 1896"/>
                  <a:gd name="T19" fmla="*/ 1371 h 1896"/>
                  <a:gd name="T20" fmla="*/ 1142 w 1896"/>
                  <a:gd name="T21" fmla="*/ 1371 h 1896"/>
                  <a:gd name="T22" fmla="*/ 948 w 1896"/>
                  <a:gd name="T23" fmla="*/ 1107 h 1896"/>
                  <a:gd name="T24" fmla="*/ 835 w 1896"/>
                  <a:gd name="T25" fmla="*/ 953 h 1896"/>
                  <a:gd name="T26" fmla="*/ 522 w 1896"/>
                  <a:gd name="T27" fmla="*/ 526 h 1896"/>
                  <a:gd name="T28" fmla="*/ 741 w 1896"/>
                  <a:gd name="T29" fmla="*/ 524 h 1896"/>
                  <a:gd name="T30" fmla="*/ 918 w 1896"/>
                  <a:gd name="T31" fmla="*/ 761 h 1896"/>
                  <a:gd name="T32" fmla="*/ 948 w 1896"/>
                  <a:gd name="T33" fmla="*/ 802 h 1896"/>
                  <a:gd name="T34" fmla="*/ 1061 w 1896"/>
                  <a:gd name="T35" fmla="*/ 953 h 1896"/>
                  <a:gd name="T36" fmla="*/ 1065 w 1896"/>
                  <a:gd name="T37" fmla="*/ 958 h 1896"/>
                  <a:gd name="T38" fmla="*/ 1374 w 1896"/>
                  <a:gd name="T39" fmla="*/ 1371 h 1896"/>
                  <a:gd name="T40" fmla="*/ 1142 w 1896"/>
                  <a:gd name="T41" fmla="*/ 1371 h 1896"/>
                  <a:gd name="T42" fmla="*/ 1096 w 1896"/>
                  <a:gd name="T43" fmla="*/ 921 h 1896"/>
                  <a:gd name="T44" fmla="*/ 998 w 1896"/>
                  <a:gd name="T45" fmla="*/ 787 h 1896"/>
                  <a:gd name="T46" fmla="*/ 1197 w 1896"/>
                  <a:gd name="T47" fmla="*/ 523 h 1896"/>
                  <a:gd name="T48" fmla="*/ 1415 w 1896"/>
                  <a:gd name="T49" fmla="*/ 525 h 1896"/>
                  <a:gd name="T50" fmla="*/ 1096 w 1896"/>
                  <a:gd name="T51" fmla="*/ 921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6" h="1896">
                    <a:moveTo>
                      <a:pt x="948" y="0"/>
                    </a:moveTo>
                    <a:cubicBezTo>
                      <a:pt x="424" y="0"/>
                      <a:pt x="0" y="424"/>
                      <a:pt x="0" y="948"/>
                    </a:cubicBezTo>
                    <a:cubicBezTo>
                      <a:pt x="0" y="1471"/>
                      <a:pt x="424" y="1896"/>
                      <a:pt x="948" y="1896"/>
                    </a:cubicBezTo>
                    <a:cubicBezTo>
                      <a:pt x="1471" y="1896"/>
                      <a:pt x="1896" y="1471"/>
                      <a:pt x="1896" y="948"/>
                    </a:cubicBezTo>
                    <a:cubicBezTo>
                      <a:pt x="1896" y="424"/>
                      <a:pt x="1471" y="0"/>
                      <a:pt x="948" y="0"/>
                    </a:cubicBezTo>
                    <a:close/>
                    <a:moveTo>
                      <a:pt x="755" y="1371"/>
                    </a:moveTo>
                    <a:cubicBezTo>
                      <a:pt x="533" y="1371"/>
                      <a:pt x="533" y="1371"/>
                      <a:pt x="533" y="1371"/>
                    </a:cubicBezTo>
                    <a:cubicBezTo>
                      <a:pt x="817" y="1009"/>
                      <a:pt x="817" y="1009"/>
                      <a:pt x="817" y="1009"/>
                    </a:cubicBezTo>
                    <a:cubicBezTo>
                      <a:pt x="918" y="1147"/>
                      <a:pt x="918" y="1147"/>
                      <a:pt x="918" y="1147"/>
                    </a:cubicBezTo>
                    <a:lnTo>
                      <a:pt x="755" y="1371"/>
                    </a:lnTo>
                    <a:close/>
                    <a:moveTo>
                      <a:pt x="1142" y="1371"/>
                    </a:moveTo>
                    <a:cubicBezTo>
                      <a:pt x="948" y="1107"/>
                      <a:pt x="948" y="1107"/>
                      <a:pt x="948" y="1107"/>
                    </a:cubicBezTo>
                    <a:cubicBezTo>
                      <a:pt x="835" y="953"/>
                      <a:pt x="835" y="953"/>
                      <a:pt x="835" y="953"/>
                    </a:cubicBezTo>
                    <a:cubicBezTo>
                      <a:pt x="522" y="526"/>
                      <a:pt x="522" y="526"/>
                      <a:pt x="522" y="526"/>
                    </a:cubicBezTo>
                    <a:cubicBezTo>
                      <a:pt x="741" y="524"/>
                      <a:pt x="741" y="524"/>
                      <a:pt x="741" y="524"/>
                    </a:cubicBezTo>
                    <a:cubicBezTo>
                      <a:pt x="918" y="761"/>
                      <a:pt x="918" y="761"/>
                      <a:pt x="918" y="761"/>
                    </a:cubicBezTo>
                    <a:cubicBezTo>
                      <a:pt x="948" y="802"/>
                      <a:pt x="948" y="802"/>
                      <a:pt x="948" y="802"/>
                    </a:cubicBezTo>
                    <a:cubicBezTo>
                      <a:pt x="1061" y="953"/>
                      <a:pt x="1061" y="953"/>
                      <a:pt x="1061" y="953"/>
                    </a:cubicBezTo>
                    <a:cubicBezTo>
                      <a:pt x="1065" y="958"/>
                      <a:pt x="1065" y="958"/>
                      <a:pt x="1065" y="958"/>
                    </a:cubicBezTo>
                    <a:cubicBezTo>
                      <a:pt x="1374" y="1371"/>
                      <a:pt x="1374" y="1371"/>
                      <a:pt x="1374" y="1371"/>
                    </a:cubicBezTo>
                    <a:lnTo>
                      <a:pt x="1142" y="1371"/>
                    </a:lnTo>
                    <a:close/>
                    <a:moveTo>
                      <a:pt x="1096" y="921"/>
                    </a:moveTo>
                    <a:cubicBezTo>
                      <a:pt x="998" y="787"/>
                      <a:pt x="998" y="787"/>
                      <a:pt x="998" y="787"/>
                    </a:cubicBezTo>
                    <a:cubicBezTo>
                      <a:pt x="1197" y="523"/>
                      <a:pt x="1197" y="523"/>
                      <a:pt x="1197" y="523"/>
                    </a:cubicBezTo>
                    <a:cubicBezTo>
                      <a:pt x="1415" y="525"/>
                      <a:pt x="1415" y="525"/>
                      <a:pt x="1415" y="525"/>
                    </a:cubicBezTo>
                    <a:lnTo>
                      <a:pt x="1096" y="921"/>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grpSp>
            <p:nvGrpSpPr>
              <p:cNvPr id="429" name="Group 428"/>
              <p:cNvGrpSpPr/>
              <p:nvPr/>
            </p:nvGrpSpPr>
            <p:grpSpPr>
              <a:xfrm>
                <a:off x="8329999" y="3376982"/>
                <a:ext cx="394992" cy="504932"/>
                <a:chOff x="13131800" y="957263"/>
                <a:chExt cx="4916488" cy="6284912"/>
              </a:xfrm>
              <a:grpFill/>
            </p:grpSpPr>
            <p:sp>
              <p:nvSpPr>
                <p:cNvPr id="430" name="Freeform 32"/>
                <p:cNvSpPr>
                  <a:spLocks noEditPoints="1"/>
                </p:cNvSpPr>
                <p:nvPr/>
              </p:nvSpPr>
              <p:spPr bwMode="auto">
                <a:xfrm>
                  <a:off x="13131800" y="957263"/>
                  <a:ext cx="4916488" cy="6284912"/>
                </a:xfrm>
                <a:custGeom>
                  <a:avLst/>
                  <a:gdLst>
                    <a:gd name="T0" fmla="*/ 980 w 1308"/>
                    <a:gd name="T1" fmla="*/ 12 h 1673"/>
                    <a:gd name="T2" fmla="*/ 102 w 1308"/>
                    <a:gd name="T3" fmla="*/ 0 h 1673"/>
                    <a:gd name="T4" fmla="*/ 55 w 1308"/>
                    <a:gd name="T5" fmla="*/ 16 h 1673"/>
                    <a:gd name="T6" fmla="*/ 26 w 1308"/>
                    <a:gd name="T7" fmla="*/ 41 h 1673"/>
                    <a:gd name="T8" fmla="*/ 9 w 1308"/>
                    <a:gd name="T9" fmla="*/ 73 h 1673"/>
                    <a:gd name="T10" fmla="*/ 0 w 1308"/>
                    <a:gd name="T11" fmla="*/ 1567 h 1673"/>
                    <a:gd name="T12" fmla="*/ 16 w 1308"/>
                    <a:gd name="T13" fmla="*/ 1614 h 1673"/>
                    <a:gd name="T14" fmla="*/ 41 w 1308"/>
                    <a:gd name="T15" fmla="*/ 1643 h 1673"/>
                    <a:gd name="T16" fmla="*/ 73 w 1308"/>
                    <a:gd name="T17" fmla="*/ 1660 h 1673"/>
                    <a:gd name="T18" fmla="*/ 1197 w 1308"/>
                    <a:gd name="T19" fmla="*/ 1673 h 1673"/>
                    <a:gd name="T20" fmla="*/ 1237 w 1308"/>
                    <a:gd name="T21" fmla="*/ 1664 h 1673"/>
                    <a:gd name="T22" fmla="*/ 1269 w 1308"/>
                    <a:gd name="T23" fmla="*/ 1645 h 1673"/>
                    <a:gd name="T24" fmla="*/ 1293 w 1308"/>
                    <a:gd name="T25" fmla="*/ 1613 h 1673"/>
                    <a:gd name="T26" fmla="*/ 1308 w 1308"/>
                    <a:gd name="T27" fmla="*/ 1560 h 1673"/>
                    <a:gd name="T28" fmla="*/ 1294 w 1308"/>
                    <a:gd name="T29" fmla="*/ 308 h 1673"/>
                    <a:gd name="T30" fmla="*/ 1217 w 1308"/>
                    <a:gd name="T31" fmla="*/ 1549 h 1673"/>
                    <a:gd name="T32" fmla="*/ 1193 w 1308"/>
                    <a:gd name="T33" fmla="*/ 1577 h 1673"/>
                    <a:gd name="T34" fmla="*/ 1174 w 1308"/>
                    <a:gd name="T35" fmla="*/ 1593 h 1673"/>
                    <a:gd name="T36" fmla="*/ 389 w 1308"/>
                    <a:gd name="T37" fmla="*/ 1587 h 1673"/>
                    <a:gd name="T38" fmla="*/ 381 w 1308"/>
                    <a:gd name="T39" fmla="*/ 1588 h 1673"/>
                    <a:gd name="T40" fmla="*/ 111 w 1308"/>
                    <a:gd name="T41" fmla="*/ 1577 h 1673"/>
                    <a:gd name="T42" fmla="*/ 95 w 1308"/>
                    <a:gd name="T43" fmla="*/ 1560 h 1673"/>
                    <a:gd name="T44" fmla="*/ 88 w 1308"/>
                    <a:gd name="T45" fmla="*/ 1520 h 1673"/>
                    <a:gd name="T46" fmla="*/ 92 w 1308"/>
                    <a:gd name="T47" fmla="*/ 111 h 1673"/>
                    <a:gd name="T48" fmla="*/ 110 w 1308"/>
                    <a:gd name="T49" fmla="*/ 95 h 1673"/>
                    <a:gd name="T50" fmla="*/ 134 w 1308"/>
                    <a:gd name="T51" fmla="*/ 88 h 1673"/>
                    <a:gd name="T52" fmla="*/ 926 w 1308"/>
                    <a:gd name="T53" fmla="*/ 132 h 1673"/>
                    <a:gd name="T54" fmla="*/ 927 w 1308"/>
                    <a:gd name="T55" fmla="*/ 282 h 1673"/>
                    <a:gd name="T56" fmla="*/ 940 w 1308"/>
                    <a:gd name="T57" fmla="*/ 328 h 1673"/>
                    <a:gd name="T58" fmla="*/ 964 w 1308"/>
                    <a:gd name="T59" fmla="*/ 359 h 1673"/>
                    <a:gd name="T60" fmla="*/ 1001 w 1308"/>
                    <a:gd name="T61" fmla="*/ 376 h 1673"/>
                    <a:gd name="T62" fmla="*/ 1224 w 1308"/>
                    <a:gd name="T63" fmla="*/ 421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8" h="1673">
                      <a:moveTo>
                        <a:pt x="1294" y="308"/>
                      </a:moveTo>
                      <a:cubicBezTo>
                        <a:pt x="980" y="12"/>
                        <a:pt x="980" y="12"/>
                        <a:pt x="980" y="12"/>
                      </a:cubicBezTo>
                      <a:cubicBezTo>
                        <a:pt x="971" y="4"/>
                        <a:pt x="960" y="0"/>
                        <a:pt x="949" y="0"/>
                      </a:cubicBezTo>
                      <a:cubicBezTo>
                        <a:pt x="102" y="0"/>
                        <a:pt x="102" y="0"/>
                        <a:pt x="102" y="0"/>
                      </a:cubicBezTo>
                      <a:cubicBezTo>
                        <a:pt x="69" y="9"/>
                        <a:pt x="69" y="9"/>
                        <a:pt x="69" y="9"/>
                      </a:cubicBezTo>
                      <a:cubicBezTo>
                        <a:pt x="64" y="10"/>
                        <a:pt x="59" y="13"/>
                        <a:pt x="55" y="16"/>
                      </a:cubicBezTo>
                      <a:cubicBezTo>
                        <a:pt x="38" y="28"/>
                        <a:pt x="38" y="28"/>
                        <a:pt x="38" y="28"/>
                      </a:cubicBezTo>
                      <a:cubicBezTo>
                        <a:pt x="33" y="31"/>
                        <a:pt x="29" y="36"/>
                        <a:pt x="26" y="41"/>
                      </a:cubicBezTo>
                      <a:cubicBezTo>
                        <a:pt x="14" y="60"/>
                        <a:pt x="14" y="60"/>
                        <a:pt x="14" y="60"/>
                      </a:cubicBezTo>
                      <a:cubicBezTo>
                        <a:pt x="12" y="64"/>
                        <a:pt x="10" y="68"/>
                        <a:pt x="9" y="73"/>
                      </a:cubicBezTo>
                      <a:cubicBezTo>
                        <a:pt x="0" y="110"/>
                        <a:pt x="0" y="110"/>
                        <a:pt x="0" y="110"/>
                      </a:cubicBezTo>
                      <a:cubicBezTo>
                        <a:pt x="0" y="1567"/>
                        <a:pt x="0" y="1567"/>
                        <a:pt x="0" y="1567"/>
                      </a:cubicBezTo>
                      <a:cubicBezTo>
                        <a:pt x="9" y="1600"/>
                        <a:pt x="9" y="1600"/>
                        <a:pt x="9" y="1600"/>
                      </a:cubicBezTo>
                      <a:cubicBezTo>
                        <a:pt x="10" y="1605"/>
                        <a:pt x="13" y="1610"/>
                        <a:pt x="16" y="1614"/>
                      </a:cubicBezTo>
                      <a:cubicBezTo>
                        <a:pt x="28" y="1631"/>
                        <a:pt x="28" y="1631"/>
                        <a:pt x="28" y="1631"/>
                      </a:cubicBezTo>
                      <a:cubicBezTo>
                        <a:pt x="31" y="1636"/>
                        <a:pt x="36" y="1640"/>
                        <a:pt x="41" y="1643"/>
                      </a:cubicBezTo>
                      <a:cubicBezTo>
                        <a:pt x="60" y="1655"/>
                        <a:pt x="60" y="1655"/>
                        <a:pt x="60" y="1655"/>
                      </a:cubicBezTo>
                      <a:cubicBezTo>
                        <a:pt x="64" y="1657"/>
                        <a:pt x="68" y="1659"/>
                        <a:pt x="73" y="1660"/>
                      </a:cubicBezTo>
                      <a:cubicBezTo>
                        <a:pt x="110" y="1669"/>
                        <a:pt x="110" y="1669"/>
                        <a:pt x="110" y="1669"/>
                      </a:cubicBezTo>
                      <a:cubicBezTo>
                        <a:pt x="1197" y="1673"/>
                        <a:pt x="1197" y="1673"/>
                        <a:pt x="1197" y="1673"/>
                      </a:cubicBezTo>
                      <a:cubicBezTo>
                        <a:pt x="1201" y="1673"/>
                        <a:pt x="1205" y="1672"/>
                        <a:pt x="1209" y="1671"/>
                      </a:cubicBezTo>
                      <a:cubicBezTo>
                        <a:pt x="1237" y="1664"/>
                        <a:pt x="1237" y="1664"/>
                        <a:pt x="1237" y="1664"/>
                      </a:cubicBezTo>
                      <a:cubicBezTo>
                        <a:pt x="1242" y="1662"/>
                        <a:pt x="1246" y="1660"/>
                        <a:pt x="1250" y="1658"/>
                      </a:cubicBezTo>
                      <a:cubicBezTo>
                        <a:pt x="1269" y="1645"/>
                        <a:pt x="1269" y="1645"/>
                        <a:pt x="1269" y="1645"/>
                      </a:cubicBezTo>
                      <a:cubicBezTo>
                        <a:pt x="1274" y="1642"/>
                        <a:pt x="1279" y="1637"/>
                        <a:pt x="1282" y="1631"/>
                      </a:cubicBezTo>
                      <a:cubicBezTo>
                        <a:pt x="1293" y="1613"/>
                        <a:pt x="1293" y="1613"/>
                        <a:pt x="1293" y="1613"/>
                      </a:cubicBezTo>
                      <a:cubicBezTo>
                        <a:pt x="1296" y="1609"/>
                        <a:pt x="1298" y="1604"/>
                        <a:pt x="1299" y="1599"/>
                      </a:cubicBezTo>
                      <a:cubicBezTo>
                        <a:pt x="1308" y="1560"/>
                        <a:pt x="1308" y="1560"/>
                        <a:pt x="1308" y="1560"/>
                      </a:cubicBezTo>
                      <a:cubicBezTo>
                        <a:pt x="1308" y="340"/>
                        <a:pt x="1308" y="340"/>
                        <a:pt x="1308" y="340"/>
                      </a:cubicBezTo>
                      <a:cubicBezTo>
                        <a:pt x="1308" y="328"/>
                        <a:pt x="1302" y="317"/>
                        <a:pt x="1294" y="308"/>
                      </a:cubicBezTo>
                      <a:close/>
                      <a:moveTo>
                        <a:pt x="1224" y="1525"/>
                      </a:moveTo>
                      <a:cubicBezTo>
                        <a:pt x="1224" y="1534"/>
                        <a:pt x="1221" y="1542"/>
                        <a:pt x="1217" y="1549"/>
                      </a:cubicBezTo>
                      <a:cubicBezTo>
                        <a:pt x="1209" y="1561"/>
                        <a:pt x="1209" y="1561"/>
                        <a:pt x="1209" y="1561"/>
                      </a:cubicBezTo>
                      <a:cubicBezTo>
                        <a:pt x="1205" y="1568"/>
                        <a:pt x="1200" y="1573"/>
                        <a:pt x="1193" y="1577"/>
                      </a:cubicBezTo>
                      <a:cubicBezTo>
                        <a:pt x="1186" y="1580"/>
                        <a:pt x="1179" y="1582"/>
                        <a:pt x="1172" y="1582"/>
                      </a:cubicBezTo>
                      <a:cubicBezTo>
                        <a:pt x="1174" y="1593"/>
                        <a:pt x="1174" y="1593"/>
                        <a:pt x="1174" y="1593"/>
                      </a:cubicBezTo>
                      <a:cubicBezTo>
                        <a:pt x="1162" y="1587"/>
                        <a:pt x="1162" y="1587"/>
                        <a:pt x="1162" y="1587"/>
                      </a:cubicBezTo>
                      <a:cubicBezTo>
                        <a:pt x="389" y="1587"/>
                        <a:pt x="389" y="1587"/>
                        <a:pt x="389" y="1587"/>
                      </a:cubicBezTo>
                      <a:cubicBezTo>
                        <a:pt x="386" y="1587"/>
                        <a:pt x="384" y="1587"/>
                        <a:pt x="381" y="1588"/>
                      </a:cubicBezTo>
                      <a:cubicBezTo>
                        <a:pt x="381" y="1588"/>
                        <a:pt x="381" y="1588"/>
                        <a:pt x="381" y="1588"/>
                      </a:cubicBezTo>
                      <a:cubicBezTo>
                        <a:pt x="140" y="1588"/>
                        <a:pt x="140" y="1588"/>
                        <a:pt x="140" y="1588"/>
                      </a:cubicBezTo>
                      <a:cubicBezTo>
                        <a:pt x="129" y="1588"/>
                        <a:pt x="119" y="1584"/>
                        <a:pt x="111" y="1577"/>
                      </a:cubicBezTo>
                      <a:cubicBezTo>
                        <a:pt x="106" y="1573"/>
                        <a:pt x="106" y="1573"/>
                        <a:pt x="106" y="1573"/>
                      </a:cubicBezTo>
                      <a:cubicBezTo>
                        <a:pt x="101" y="1569"/>
                        <a:pt x="98" y="1565"/>
                        <a:pt x="95" y="1560"/>
                      </a:cubicBezTo>
                      <a:cubicBezTo>
                        <a:pt x="93" y="1557"/>
                        <a:pt x="93" y="1557"/>
                        <a:pt x="93" y="1557"/>
                      </a:cubicBezTo>
                      <a:cubicBezTo>
                        <a:pt x="90" y="1550"/>
                        <a:pt x="88" y="1527"/>
                        <a:pt x="88" y="1520"/>
                      </a:cubicBezTo>
                      <a:cubicBezTo>
                        <a:pt x="82" y="139"/>
                        <a:pt x="82" y="139"/>
                        <a:pt x="82" y="139"/>
                      </a:cubicBezTo>
                      <a:cubicBezTo>
                        <a:pt x="82" y="129"/>
                        <a:pt x="85" y="119"/>
                        <a:pt x="92" y="111"/>
                      </a:cubicBezTo>
                      <a:cubicBezTo>
                        <a:pt x="96" y="106"/>
                        <a:pt x="96" y="106"/>
                        <a:pt x="96" y="106"/>
                      </a:cubicBezTo>
                      <a:cubicBezTo>
                        <a:pt x="100" y="101"/>
                        <a:pt x="105" y="97"/>
                        <a:pt x="110" y="95"/>
                      </a:cubicBezTo>
                      <a:cubicBezTo>
                        <a:pt x="112" y="93"/>
                        <a:pt x="112" y="93"/>
                        <a:pt x="112" y="93"/>
                      </a:cubicBezTo>
                      <a:cubicBezTo>
                        <a:pt x="119" y="90"/>
                        <a:pt x="126" y="88"/>
                        <a:pt x="134" y="88"/>
                      </a:cubicBezTo>
                      <a:cubicBezTo>
                        <a:pt x="882" y="88"/>
                        <a:pt x="882" y="88"/>
                        <a:pt x="882" y="88"/>
                      </a:cubicBezTo>
                      <a:cubicBezTo>
                        <a:pt x="906" y="88"/>
                        <a:pt x="926" y="108"/>
                        <a:pt x="926" y="132"/>
                      </a:cubicBezTo>
                      <a:cubicBezTo>
                        <a:pt x="926" y="272"/>
                        <a:pt x="926" y="272"/>
                        <a:pt x="926" y="272"/>
                      </a:cubicBezTo>
                      <a:cubicBezTo>
                        <a:pt x="926" y="276"/>
                        <a:pt x="926" y="279"/>
                        <a:pt x="927" y="282"/>
                      </a:cubicBezTo>
                      <a:cubicBezTo>
                        <a:pt x="935" y="314"/>
                        <a:pt x="935" y="314"/>
                        <a:pt x="935" y="314"/>
                      </a:cubicBezTo>
                      <a:cubicBezTo>
                        <a:pt x="936" y="319"/>
                        <a:pt x="937" y="323"/>
                        <a:pt x="940" y="328"/>
                      </a:cubicBezTo>
                      <a:cubicBezTo>
                        <a:pt x="952" y="347"/>
                        <a:pt x="952" y="347"/>
                        <a:pt x="952" y="347"/>
                      </a:cubicBezTo>
                      <a:cubicBezTo>
                        <a:pt x="955" y="352"/>
                        <a:pt x="959" y="356"/>
                        <a:pt x="964" y="359"/>
                      </a:cubicBezTo>
                      <a:cubicBezTo>
                        <a:pt x="975" y="368"/>
                        <a:pt x="975" y="368"/>
                        <a:pt x="975" y="368"/>
                      </a:cubicBezTo>
                      <a:cubicBezTo>
                        <a:pt x="983" y="373"/>
                        <a:pt x="992" y="376"/>
                        <a:pt x="1001" y="376"/>
                      </a:cubicBezTo>
                      <a:cubicBezTo>
                        <a:pt x="1179" y="376"/>
                        <a:pt x="1179" y="376"/>
                        <a:pt x="1179" y="376"/>
                      </a:cubicBezTo>
                      <a:cubicBezTo>
                        <a:pt x="1204" y="376"/>
                        <a:pt x="1224" y="396"/>
                        <a:pt x="1224" y="421"/>
                      </a:cubicBezTo>
                      <a:lnTo>
                        <a:pt x="1224" y="1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31" name="Rectangle 33"/>
                <p:cNvSpPr>
                  <a:spLocks noChangeArrowheads="1"/>
                </p:cNvSpPr>
                <p:nvPr/>
              </p:nvSpPr>
              <p:spPr bwMode="auto">
                <a:xfrm>
                  <a:off x="13925550" y="3071813"/>
                  <a:ext cx="3267075" cy="601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32" name="Rectangle 34"/>
                <p:cNvSpPr>
                  <a:spLocks noChangeArrowheads="1"/>
                </p:cNvSpPr>
                <p:nvPr/>
              </p:nvSpPr>
              <p:spPr bwMode="auto">
                <a:xfrm>
                  <a:off x="13925550" y="5581650"/>
                  <a:ext cx="3267075" cy="604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33" name="Rectangle 35"/>
                <p:cNvSpPr>
                  <a:spLocks noChangeArrowheads="1"/>
                </p:cNvSpPr>
                <p:nvPr/>
              </p:nvSpPr>
              <p:spPr bwMode="auto">
                <a:xfrm>
                  <a:off x="13925550" y="4327525"/>
                  <a:ext cx="3267075" cy="60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grpSp>
        </p:grpSp>
      </p:grpSp>
      <p:sp>
        <p:nvSpPr>
          <p:cNvPr id="72" name="Rectangle 71"/>
          <p:cNvSpPr/>
          <p:nvPr/>
        </p:nvSpPr>
        <p:spPr>
          <a:xfrm>
            <a:off x="8530362" y="4833791"/>
            <a:ext cx="3453953" cy="1354217"/>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0072C6"/>
                </a:solidFill>
                <a:effectLst/>
                <a:uLnTx/>
                <a:uFillTx/>
                <a:latin typeface="Segoe UI Light"/>
                <a:ea typeface="+mn-ea"/>
                <a:cs typeface="+mn-cs"/>
              </a:rPr>
              <a:t>Monitor &amp; Respond</a:t>
            </a:r>
          </a:p>
        </p:txBody>
      </p:sp>
      <p:grpSp>
        <p:nvGrpSpPr>
          <p:cNvPr id="22" name="Group 21"/>
          <p:cNvGrpSpPr/>
          <p:nvPr/>
        </p:nvGrpSpPr>
        <p:grpSpPr>
          <a:xfrm>
            <a:off x="2227654" y="2833352"/>
            <a:ext cx="1305813" cy="1344424"/>
            <a:chOff x="2141388" y="3009235"/>
            <a:chExt cx="1305998" cy="1344614"/>
          </a:xfrm>
        </p:grpSpPr>
        <p:sp>
          <p:nvSpPr>
            <p:cNvPr id="337" name="Oval 336"/>
            <p:cNvSpPr/>
            <p:nvPr/>
          </p:nvSpPr>
          <p:spPr bwMode="auto">
            <a:xfrm flipH="1" flipV="1">
              <a:off x="2141388" y="3009235"/>
              <a:ext cx="1305998" cy="1344614"/>
            </a:xfrm>
            <a:prstGeom prst="ellipse">
              <a:avLst/>
            </a:prstGeom>
            <a:solidFill>
              <a:schemeClr val="bg1"/>
            </a:solid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340" name="Rectangle 339"/>
            <p:cNvSpPr/>
            <p:nvPr/>
          </p:nvSpPr>
          <p:spPr>
            <a:xfrm>
              <a:off x="2155965" y="3828335"/>
              <a:ext cx="1034594" cy="138519"/>
            </a:xfrm>
            <a:prstGeom prst="rect">
              <a:avLst/>
            </a:prstGeom>
            <a:noFill/>
            <a:ln>
              <a:noFill/>
            </a:ln>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latin typeface="Segoe UI"/>
                  <a:ea typeface="+mn-ea"/>
                  <a:cs typeface="+mn-cs"/>
                </a:rPr>
                <a:t>LABELING</a:t>
              </a:r>
            </a:p>
          </p:txBody>
        </p:sp>
        <p:sp>
          <p:nvSpPr>
            <p:cNvPr id="343" name="Freeform 110"/>
            <p:cNvSpPr>
              <a:spLocks noEditPoints="1"/>
            </p:cNvSpPr>
            <p:nvPr/>
          </p:nvSpPr>
          <p:spPr bwMode="black">
            <a:xfrm>
              <a:off x="2595650" y="3238601"/>
              <a:ext cx="409426" cy="41904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2050"/>
                </a:solidFill>
                <a:effectLst/>
                <a:uLnTx/>
                <a:uFillTx/>
                <a:latin typeface="Segoe UI"/>
                <a:ea typeface="+mn-ea"/>
                <a:cs typeface="+mn-cs"/>
              </a:endParaRPr>
            </a:p>
          </p:txBody>
        </p:sp>
      </p:grpSp>
      <p:grpSp>
        <p:nvGrpSpPr>
          <p:cNvPr id="21" name="Group 20"/>
          <p:cNvGrpSpPr/>
          <p:nvPr/>
        </p:nvGrpSpPr>
        <p:grpSpPr>
          <a:xfrm>
            <a:off x="472907" y="2868124"/>
            <a:ext cx="1442489" cy="1291409"/>
            <a:chOff x="401890" y="3044011"/>
            <a:chExt cx="1442694" cy="1291592"/>
          </a:xfrm>
        </p:grpSpPr>
        <p:sp>
          <p:nvSpPr>
            <p:cNvPr id="338" name="Oval 337"/>
            <p:cNvSpPr/>
            <p:nvPr/>
          </p:nvSpPr>
          <p:spPr bwMode="auto">
            <a:xfrm flipH="1" flipV="1">
              <a:off x="550164" y="3044011"/>
              <a:ext cx="1294420" cy="1291592"/>
            </a:xfrm>
            <a:prstGeom prst="ellipse">
              <a:avLst/>
            </a:prstGeom>
            <a:solidFill>
              <a:schemeClr val="bg1"/>
            </a:solidFill>
            <a:ln w="762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pic>
          <p:nvPicPr>
            <p:cNvPr id="342" name="Picture 3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1" y="3245177"/>
              <a:ext cx="383066" cy="485600"/>
            </a:xfrm>
            <a:prstGeom prst="rect">
              <a:avLst/>
            </a:prstGeom>
          </p:spPr>
        </p:pic>
        <p:sp>
          <p:nvSpPr>
            <p:cNvPr id="341" name="Rectangle 340"/>
            <p:cNvSpPr/>
            <p:nvPr/>
          </p:nvSpPr>
          <p:spPr>
            <a:xfrm>
              <a:off x="401890" y="3828335"/>
              <a:ext cx="1370314" cy="138519"/>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latin typeface="Segoe UI"/>
                  <a:ea typeface="+mn-ea"/>
                  <a:cs typeface="+mn-cs"/>
                </a:rPr>
                <a:t>CLASSIFICATION</a:t>
              </a:r>
            </a:p>
          </p:txBody>
        </p:sp>
      </p:grpSp>
      <p:sp>
        <p:nvSpPr>
          <p:cNvPr id="83" name="Rectangle 82"/>
          <p:cNvSpPr/>
          <p:nvPr/>
        </p:nvSpPr>
        <p:spPr>
          <a:xfrm>
            <a:off x="204573" y="4829292"/>
            <a:ext cx="3616082" cy="1354217"/>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442359"/>
                </a:solidFill>
                <a:effectLst/>
                <a:uLnTx/>
                <a:uFillTx/>
                <a:latin typeface="Segoe UI Light"/>
                <a:ea typeface="+mn-ea"/>
                <a:cs typeface="+mn-cs"/>
              </a:rPr>
              <a:t>Classify &amp; Label</a:t>
            </a:r>
          </a:p>
        </p:txBody>
      </p:sp>
      <p:grpSp>
        <p:nvGrpSpPr>
          <p:cNvPr id="17" name="Group 16"/>
          <p:cNvGrpSpPr/>
          <p:nvPr/>
        </p:nvGrpSpPr>
        <p:grpSpPr>
          <a:xfrm>
            <a:off x="3883700" y="2839632"/>
            <a:ext cx="1334811" cy="1322706"/>
            <a:chOff x="3791731" y="3022478"/>
            <a:chExt cx="1335001" cy="1322894"/>
          </a:xfrm>
        </p:grpSpPr>
        <p:sp>
          <p:nvSpPr>
            <p:cNvPr id="457" name="Oval 456"/>
            <p:cNvSpPr/>
            <p:nvPr/>
          </p:nvSpPr>
          <p:spPr bwMode="auto">
            <a:xfrm flipH="1" flipV="1">
              <a:off x="3811979" y="3022478"/>
              <a:ext cx="1314753" cy="1322894"/>
            </a:xfrm>
            <a:prstGeom prst="ellipse">
              <a:avLst/>
            </a:prstGeom>
            <a:solidFill>
              <a:schemeClr val="bg1"/>
            </a:solidFill>
            <a:ln w="762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58" name="Rectangle 457"/>
            <p:cNvSpPr/>
            <p:nvPr/>
          </p:nvSpPr>
          <p:spPr>
            <a:xfrm>
              <a:off x="3791731" y="3828335"/>
              <a:ext cx="1204075" cy="138519"/>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latin typeface="Segoe UI"/>
                  <a:ea typeface="+mn-ea"/>
                  <a:cs typeface="+mn-cs"/>
                </a:rPr>
                <a:t>ENCRYPTION</a:t>
              </a:r>
            </a:p>
          </p:txBody>
        </p:sp>
        <p:grpSp>
          <p:nvGrpSpPr>
            <p:cNvPr id="6" name="Group 5"/>
            <p:cNvGrpSpPr/>
            <p:nvPr/>
          </p:nvGrpSpPr>
          <p:grpSpPr>
            <a:xfrm>
              <a:off x="4137279" y="3381977"/>
              <a:ext cx="672874" cy="211244"/>
              <a:chOff x="3976206" y="3274878"/>
              <a:chExt cx="762555" cy="239399"/>
            </a:xfrm>
          </p:grpSpPr>
          <p:sp>
            <p:nvSpPr>
              <p:cNvPr id="460" name="Freeform 24"/>
              <p:cNvSpPr>
                <a:spLocks noEditPoints="1"/>
              </p:cNvSpPr>
              <p:nvPr/>
            </p:nvSpPr>
            <p:spPr bwMode="auto">
              <a:xfrm>
                <a:off x="3981508" y="3279822"/>
                <a:ext cx="751952" cy="229510"/>
              </a:xfrm>
              <a:custGeom>
                <a:avLst/>
                <a:gdLst>
                  <a:gd name="T0" fmla="*/ 2282 w 2579"/>
                  <a:gd name="T1" fmla="*/ 842 h 842"/>
                  <a:gd name="T2" fmla="*/ 297 w 2579"/>
                  <a:gd name="T3" fmla="*/ 842 h 842"/>
                  <a:gd name="T4" fmla="*/ 0 w 2579"/>
                  <a:gd name="T5" fmla="*/ 544 h 842"/>
                  <a:gd name="T6" fmla="*/ 0 w 2579"/>
                  <a:gd name="T7" fmla="*/ 298 h 842"/>
                  <a:gd name="T8" fmla="*/ 297 w 2579"/>
                  <a:gd name="T9" fmla="*/ 0 h 842"/>
                  <a:gd name="T10" fmla="*/ 2299 w 2579"/>
                  <a:gd name="T11" fmla="*/ 0 h 842"/>
                  <a:gd name="T12" fmla="*/ 2579 w 2579"/>
                  <a:gd name="T13" fmla="*/ 280 h 842"/>
                  <a:gd name="T14" fmla="*/ 2579 w 2579"/>
                  <a:gd name="T15" fmla="*/ 544 h 842"/>
                  <a:gd name="T16" fmla="*/ 2282 w 2579"/>
                  <a:gd name="T17" fmla="*/ 842 h 842"/>
                  <a:gd name="T18" fmla="*/ 297 w 2579"/>
                  <a:gd name="T19" fmla="*/ 83 h 842"/>
                  <a:gd name="T20" fmla="*/ 83 w 2579"/>
                  <a:gd name="T21" fmla="*/ 298 h 842"/>
                  <a:gd name="T22" fmla="*/ 83 w 2579"/>
                  <a:gd name="T23" fmla="*/ 544 h 842"/>
                  <a:gd name="T24" fmla="*/ 297 w 2579"/>
                  <a:gd name="T25" fmla="*/ 759 h 842"/>
                  <a:gd name="T26" fmla="*/ 2282 w 2579"/>
                  <a:gd name="T27" fmla="*/ 759 h 842"/>
                  <a:gd name="T28" fmla="*/ 2496 w 2579"/>
                  <a:gd name="T29" fmla="*/ 544 h 842"/>
                  <a:gd name="T30" fmla="*/ 2496 w 2579"/>
                  <a:gd name="T31" fmla="*/ 315 h 842"/>
                  <a:gd name="T32" fmla="*/ 2265 w 2579"/>
                  <a:gd name="T33" fmla="*/ 83 h 842"/>
                  <a:gd name="T34" fmla="*/ 297 w 2579"/>
                  <a:gd name="T35" fmla="*/ 83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79" h="842">
                    <a:moveTo>
                      <a:pt x="2282" y="842"/>
                    </a:moveTo>
                    <a:cubicBezTo>
                      <a:pt x="297" y="842"/>
                      <a:pt x="297" y="842"/>
                      <a:pt x="297" y="842"/>
                    </a:cubicBezTo>
                    <a:cubicBezTo>
                      <a:pt x="133" y="842"/>
                      <a:pt x="0" y="709"/>
                      <a:pt x="0" y="544"/>
                    </a:cubicBezTo>
                    <a:cubicBezTo>
                      <a:pt x="0" y="298"/>
                      <a:pt x="0" y="298"/>
                      <a:pt x="0" y="298"/>
                    </a:cubicBezTo>
                    <a:cubicBezTo>
                      <a:pt x="0" y="133"/>
                      <a:pt x="133" y="0"/>
                      <a:pt x="297" y="0"/>
                    </a:cubicBezTo>
                    <a:cubicBezTo>
                      <a:pt x="2299" y="0"/>
                      <a:pt x="2299" y="0"/>
                      <a:pt x="2299" y="0"/>
                    </a:cubicBezTo>
                    <a:cubicBezTo>
                      <a:pt x="2579" y="280"/>
                      <a:pt x="2579" y="280"/>
                      <a:pt x="2579" y="280"/>
                    </a:cubicBezTo>
                    <a:cubicBezTo>
                      <a:pt x="2579" y="544"/>
                      <a:pt x="2579" y="544"/>
                      <a:pt x="2579" y="544"/>
                    </a:cubicBezTo>
                    <a:cubicBezTo>
                      <a:pt x="2579" y="709"/>
                      <a:pt x="2446" y="842"/>
                      <a:pt x="2282" y="842"/>
                    </a:cubicBezTo>
                    <a:close/>
                    <a:moveTo>
                      <a:pt x="297" y="83"/>
                    </a:moveTo>
                    <a:cubicBezTo>
                      <a:pt x="179" y="83"/>
                      <a:pt x="83" y="179"/>
                      <a:pt x="83" y="298"/>
                    </a:cubicBezTo>
                    <a:cubicBezTo>
                      <a:pt x="83" y="544"/>
                      <a:pt x="83" y="544"/>
                      <a:pt x="83" y="544"/>
                    </a:cubicBezTo>
                    <a:cubicBezTo>
                      <a:pt x="83" y="663"/>
                      <a:pt x="179" y="759"/>
                      <a:pt x="297" y="759"/>
                    </a:cubicBezTo>
                    <a:cubicBezTo>
                      <a:pt x="2282" y="759"/>
                      <a:pt x="2282" y="759"/>
                      <a:pt x="2282" y="759"/>
                    </a:cubicBezTo>
                    <a:cubicBezTo>
                      <a:pt x="2400" y="759"/>
                      <a:pt x="2496" y="663"/>
                      <a:pt x="2496" y="544"/>
                    </a:cubicBezTo>
                    <a:cubicBezTo>
                      <a:pt x="2496" y="315"/>
                      <a:pt x="2496" y="315"/>
                      <a:pt x="2496" y="315"/>
                    </a:cubicBezTo>
                    <a:cubicBezTo>
                      <a:pt x="2265" y="83"/>
                      <a:pt x="2265" y="83"/>
                      <a:pt x="2265" y="83"/>
                    </a:cubicBezTo>
                    <a:lnTo>
                      <a:pt x="297"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61" name="Freeform 25"/>
              <p:cNvSpPr>
                <a:spLocks noEditPoints="1"/>
              </p:cNvSpPr>
              <p:nvPr/>
            </p:nvSpPr>
            <p:spPr bwMode="auto">
              <a:xfrm>
                <a:off x="3976206" y="3274878"/>
                <a:ext cx="762555" cy="239399"/>
              </a:xfrm>
              <a:custGeom>
                <a:avLst/>
                <a:gdLst>
                  <a:gd name="T0" fmla="*/ 2300 w 2615"/>
                  <a:gd name="T1" fmla="*/ 878 h 878"/>
                  <a:gd name="T2" fmla="*/ 315 w 2615"/>
                  <a:gd name="T3" fmla="*/ 878 h 878"/>
                  <a:gd name="T4" fmla="*/ 0 w 2615"/>
                  <a:gd name="T5" fmla="*/ 562 h 878"/>
                  <a:gd name="T6" fmla="*/ 0 w 2615"/>
                  <a:gd name="T7" fmla="*/ 316 h 878"/>
                  <a:gd name="T8" fmla="*/ 315 w 2615"/>
                  <a:gd name="T9" fmla="*/ 0 h 878"/>
                  <a:gd name="T10" fmla="*/ 2324 w 2615"/>
                  <a:gd name="T11" fmla="*/ 0 h 878"/>
                  <a:gd name="T12" fmla="*/ 2615 w 2615"/>
                  <a:gd name="T13" fmla="*/ 291 h 878"/>
                  <a:gd name="T14" fmla="*/ 2615 w 2615"/>
                  <a:gd name="T15" fmla="*/ 562 h 878"/>
                  <a:gd name="T16" fmla="*/ 2300 w 2615"/>
                  <a:gd name="T17" fmla="*/ 878 h 878"/>
                  <a:gd name="T18" fmla="*/ 315 w 2615"/>
                  <a:gd name="T19" fmla="*/ 36 h 878"/>
                  <a:gd name="T20" fmla="*/ 35 w 2615"/>
                  <a:gd name="T21" fmla="*/ 316 h 878"/>
                  <a:gd name="T22" fmla="*/ 35 w 2615"/>
                  <a:gd name="T23" fmla="*/ 562 h 878"/>
                  <a:gd name="T24" fmla="*/ 315 w 2615"/>
                  <a:gd name="T25" fmla="*/ 842 h 878"/>
                  <a:gd name="T26" fmla="*/ 2300 w 2615"/>
                  <a:gd name="T27" fmla="*/ 842 h 878"/>
                  <a:gd name="T28" fmla="*/ 2580 w 2615"/>
                  <a:gd name="T29" fmla="*/ 562 h 878"/>
                  <a:gd name="T30" fmla="*/ 2580 w 2615"/>
                  <a:gd name="T31" fmla="*/ 306 h 878"/>
                  <a:gd name="T32" fmla="*/ 2310 w 2615"/>
                  <a:gd name="T33" fmla="*/ 36 h 878"/>
                  <a:gd name="T34" fmla="*/ 315 w 2615"/>
                  <a:gd name="T35" fmla="*/ 36 h 878"/>
                  <a:gd name="T36" fmla="*/ 2300 w 2615"/>
                  <a:gd name="T37" fmla="*/ 795 h 878"/>
                  <a:gd name="T38" fmla="*/ 315 w 2615"/>
                  <a:gd name="T39" fmla="*/ 795 h 878"/>
                  <a:gd name="T40" fmla="*/ 83 w 2615"/>
                  <a:gd name="T41" fmla="*/ 562 h 878"/>
                  <a:gd name="T42" fmla="*/ 83 w 2615"/>
                  <a:gd name="T43" fmla="*/ 316 h 878"/>
                  <a:gd name="T44" fmla="*/ 315 w 2615"/>
                  <a:gd name="T45" fmla="*/ 83 h 878"/>
                  <a:gd name="T46" fmla="*/ 2290 w 2615"/>
                  <a:gd name="T47" fmla="*/ 83 h 878"/>
                  <a:gd name="T48" fmla="*/ 2532 w 2615"/>
                  <a:gd name="T49" fmla="*/ 325 h 878"/>
                  <a:gd name="T50" fmla="*/ 2532 w 2615"/>
                  <a:gd name="T51" fmla="*/ 562 h 878"/>
                  <a:gd name="T52" fmla="*/ 2300 w 2615"/>
                  <a:gd name="T53" fmla="*/ 795 h 878"/>
                  <a:gd name="T54" fmla="*/ 315 w 2615"/>
                  <a:gd name="T55" fmla="*/ 119 h 878"/>
                  <a:gd name="T56" fmla="*/ 119 w 2615"/>
                  <a:gd name="T57" fmla="*/ 316 h 878"/>
                  <a:gd name="T58" fmla="*/ 119 w 2615"/>
                  <a:gd name="T59" fmla="*/ 562 h 878"/>
                  <a:gd name="T60" fmla="*/ 315 w 2615"/>
                  <a:gd name="T61" fmla="*/ 759 h 878"/>
                  <a:gd name="T62" fmla="*/ 2300 w 2615"/>
                  <a:gd name="T63" fmla="*/ 759 h 878"/>
                  <a:gd name="T64" fmla="*/ 2497 w 2615"/>
                  <a:gd name="T65" fmla="*/ 562 h 878"/>
                  <a:gd name="T66" fmla="*/ 2497 w 2615"/>
                  <a:gd name="T67" fmla="*/ 340 h 878"/>
                  <a:gd name="T68" fmla="*/ 2275 w 2615"/>
                  <a:gd name="T69" fmla="*/ 119 h 878"/>
                  <a:gd name="T70" fmla="*/ 315 w 2615"/>
                  <a:gd name="T71" fmla="*/ 119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15" h="878">
                    <a:moveTo>
                      <a:pt x="2300" y="878"/>
                    </a:moveTo>
                    <a:cubicBezTo>
                      <a:pt x="315" y="878"/>
                      <a:pt x="315" y="878"/>
                      <a:pt x="315" y="878"/>
                    </a:cubicBezTo>
                    <a:cubicBezTo>
                      <a:pt x="141" y="878"/>
                      <a:pt x="0" y="736"/>
                      <a:pt x="0" y="562"/>
                    </a:cubicBezTo>
                    <a:cubicBezTo>
                      <a:pt x="0" y="316"/>
                      <a:pt x="0" y="316"/>
                      <a:pt x="0" y="316"/>
                    </a:cubicBezTo>
                    <a:cubicBezTo>
                      <a:pt x="0" y="142"/>
                      <a:pt x="141" y="0"/>
                      <a:pt x="315" y="0"/>
                    </a:cubicBezTo>
                    <a:cubicBezTo>
                      <a:pt x="2324" y="0"/>
                      <a:pt x="2324" y="0"/>
                      <a:pt x="2324" y="0"/>
                    </a:cubicBezTo>
                    <a:cubicBezTo>
                      <a:pt x="2615" y="291"/>
                      <a:pt x="2615" y="291"/>
                      <a:pt x="2615" y="291"/>
                    </a:cubicBezTo>
                    <a:cubicBezTo>
                      <a:pt x="2615" y="562"/>
                      <a:pt x="2615" y="562"/>
                      <a:pt x="2615" y="562"/>
                    </a:cubicBezTo>
                    <a:cubicBezTo>
                      <a:pt x="2615" y="736"/>
                      <a:pt x="2474" y="878"/>
                      <a:pt x="2300" y="878"/>
                    </a:cubicBezTo>
                    <a:close/>
                    <a:moveTo>
                      <a:pt x="315" y="36"/>
                    </a:moveTo>
                    <a:cubicBezTo>
                      <a:pt x="161" y="36"/>
                      <a:pt x="35" y="161"/>
                      <a:pt x="35" y="316"/>
                    </a:cubicBezTo>
                    <a:cubicBezTo>
                      <a:pt x="35" y="562"/>
                      <a:pt x="35" y="562"/>
                      <a:pt x="35" y="562"/>
                    </a:cubicBezTo>
                    <a:cubicBezTo>
                      <a:pt x="35" y="717"/>
                      <a:pt x="161" y="842"/>
                      <a:pt x="315" y="842"/>
                    </a:cubicBezTo>
                    <a:cubicBezTo>
                      <a:pt x="2300" y="842"/>
                      <a:pt x="2300" y="842"/>
                      <a:pt x="2300" y="842"/>
                    </a:cubicBezTo>
                    <a:cubicBezTo>
                      <a:pt x="2454" y="842"/>
                      <a:pt x="2580" y="717"/>
                      <a:pt x="2580" y="562"/>
                    </a:cubicBezTo>
                    <a:cubicBezTo>
                      <a:pt x="2580" y="306"/>
                      <a:pt x="2580" y="306"/>
                      <a:pt x="2580" y="306"/>
                    </a:cubicBezTo>
                    <a:cubicBezTo>
                      <a:pt x="2310" y="36"/>
                      <a:pt x="2310" y="36"/>
                      <a:pt x="2310" y="36"/>
                    </a:cubicBezTo>
                    <a:lnTo>
                      <a:pt x="315" y="36"/>
                    </a:lnTo>
                    <a:close/>
                    <a:moveTo>
                      <a:pt x="2300" y="795"/>
                    </a:moveTo>
                    <a:cubicBezTo>
                      <a:pt x="315" y="795"/>
                      <a:pt x="315" y="795"/>
                      <a:pt x="315" y="795"/>
                    </a:cubicBezTo>
                    <a:cubicBezTo>
                      <a:pt x="187" y="795"/>
                      <a:pt x="83" y="691"/>
                      <a:pt x="83" y="562"/>
                    </a:cubicBezTo>
                    <a:cubicBezTo>
                      <a:pt x="83" y="316"/>
                      <a:pt x="83" y="316"/>
                      <a:pt x="83" y="316"/>
                    </a:cubicBezTo>
                    <a:cubicBezTo>
                      <a:pt x="83" y="187"/>
                      <a:pt x="187" y="83"/>
                      <a:pt x="315" y="83"/>
                    </a:cubicBezTo>
                    <a:cubicBezTo>
                      <a:pt x="2290" y="83"/>
                      <a:pt x="2290" y="83"/>
                      <a:pt x="2290" y="83"/>
                    </a:cubicBezTo>
                    <a:cubicBezTo>
                      <a:pt x="2532" y="325"/>
                      <a:pt x="2532" y="325"/>
                      <a:pt x="2532" y="325"/>
                    </a:cubicBezTo>
                    <a:cubicBezTo>
                      <a:pt x="2532" y="562"/>
                      <a:pt x="2532" y="562"/>
                      <a:pt x="2532" y="562"/>
                    </a:cubicBezTo>
                    <a:cubicBezTo>
                      <a:pt x="2532" y="691"/>
                      <a:pt x="2428" y="795"/>
                      <a:pt x="2300" y="795"/>
                    </a:cubicBezTo>
                    <a:close/>
                    <a:moveTo>
                      <a:pt x="315" y="119"/>
                    </a:moveTo>
                    <a:cubicBezTo>
                      <a:pt x="207" y="119"/>
                      <a:pt x="119" y="207"/>
                      <a:pt x="119" y="316"/>
                    </a:cubicBezTo>
                    <a:cubicBezTo>
                      <a:pt x="119" y="562"/>
                      <a:pt x="119" y="562"/>
                      <a:pt x="119" y="562"/>
                    </a:cubicBezTo>
                    <a:cubicBezTo>
                      <a:pt x="119" y="671"/>
                      <a:pt x="207" y="759"/>
                      <a:pt x="315" y="759"/>
                    </a:cubicBezTo>
                    <a:cubicBezTo>
                      <a:pt x="2300" y="759"/>
                      <a:pt x="2300" y="759"/>
                      <a:pt x="2300" y="759"/>
                    </a:cubicBezTo>
                    <a:cubicBezTo>
                      <a:pt x="2408" y="759"/>
                      <a:pt x="2497" y="671"/>
                      <a:pt x="2497" y="562"/>
                    </a:cubicBezTo>
                    <a:cubicBezTo>
                      <a:pt x="2497" y="340"/>
                      <a:pt x="2497" y="340"/>
                      <a:pt x="2497" y="340"/>
                    </a:cubicBezTo>
                    <a:cubicBezTo>
                      <a:pt x="2275" y="119"/>
                      <a:pt x="2275" y="119"/>
                      <a:pt x="2275" y="119"/>
                    </a:cubicBezTo>
                    <a:lnTo>
                      <a:pt x="315" y="1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62" name="Freeform 26"/>
              <p:cNvSpPr>
                <a:spLocks/>
              </p:cNvSpPr>
              <p:nvPr/>
            </p:nvSpPr>
            <p:spPr bwMode="auto">
              <a:xfrm>
                <a:off x="4191102" y="3349043"/>
                <a:ext cx="58070" cy="44729"/>
              </a:xfrm>
              <a:custGeom>
                <a:avLst/>
                <a:gdLst>
                  <a:gd name="T0" fmla="*/ 206 w 471"/>
                  <a:gd name="T1" fmla="*/ 389 h 389"/>
                  <a:gd name="T2" fmla="*/ 471 w 471"/>
                  <a:gd name="T3" fmla="*/ 137 h 389"/>
                  <a:gd name="T4" fmla="*/ 301 w 471"/>
                  <a:gd name="T5" fmla="*/ 104 h 389"/>
                  <a:gd name="T6" fmla="*/ 154 w 471"/>
                  <a:gd name="T7" fmla="*/ 242 h 389"/>
                  <a:gd name="T8" fmla="*/ 152 w 471"/>
                  <a:gd name="T9" fmla="*/ 2 h 389"/>
                  <a:gd name="T10" fmla="*/ 0 w 471"/>
                  <a:gd name="T11" fmla="*/ 0 h 389"/>
                  <a:gd name="T12" fmla="*/ 0 w 471"/>
                  <a:gd name="T13" fmla="*/ 194 h 389"/>
                  <a:gd name="T14" fmla="*/ 206 w 471"/>
                  <a:gd name="T15" fmla="*/ 389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89">
                    <a:moveTo>
                      <a:pt x="206" y="389"/>
                    </a:moveTo>
                    <a:lnTo>
                      <a:pt x="471" y="137"/>
                    </a:lnTo>
                    <a:lnTo>
                      <a:pt x="301" y="104"/>
                    </a:lnTo>
                    <a:lnTo>
                      <a:pt x="154" y="242"/>
                    </a:lnTo>
                    <a:lnTo>
                      <a:pt x="152" y="2"/>
                    </a:lnTo>
                    <a:lnTo>
                      <a:pt x="0" y="0"/>
                    </a:lnTo>
                    <a:lnTo>
                      <a:pt x="0" y="194"/>
                    </a:lnTo>
                    <a:lnTo>
                      <a:pt x="206" y="3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63" name="Freeform 27"/>
              <p:cNvSpPr>
                <a:spLocks/>
              </p:cNvSpPr>
              <p:nvPr/>
            </p:nvSpPr>
            <p:spPr bwMode="auto">
              <a:xfrm>
                <a:off x="4153005" y="3398602"/>
                <a:ext cx="57947" cy="41740"/>
              </a:xfrm>
              <a:custGeom>
                <a:avLst/>
                <a:gdLst>
                  <a:gd name="T0" fmla="*/ 264 w 470"/>
                  <a:gd name="T1" fmla="*/ 0 h 363"/>
                  <a:gd name="T2" fmla="*/ 0 w 470"/>
                  <a:gd name="T3" fmla="*/ 247 h 363"/>
                  <a:gd name="T4" fmla="*/ 182 w 470"/>
                  <a:gd name="T5" fmla="*/ 280 h 363"/>
                  <a:gd name="T6" fmla="*/ 309 w 470"/>
                  <a:gd name="T7" fmla="*/ 157 h 363"/>
                  <a:gd name="T8" fmla="*/ 309 w 470"/>
                  <a:gd name="T9" fmla="*/ 363 h 363"/>
                  <a:gd name="T10" fmla="*/ 470 w 470"/>
                  <a:gd name="T11" fmla="*/ 358 h 363"/>
                  <a:gd name="T12" fmla="*/ 468 w 470"/>
                  <a:gd name="T13" fmla="*/ 195 h 363"/>
                  <a:gd name="T14" fmla="*/ 264 w 470"/>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363">
                    <a:moveTo>
                      <a:pt x="264" y="0"/>
                    </a:moveTo>
                    <a:lnTo>
                      <a:pt x="0" y="247"/>
                    </a:lnTo>
                    <a:lnTo>
                      <a:pt x="182" y="280"/>
                    </a:lnTo>
                    <a:lnTo>
                      <a:pt x="309" y="157"/>
                    </a:lnTo>
                    <a:lnTo>
                      <a:pt x="309" y="363"/>
                    </a:lnTo>
                    <a:lnTo>
                      <a:pt x="470" y="358"/>
                    </a:lnTo>
                    <a:lnTo>
                      <a:pt x="468" y="195"/>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64" name="Freeform 28"/>
              <p:cNvSpPr>
                <a:spLocks/>
              </p:cNvSpPr>
              <p:nvPr/>
            </p:nvSpPr>
            <p:spPr bwMode="auto">
              <a:xfrm>
                <a:off x="4153005" y="3361002"/>
                <a:ext cx="96167" cy="69796"/>
              </a:xfrm>
              <a:custGeom>
                <a:avLst/>
                <a:gdLst>
                  <a:gd name="T0" fmla="*/ 482 w 780"/>
                  <a:gd name="T1" fmla="*/ 294 h 607"/>
                  <a:gd name="T2" fmla="*/ 340 w 780"/>
                  <a:gd name="T3" fmla="*/ 161 h 607"/>
                  <a:gd name="T4" fmla="*/ 170 w 780"/>
                  <a:gd name="T5" fmla="*/ 0 h 607"/>
                  <a:gd name="T6" fmla="*/ 0 w 780"/>
                  <a:gd name="T7" fmla="*/ 33 h 607"/>
                  <a:gd name="T8" fmla="*/ 302 w 780"/>
                  <a:gd name="T9" fmla="*/ 323 h 607"/>
                  <a:gd name="T10" fmla="*/ 411 w 780"/>
                  <a:gd name="T11" fmla="*/ 427 h 607"/>
                  <a:gd name="T12" fmla="*/ 598 w 780"/>
                  <a:gd name="T13" fmla="*/ 607 h 607"/>
                  <a:gd name="T14" fmla="*/ 780 w 780"/>
                  <a:gd name="T15" fmla="*/ 574 h 607"/>
                  <a:gd name="T16" fmla="*/ 482 w 780"/>
                  <a:gd name="T17" fmla="*/ 29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0" h="607">
                    <a:moveTo>
                      <a:pt x="482" y="294"/>
                    </a:moveTo>
                    <a:lnTo>
                      <a:pt x="340" y="161"/>
                    </a:lnTo>
                    <a:lnTo>
                      <a:pt x="170" y="0"/>
                    </a:lnTo>
                    <a:lnTo>
                      <a:pt x="0" y="33"/>
                    </a:lnTo>
                    <a:lnTo>
                      <a:pt x="302" y="323"/>
                    </a:lnTo>
                    <a:lnTo>
                      <a:pt x="411" y="427"/>
                    </a:lnTo>
                    <a:lnTo>
                      <a:pt x="598" y="607"/>
                    </a:lnTo>
                    <a:lnTo>
                      <a:pt x="780" y="574"/>
                    </a:lnTo>
                    <a:lnTo>
                      <a:pt x="482" y="29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65" name="Freeform 29"/>
              <p:cNvSpPr>
                <a:spLocks/>
              </p:cNvSpPr>
              <p:nvPr/>
            </p:nvSpPr>
            <p:spPr bwMode="auto">
              <a:xfrm>
                <a:off x="4347435" y="3350078"/>
                <a:ext cx="58070" cy="45074"/>
              </a:xfrm>
              <a:custGeom>
                <a:avLst/>
                <a:gdLst>
                  <a:gd name="T0" fmla="*/ 208 w 471"/>
                  <a:gd name="T1" fmla="*/ 392 h 392"/>
                  <a:gd name="T2" fmla="*/ 471 w 471"/>
                  <a:gd name="T3" fmla="*/ 138 h 392"/>
                  <a:gd name="T4" fmla="*/ 300 w 471"/>
                  <a:gd name="T5" fmla="*/ 107 h 392"/>
                  <a:gd name="T6" fmla="*/ 156 w 471"/>
                  <a:gd name="T7" fmla="*/ 245 h 392"/>
                  <a:gd name="T8" fmla="*/ 154 w 471"/>
                  <a:gd name="T9" fmla="*/ 5 h 392"/>
                  <a:gd name="T10" fmla="*/ 0 w 471"/>
                  <a:gd name="T11" fmla="*/ 0 h 392"/>
                  <a:gd name="T12" fmla="*/ 2 w 471"/>
                  <a:gd name="T13" fmla="*/ 197 h 392"/>
                  <a:gd name="T14" fmla="*/ 208 w 471"/>
                  <a:gd name="T15" fmla="*/ 392 h 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92">
                    <a:moveTo>
                      <a:pt x="208" y="392"/>
                    </a:moveTo>
                    <a:lnTo>
                      <a:pt x="471" y="138"/>
                    </a:lnTo>
                    <a:lnTo>
                      <a:pt x="300" y="107"/>
                    </a:lnTo>
                    <a:lnTo>
                      <a:pt x="156" y="245"/>
                    </a:lnTo>
                    <a:lnTo>
                      <a:pt x="154" y="5"/>
                    </a:lnTo>
                    <a:lnTo>
                      <a:pt x="0" y="0"/>
                    </a:lnTo>
                    <a:lnTo>
                      <a:pt x="2" y="197"/>
                    </a:lnTo>
                    <a:lnTo>
                      <a:pt x="208" y="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66" name="Freeform 30"/>
              <p:cNvSpPr>
                <a:spLocks/>
              </p:cNvSpPr>
              <p:nvPr/>
            </p:nvSpPr>
            <p:spPr bwMode="auto">
              <a:xfrm>
                <a:off x="4309585" y="3399752"/>
                <a:ext cx="57947" cy="41970"/>
              </a:xfrm>
              <a:custGeom>
                <a:avLst/>
                <a:gdLst>
                  <a:gd name="T0" fmla="*/ 262 w 470"/>
                  <a:gd name="T1" fmla="*/ 0 h 365"/>
                  <a:gd name="T2" fmla="*/ 0 w 470"/>
                  <a:gd name="T3" fmla="*/ 249 h 365"/>
                  <a:gd name="T4" fmla="*/ 179 w 470"/>
                  <a:gd name="T5" fmla="*/ 280 h 365"/>
                  <a:gd name="T6" fmla="*/ 309 w 470"/>
                  <a:gd name="T7" fmla="*/ 156 h 365"/>
                  <a:gd name="T8" fmla="*/ 309 w 470"/>
                  <a:gd name="T9" fmla="*/ 365 h 365"/>
                  <a:gd name="T10" fmla="*/ 470 w 470"/>
                  <a:gd name="T11" fmla="*/ 360 h 365"/>
                  <a:gd name="T12" fmla="*/ 468 w 470"/>
                  <a:gd name="T13" fmla="*/ 197 h 365"/>
                  <a:gd name="T14" fmla="*/ 262 w 470"/>
                  <a:gd name="T15" fmla="*/ 0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365">
                    <a:moveTo>
                      <a:pt x="262" y="0"/>
                    </a:moveTo>
                    <a:lnTo>
                      <a:pt x="0" y="249"/>
                    </a:lnTo>
                    <a:lnTo>
                      <a:pt x="179" y="280"/>
                    </a:lnTo>
                    <a:lnTo>
                      <a:pt x="309" y="156"/>
                    </a:lnTo>
                    <a:lnTo>
                      <a:pt x="309" y="365"/>
                    </a:lnTo>
                    <a:lnTo>
                      <a:pt x="470" y="360"/>
                    </a:lnTo>
                    <a:lnTo>
                      <a:pt x="468" y="197"/>
                    </a:lnTo>
                    <a:lnTo>
                      <a:pt x="26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67" name="Freeform 31"/>
              <p:cNvSpPr>
                <a:spLocks/>
              </p:cNvSpPr>
              <p:nvPr/>
            </p:nvSpPr>
            <p:spPr bwMode="auto">
              <a:xfrm>
                <a:off x="4309585" y="3362382"/>
                <a:ext cx="95920" cy="69566"/>
              </a:xfrm>
              <a:custGeom>
                <a:avLst/>
                <a:gdLst>
                  <a:gd name="T0" fmla="*/ 482 w 778"/>
                  <a:gd name="T1" fmla="*/ 294 h 605"/>
                  <a:gd name="T2" fmla="*/ 340 w 778"/>
                  <a:gd name="T3" fmla="*/ 161 h 605"/>
                  <a:gd name="T4" fmla="*/ 170 w 778"/>
                  <a:gd name="T5" fmla="*/ 0 h 605"/>
                  <a:gd name="T6" fmla="*/ 0 w 778"/>
                  <a:gd name="T7" fmla="*/ 31 h 605"/>
                  <a:gd name="T8" fmla="*/ 302 w 778"/>
                  <a:gd name="T9" fmla="*/ 322 h 605"/>
                  <a:gd name="T10" fmla="*/ 411 w 778"/>
                  <a:gd name="T11" fmla="*/ 427 h 605"/>
                  <a:gd name="T12" fmla="*/ 598 w 778"/>
                  <a:gd name="T13" fmla="*/ 605 h 605"/>
                  <a:gd name="T14" fmla="*/ 778 w 778"/>
                  <a:gd name="T15" fmla="*/ 574 h 605"/>
                  <a:gd name="T16" fmla="*/ 482 w 778"/>
                  <a:gd name="T17" fmla="*/ 29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8" h="605">
                    <a:moveTo>
                      <a:pt x="482" y="294"/>
                    </a:moveTo>
                    <a:lnTo>
                      <a:pt x="340" y="161"/>
                    </a:lnTo>
                    <a:lnTo>
                      <a:pt x="170" y="0"/>
                    </a:lnTo>
                    <a:lnTo>
                      <a:pt x="0" y="31"/>
                    </a:lnTo>
                    <a:lnTo>
                      <a:pt x="302" y="322"/>
                    </a:lnTo>
                    <a:lnTo>
                      <a:pt x="411" y="427"/>
                    </a:lnTo>
                    <a:lnTo>
                      <a:pt x="598" y="605"/>
                    </a:lnTo>
                    <a:lnTo>
                      <a:pt x="778" y="574"/>
                    </a:lnTo>
                    <a:lnTo>
                      <a:pt x="482" y="29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68" name="Freeform 32"/>
              <p:cNvSpPr>
                <a:spLocks/>
              </p:cNvSpPr>
              <p:nvPr/>
            </p:nvSpPr>
            <p:spPr bwMode="auto">
              <a:xfrm>
                <a:off x="4504015" y="3348239"/>
                <a:ext cx="58070" cy="44729"/>
              </a:xfrm>
              <a:custGeom>
                <a:avLst/>
                <a:gdLst>
                  <a:gd name="T0" fmla="*/ 206 w 471"/>
                  <a:gd name="T1" fmla="*/ 389 h 389"/>
                  <a:gd name="T2" fmla="*/ 471 w 471"/>
                  <a:gd name="T3" fmla="*/ 137 h 389"/>
                  <a:gd name="T4" fmla="*/ 301 w 471"/>
                  <a:gd name="T5" fmla="*/ 106 h 389"/>
                  <a:gd name="T6" fmla="*/ 154 w 471"/>
                  <a:gd name="T7" fmla="*/ 242 h 389"/>
                  <a:gd name="T8" fmla="*/ 152 w 471"/>
                  <a:gd name="T9" fmla="*/ 2 h 389"/>
                  <a:gd name="T10" fmla="*/ 0 w 471"/>
                  <a:gd name="T11" fmla="*/ 0 h 389"/>
                  <a:gd name="T12" fmla="*/ 0 w 471"/>
                  <a:gd name="T13" fmla="*/ 194 h 389"/>
                  <a:gd name="T14" fmla="*/ 206 w 471"/>
                  <a:gd name="T15" fmla="*/ 389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89">
                    <a:moveTo>
                      <a:pt x="206" y="389"/>
                    </a:moveTo>
                    <a:lnTo>
                      <a:pt x="471" y="137"/>
                    </a:lnTo>
                    <a:lnTo>
                      <a:pt x="301" y="106"/>
                    </a:lnTo>
                    <a:lnTo>
                      <a:pt x="154" y="242"/>
                    </a:lnTo>
                    <a:lnTo>
                      <a:pt x="152" y="2"/>
                    </a:lnTo>
                    <a:lnTo>
                      <a:pt x="0" y="0"/>
                    </a:lnTo>
                    <a:lnTo>
                      <a:pt x="0" y="194"/>
                    </a:lnTo>
                    <a:lnTo>
                      <a:pt x="206" y="3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69" name="Freeform 33"/>
              <p:cNvSpPr>
                <a:spLocks/>
              </p:cNvSpPr>
              <p:nvPr/>
            </p:nvSpPr>
            <p:spPr bwMode="auto">
              <a:xfrm>
                <a:off x="4465795" y="3397797"/>
                <a:ext cx="58070" cy="41740"/>
              </a:xfrm>
              <a:custGeom>
                <a:avLst/>
                <a:gdLst>
                  <a:gd name="T0" fmla="*/ 265 w 471"/>
                  <a:gd name="T1" fmla="*/ 0 h 363"/>
                  <a:gd name="T2" fmla="*/ 0 w 471"/>
                  <a:gd name="T3" fmla="*/ 247 h 363"/>
                  <a:gd name="T4" fmla="*/ 182 w 471"/>
                  <a:gd name="T5" fmla="*/ 280 h 363"/>
                  <a:gd name="T6" fmla="*/ 310 w 471"/>
                  <a:gd name="T7" fmla="*/ 157 h 363"/>
                  <a:gd name="T8" fmla="*/ 310 w 471"/>
                  <a:gd name="T9" fmla="*/ 363 h 363"/>
                  <a:gd name="T10" fmla="*/ 471 w 471"/>
                  <a:gd name="T11" fmla="*/ 358 h 363"/>
                  <a:gd name="T12" fmla="*/ 469 w 471"/>
                  <a:gd name="T13" fmla="*/ 195 h 363"/>
                  <a:gd name="T14" fmla="*/ 265 w 471"/>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63">
                    <a:moveTo>
                      <a:pt x="265" y="0"/>
                    </a:moveTo>
                    <a:lnTo>
                      <a:pt x="0" y="247"/>
                    </a:lnTo>
                    <a:lnTo>
                      <a:pt x="182" y="280"/>
                    </a:lnTo>
                    <a:lnTo>
                      <a:pt x="310" y="157"/>
                    </a:lnTo>
                    <a:lnTo>
                      <a:pt x="310" y="363"/>
                    </a:lnTo>
                    <a:lnTo>
                      <a:pt x="471" y="358"/>
                    </a:lnTo>
                    <a:lnTo>
                      <a:pt x="469" y="195"/>
                    </a:lnTo>
                    <a:lnTo>
                      <a:pt x="26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70" name="Freeform 34"/>
              <p:cNvSpPr>
                <a:spLocks/>
              </p:cNvSpPr>
              <p:nvPr/>
            </p:nvSpPr>
            <p:spPr bwMode="auto">
              <a:xfrm>
                <a:off x="4465795" y="3360427"/>
                <a:ext cx="96290" cy="69566"/>
              </a:xfrm>
              <a:custGeom>
                <a:avLst/>
                <a:gdLst>
                  <a:gd name="T0" fmla="*/ 483 w 781"/>
                  <a:gd name="T1" fmla="*/ 292 h 605"/>
                  <a:gd name="T2" fmla="*/ 341 w 781"/>
                  <a:gd name="T3" fmla="*/ 159 h 605"/>
                  <a:gd name="T4" fmla="*/ 171 w 781"/>
                  <a:gd name="T5" fmla="*/ 0 h 605"/>
                  <a:gd name="T6" fmla="*/ 0 w 781"/>
                  <a:gd name="T7" fmla="*/ 31 h 605"/>
                  <a:gd name="T8" fmla="*/ 303 w 781"/>
                  <a:gd name="T9" fmla="*/ 321 h 605"/>
                  <a:gd name="T10" fmla="*/ 412 w 781"/>
                  <a:gd name="T11" fmla="*/ 425 h 605"/>
                  <a:gd name="T12" fmla="*/ 599 w 781"/>
                  <a:gd name="T13" fmla="*/ 605 h 605"/>
                  <a:gd name="T14" fmla="*/ 781 w 781"/>
                  <a:gd name="T15" fmla="*/ 572 h 605"/>
                  <a:gd name="T16" fmla="*/ 483 w 781"/>
                  <a:gd name="T17" fmla="*/ 29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605">
                    <a:moveTo>
                      <a:pt x="483" y="292"/>
                    </a:moveTo>
                    <a:lnTo>
                      <a:pt x="341" y="159"/>
                    </a:lnTo>
                    <a:lnTo>
                      <a:pt x="171" y="0"/>
                    </a:lnTo>
                    <a:lnTo>
                      <a:pt x="0" y="31"/>
                    </a:lnTo>
                    <a:lnTo>
                      <a:pt x="303" y="321"/>
                    </a:lnTo>
                    <a:lnTo>
                      <a:pt x="412" y="425"/>
                    </a:lnTo>
                    <a:lnTo>
                      <a:pt x="599" y="605"/>
                    </a:lnTo>
                    <a:lnTo>
                      <a:pt x="781" y="572"/>
                    </a:lnTo>
                    <a:lnTo>
                      <a:pt x="483" y="2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grpSp>
      </p:grpSp>
      <p:sp>
        <p:nvSpPr>
          <p:cNvPr id="491" name="Rectangle 490"/>
          <p:cNvSpPr/>
          <p:nvPr/>
        </p:nvSpPr>
        <p:spPr>
          <a:xfrm>
            <a:off x="3805269" y="4841244"/>
            <a:ext cx="4544606" cy="677108"/>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Segoe UI Light"/>
                <a:ea typeface="+mn-ea"/>
                <a:cs typeface="+mn-cs"/>
              </a:rPr>
              <a:t>Protect</a:t>
            </a:r>
          </a:p>
        </p:txBody>
      </p:sp>
      <p:grpSp>
        <p:nvGrpSpPr>
          <p:cNvPr id="18" name="Group 17"/>
          <p:cNvGrpSpPr/>
          <p:nvPr/>
        </p:nvGrpSpPr>
        <p:grpSpPr>
          <a:xfrm>
            <a:off x="5530619" y="2855282"/>
            <a:ext cx="1281860" cy="1287936"/>
            <a:chOff x="5482522" y="3038131"/>
            <a:chExt cx="1282042" cy="1288119"/>
          </a:xfrm>
        </p:grpSpPr>
        <p:sp>
          <p:nvSpPr>
            <p:cNvPr id="487" name="Oval 486"/>
            <p:cNvSpPr/>
            <p:nvPr/>
          </p:nvSpPr>
          <p:spPr bwMode="auto">
            <a:xfrm flipH="1" flipV="1">
              <a:off x="5482522" y="3038131"/>
              <a:ext cx="1282042" cy="1288119"/>
            </a:xfrm>
            <a:prstGeom prst="ellipse">
              <a:avLst/>
            </a:prstGeom>
            <a:solidFill>
              <a:schemeClr val="bg1"/>
            </a:solidFill>
            <a:ln w="762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88" name="Rectangle 487"/>
            <p:cNvSpPr/>
            <p:nvPr/>
          </p:nvSpPr>
          <p:spPr>
            <a:xfrm>
              <a:off x="5584068" y="3759640"/>
              <a:ext cx="878380" cy="277038"/>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latin typeface="Segoe UI"/>
                  <a:ea typeface="+mn-ea"/>
                  <a:cs typeface="+mn-cs"/>
                </a:rPr>
                <a:t>ACCESS CONTROL</a:t>
              </a:r>
            </a:p>
          </p:txBody>
        </p:sp>
        <p:sp>
          <p:nvSpPr>
            <p:cNvPr id="489" name="Freeform 43"/>
            <p:cNvSpPr>
              <a:spLocks noEditPoints="1"/>
            </p:cNvSpPr>
            <p:nvPr/>
          </p:nvSpPr>
          <p:spPr bwMode="auto">
            <a:xfrm>
              <a:off x="5935441" y="3244366"/>
              <a:ext cx="396766" cy="395016"/>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grpSp>
      <p:grpSp>
        <p:nvGrpSpPr>
          <p:cNvPr id="20" name="Group 19"/>
          <p:cNvGrpSpPr/>
          <p:nvPr/>
        </p:nvGrpSpPr>
        <p:grpSpPr>
          <a:xfrm>
            <a:off x="6967838" y="2862245"/>
            <a:ext cx="1426859" cy="1287936"/>
            <a:chOff x="6967960" y="3038131"/>
            <a:chExt cx="1427062" cy="1288119"/>
          </a:xfrm>
        </p:grpSpPr>
        <p:sp>
          <p:nvSpPr>
            <p:cNvPr id="138" name="Oval 137"/>
            <p:cNvSpPr/>
            <p:nvPr/>
          </p:nvSpPr>
          <p:spPr bwMode="auto">
            <a:xfrm flipH="1" flipV="1">
              <a:off x="7112980" y="3038131"/>
              <a:ext cx="1282042" cy="1288119"/>
            </a:xfrm>
            <a:prstGeom prst="ellipse">
              <a:avLst/>
            </a:prstGeom>
            <a:solidFill>
              <a:schemeClr val="bg1"/>
            </a:solidFill>
            <a:ln w="762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72" name="Rectangle 471"/>
            <p:cNvSpPr/>
            <p:nvPr/>
          </p:nvSpPr>
          <p:spPr>
            <a:xfrm>
              <a:off x="6967960" y="3759640"/>
              <a:ext cx="1389270" cy="277038"/>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2050"/>
                  </a:solidFill>
                  <a:effectLst/>
                  <a:uLnTx/>
                  <a:uFillTx/>
                  <a:latin typeface="Segoe UI"/>
                  <a:ea typeface="+mn-ea"/>
                  <a:cs typeface="+mn-cs"/>
                </a:rPr>
                <a:t>POLICY ENFORCEMENT</a:t>
              </a:r>
            </a:p>
          </p:txBody>
        </p:sp>
        <p:grpSp>
          <p:nvGrpSpPr>
            <p:cNvPr id="2" name="Group 1"/>
            <p:cNvGrpSpPr/>
            <p:nvPr/>
          </p:nvGrpSpPr>
          <p:grpSpPr>
            <a:xfrm>
              <a:off x="7566660" y="3160075"/>
              <a:ext cx="365760" cy="546064"/>
              <a:chOff x="7393691" y="3113490"/>
              <a:chExt cx="462688" cy="639233"/>
            </a:xfrm>
          </p:grpSpPr>
          <p:sp>
            <p:nvSpPr>
              <p:cNvPr id="474" name="Rectangle 53"/>
              <p:cNvSpPr>
                <a:spLocks noChangeArrowheads="1"/>
              </p:cNvSpPr>
              <p:nvPr/>
            </p:nvSpPr>
            <p:spPr bwMode="auto">
              <a:xfrm>
                <a:off x="7529045" y="3443787"/>
                <a:ext cx="259543" cy="4465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75" name="Rectangle 54"/>
              <p:cNvSpPr>
                <a:spLocks noChangeArrowheads="1"/>
              </p:cNvSpPr>
              <p:nvPr/>
            </p:nvSpPr>
            <p:spPr bwMode="auto">
              <a:xfrm>
                <a:off x="7529045" y="3629922"/>
                <a:ext cx="259543" cy="4465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76" name="Rectangle 55"/>
              <p:cNvSpPr>
                <a:spLocks noChangeArrowheads="1"/>
              </p:cNvSpPr>
              <p:nvPr/>
            </p:nvSpPr>
            <p:spPr bwMode="auto">
              <a:xfrm>
                <a:off x="7529045" y="3536962"/>
                <a:ext cx="259543" cy="4465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sp>
            <p:nvSpPr>
              <p:cNvPr id="477" name="Freeform 56"/>
              <p:cNvSpPr>
                <a:spLocks noEditPoints="1"/>
              </p:cNvSpPr>
              <p:nvPr/>
            </p:nvSpPr>
            <p:spPr bwMode="auto">
              <a:xfrm>
                <a:off x="7393691" y="3113490"/>
                <a:ext cx="462688" cy="639233"/>
              </a:xfrm>
              <a:custGeom>
                <a:avLst/>
                <a:gdLst>
                  <a:gd name="T0" fmla="*/ 1340 w 1699"/>
                  <a:gd name="T1" fmla="*/ 697 h 2518"/>
                  <a:gd name="T2" fmla="*/ 1114 w 1699"/>
                  <a:gd name="T3" fmla="*/ 684 h 2518"/>
                  <a:gd name="T4" fmla="*/ 563 w 1699"/>
                  <a:gd name="T5" fmla="*/ 0 h 2518"/>
                  <a:gd name="T6" fmla="*/ 266 w 1699"/>
                  <a:gd name="T7" fmla="*/ 1041 h 2518"/>
                  <a:gd name="T8" fmla="*/ 275 w 1699"/>
                  <a:gd name="T9" fmla="*/ 2439 h 2518"/>
                  <a:gd name="T10" fmla="*/ 296 w 1699"/>
                  <a:gd name="T11" fmla="*/ 2473 h 2518"/>
                  <a:gd name="T12" fmla="*/ 331 w 1699"/>
                  <a:gd name="T13" fmla="*/ 2499 h 2518"/>
                  <a:gd name="T14" fmla="*/ 386 w 1699"/>
                  <a:gd name="T15" fmla="*/ 2514 h 2518"/>
                  <a:gd name="T16" fmla="*/ 1591 w 1699"/>
                  <a:gd name="T17" fmla="*/ 2517 h 2518"/>
                  <a:gd name="T18" fmla="*/ 1636 w 1699"/>
                  <a:gd name="T19" fmla="*/ 2502 h 2518"/>
                  <a:gd name="T20" fmla="*/ 1671 w 1699"/>
                  <a:gd name="T21" fmla="*/ 2473 h 2518"/>
                  <a:gd name="T22" fmla="*/ 1690 w 1699"/>
                  <a:gd name="T23" fmla="*/ 2438 h 2518"/>
                  <a:gd name="T24" fmla="*/ 1699 w 1699"/>
                  <a:gd name="T25" fmla="*/ 1057 h 2518"/>
                  <a:gd name="T26" fmla="*/ 725 w 1699"/>
                  <a:gd name="T27" fmla="*/ 310 h 2518"/>
                  <a:gd name="T28" fmla="*/ 624 w 1699"/>
                  <a:gd name="T29" fmla="*/ 780 h 2518"/>
                  <a:gd name="T30" fmla="*/ 725 w 1699"/>
                  <a:gd name="T31" fmla="*/ 310 h 2518"/>
                  <a:gd name="T32" fmla="*/ 605 w 1699"/>
                  <a:gd name="T33" fmla="*/ 801 h 2518"/>
                  <a:gd name="T34" fmla="*/ 264 w 1699"/>
                  <a:gd name="T35" fmla="*/ 531 h 2518"/>
                  <a:gd name="T36" fmla="*/ 1607 w 1699"/>
                  <a:gd name="T37" fmla="*/ 2357 h 2518"/>
                  <a:gd name="T38" fmla="*/ 1592 w 1699"/>
                  <a:gd name="T39" fmla="*/ 2396 h 2518"/>
                  <a:gd name="T40" fmla="*/ 1550 w 1699"/>
                  <a:gd name="T41" fmla="*/ 2419 h 2518"/>
                  <a:gd name="T42" fmla="*/ 1540 w 1699"/>
                  <a:gd name="T43" fmla="*/ 2424 h 2518"/>
                  <a:gd name="T44" fmla="*/ 683 w 1699"/>
                  <a:gd name="T45" fmla="*/ 2425 h 2518"/>
                  <a:gd name="T46" fmla="*/ 418 w 1699"/>
                  <a:gd name="T47" fmla="*/ 2425 h 2518"/>
                  <a:gd name="T48" fmla="*/ 381 w 1699"/>
                  <a:gd name="T49" fmla="*/ 2409 h 2518"/>
                  <a:gd name="T50" fmla="*/ 368 w 1699"/>
                  <a:gd name="T51" fmla="*/ 2391 h 2518"/>
                  <a:gd name="T52" fmla="*/ 356 w 1699"/>
                  <a:gd name="T53" fmla="*/ 1087 h 2518"/>
                  <a:gd name="T54" fmla="*/ 1083 w 1699"/>
                  <a:gd name="T55" fmla="*/ 780 h 2518"/>
                  <a:gd name="T56" fmla="*/ 1281 w 1699"/>
                  <a:gd name="T57" fmla="*/ 829 h 2518"/>
                  <a:gd name="T58" fmla="*/ 1282 w 1699"/>
                  <a:gd name="T59" fmla="*/ 993 h 2518"/>
                  <a:gd name="T60" fmla="*/ 1296 w 1699"/>
                  <a:gd name="T61" fmla="*/ 1043 h 2518"/>
                  <a:gd name="T62" fmla="*/ 1322 w 1699"/>
                  <a:gd name="T63" fmla="*/ 1078 h 2518"/>
                  <a:gd name="T64" fmla="*/ 1364 w 1699"/>
                  <a:gd name="T65" fmla="*/ 1096 h 2518"/>
                  <a:gd name="T66" fmla="*/ 1607 w 1699"/>
                  <a:gd name="T67" fmla="*/ 1145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9" h="2518">
                    <a:moveTo>
                      <a:pt x="1684" y="1022"/>
                    </a:moveTo>
                    <a:cubicBezTo>
                      <a:pt x="1340" y="697"/>
                      <a:pt x="1340" y="697"/>
                      <a:pt x="1340" y="697"/>
                    </a:cubicBezTo>
                    <a:cubicBezTo>
                      <a:pt x="1331" y="689"/>
                      <a:pt x="1319" y="684"/>
                      <a:pt x="1306" y="684"/>
                    </a:cubicBezTo>
                    <a:cubicBezTo>
                      <a:pt x="1114" y="684"/>
                      <a:pt x="1114" y="684"/>
                      <a:pt x="1114" y="684"/>
                    </a:cubicBezTo>
                    <a:cubicBezTo>
                      <a:pt x="1122" y="645"/>
                      <a:pt x="1127" y="605"/>
                      <a:pt x="1127" y="563"/>
                    </a:cubicBezTo>
                    <a:cubicBezTo>
                      <a:pt x="1127" y="252"/>
                      <a:pt x="875" y="0"/>
                      <a:pt x="563" y="0"/>
                    </a:cubicBezTo>
                    <a:cubicBezTo>
                      <a:pt x="252" y="0"/>
                      <a:pt x="0" y="252"/>
                      <a:pt x="0" y="563"/>
                    </a:cubicBezTo>
                    <a:cubicBezTo>
                      <a:pt x="0" y="765"/>
                      <a:pt x="106" y="941"/>
                      <a:pt x="266" y="1041"/>
                    </a:cubicBezTo>
                    <a:cubicBezTo>
                      <a:pt x="265" y="2403"/>
                      <a:pt x="265" y="2403"/>
                      <a:pt x="265" y="2403"/>
                    </a:cubicBezTo>
                    <a:cubicBezTo>
                      <a:pt x="275" y="2439"/>
                      <a:pt x="275" y="2439"/>
                      <a:pt x="275" y="2439"/>
                    </a:cubicBezTo>
                    <a:cubicBezTo>
                      <a:pt x="277" y="2444"/>
                      <a:pt x="279" y="2450"/>
                      <a:pt x="283" y="2454"/>
                    </a:cubicBezTo>
                    <a:cubicBezTo>
                      <a:pt x="296" y="2473"/>
                      <a:pt x="296" y="2473"/>
                      <a:pt x="296" y="2473"/>
                    </a:cubicBezTo>
                    <a:cubicBezTo>
                      <a:pt x="300" y="2478"/>
                      <a:pt x="304" y="2483"/>
                      <a:pt x="310" y="2486"/>
                    </a:cubicBezTo>
                    <a:cubicBezTo>
                      <a:pt x="331" y="2499"/>
                      <a:pt x="331" y="2499"/>
                      <a:pt x="331" y="2499"/>
                    </a:cubicBezTo>
                    <a:cubicBezTo>
                      <a:pt x="335" y="2502"/>
                      <a:pt x="340" y="2504"/>
                      <a:pt x="345" y="2505"/>
                    </a:cubicBezTo>
                    <a:cubicBezTo>
                      <a:pt x="386" y="2514"/>
                      <a:pt x="386" y="2514"/>
                      <a:pt x="386" y="2514"/>
                    </a:cubicBezTo>
                    <a:cubicBezTo>
                      <a:pt x="1578" y="2518"/>
                      <a:pt x="1578" y="2518"/>
                      <a:pt x="1578" y="2518"/>
                    </a:cubicBezTo>
                    <a:cubicBezTo>
                      <a:pt x="1583" y="2518"/>
                      <a:pt x="1587" y="2518"/>
                      <a:pt x="1591" y="2517"/>
                    </a:cubicBezTo>
                    <a:cubicBezTo>
                      <a:pt x="1622" y="2508"/>
                      <a:pt x="1622" y="2508"/>
                      <a:pt x="1622" y="2508"/>
                    </a:cubicBezTo>
                    <a:cubicBezTo>
                      <a:pt x="1627" y="2507"/>
                      <a:pt x="1632" y="2505"/>
                      <a:pt x="1636" y="2502"/>
                    </a:cubicBezTo>
                    <a:cubicBezTo>
                      <a:pt x="1657" y="2488"/>
                      <a:pt x="1657" y="2488"/>
                      <a:pt x="1657" y="2488"/>
                    </a:cubicBezTo>
                    <a:cubicBezTo>
                      <a:pt x="1663" y="2484"/>
                      <a:pt x="1668" y="2479"/>
                      <a:pt x="1671" y="2473"/>
                    </a:cubicBezTo>
                    <a:cubicBezTo>
                      <a:pt x="1684" y="2453"/>
                      <a:pt x="1684" y="2453"/>
                      <a:pt x="1684" y="2453"/>
                    </a:cubicBezTo>
                    <a:cubicBezTo>
                      <a:pt x="1687" y="2448"/>
                      <a:pt x="1689" y="2443"/>
                      <a:pt x="1690" y="2438"/>
                    </a:cubicBezTo>
                    <a:cubicBezTo>
                      <a:pt x="1699" y="2395"/>
                      <a:pt x="1699" y="2395"/>
                      <a:pt x="1699" y="2395"/>
                    </a:cubicBezTo>
                    <a:cubicBezTo>
                      <a:pt x="1699" y="1057"/>
                      <a:pt x="1699" y="1057"/>
                      <a:pt x="1699" y="1057"/>
                    </a:cubicBezTo>
                    <a:cubicBezTo>
                      <a:pt x="1699" y="1044"/>
                      <a:pt x="1694" y="1031"/>
                      <a:pt x="1684" y="1022"/>
                    </a:cubicBezTo>
                    <a:close/>
                    <a:moveTo>
                      <a:pt x="725" y="310"/>
                    </a:moveTo>
                    <a:cubicBezTo>
                      <a:pt x="856" y="310"/>
                      <a:pt x="856" y="310"/>
                      <a:pt x="856" y="310"/>
                    </a:cubicBezTo>
                    <a:cubicBezTo>
                      <a:pt x="624" y="780"/>
                      <a:pt x="624" y="780"/>
                      <a:pt x="624" y="780"/>
                    </a:cubicBezTo>
                    <a:cubicBezTo>
                      <a:pt x="545" y="671"/>
                      <a:pt x="545" y="671"/>
                      <a:pt x="545" y="671"/>
                    </a:cubicBezTo>
                    <a:lnTo>
                      <a:pt x="725" y="310"/>
                    </a:lnTo>
                    <a:close/>
                    <a:moveTo>
                      <a:pt x="408" y="531"/>
                    </a:moveTo>
                    <a:cubicBezTo>
                      <a:pt x="605" y="801"/>
                      <a:pt x="605" y="801"/>
                      <a:pt x="605" y="801"/>
                    </a:cubicBezTo>
                    <a:cubicBezTo>
                      <a:pt x="461" y="801"/>
                      <a:pt x="461" y="801"/>
                      <a:pt x="461" y="801"/>
                    </a:cubicBezTo>
                    <a:cubicBezTo>
                      <a:pt x="264" y="531"/>
                      <a:pt x="264" y="531"/>
                      <a:pt x="264" y="531"/>
                    </a:cubicBezTo>
                    <a:lnTo>
                      <a:pt x="408" y="531"/>
                    </a:lnTo>
                    <a:close/>
                    <a:moveTo>
                      <a:pt x="1607" y="2357"/>
                    </a:moveTo>
                    <a:cubicBezTo>
                      <a:pt x="1607" y="2366"/>
                      <a:pt x="1605" y="2375"/>
                      <a:pt x="1600" y="2382"/>
                    </a:cubicBezTo>
                    <a:cubicBezTo>
                      <a:pt x="1592" y="2396"/>
                      <a:pt x="1592" y="2396"/>
                      <a:pt x="1592" y="2396"/>
                    </a:cubicBezTo>
                    <a:cubicBezTo>
                      <a:pt x="1587" y="2403"/>
                      <a:pt x="1581" y="2409"/>
                      <a:pt x="1574" y="2413"/>
                    </a:cubicBezTo>
                    <a:cubicBezTo>
                      <a:pt x="1566" y="2417"/>
                      <a:pt x="1558" y="2419"/>
                      <a:pt x="1550" y="2419"/>
                    </a:cubicBezTo>
                    <a:cubicBezTo>
                      <a:pt x="1553" y="2431"/>
                      <a:pt x="1553" y="2431"/>
                      <a:pt x="1553" y="2431"/>
                    </a:cubicBezTo>
                    <a:cubicBezTo>
                      <a:pt x="1540" y="2424"/>
                      <a:pt x="1540" y="2424"/>
                      <a:pt x="1540" y="2424"/>
                    </a:cubicBezTo>
                    <a:cubicBezTo>
                      <a:pt x="692" y="2424"/>
                      <a:pt x="692" y="2424"/>
                      <a:pt x="692" y="2424"/>
                    </a:cubicBezTo>
                    <a:cubicBezTo>
                      <a:pt x="689" y="2424"/>
                      <a:pt x="686" y="2425"/>
                      <a:pt x="683" y="2425"/>
                    </a:cubicBezTo>
                    <a:cubicBezTo>
                      <a:pt x="683" y="2425"/>
                      <a:pt x="683" y="2425"/>
                      <a:pt x="683" y="2425"/>
                    </a:cubicBezTo>
                    <a:cubicBezTo>
                      <a:pt x="418" y="2425"/>
                      <a:pt x="418" y="2425"/>
                      <a:pt x="418" y="2425"/>
                    </a:cubicBezTo>
                    <a:cubicBezTo>
                      <a:pt x="407" y="2425"/>
                      <a:pt x="396" y="2421"/>
                      <a:pt x="387" y="2414"/>
                    </a:cubicBezTo>
                    <a:cubicBezTo>
                      <a:pt x="381" y="2409"/>
                      <a:pt x="381" y="2409"/>
                      <a:pt x="381" y="2409"/>
                    </a:cubicBezTo>
                    <a:cubicBezTo>
                      <a:pt x="376" y="2405"/>
                      <a:pt x="372" y="2400"/>
                      <a:pt x="369" y="2394"/>
                    </a:cubicBezTo>
                    <a:cubicBezTo>
                      <a:pt x="368" y="2391"/>
                      <a:pt x="368" y="2391"/>
                      <a:pt x="368" y="2391"/>
                    </a:cubicBezTo>
                    <a:cubicBezTo>
                      <a:pt x="364" y="2384"/>
                      <a:pt x="362" y="2358"/>
                      <a:pt x="362" y="2350"/>
                    </a:cubicBezTo>
                    <a:cubicBezTo>
                      <a:pt x="356" y="1087"/>
                      <a:pt x="356" y="1087"/>
                      <a:pt x="356" y="1087"/>
                    </a:cubicBezTo>
                    <a:cubicBezTo>
                      <a:pt x="420" y="1112"/>
                      <a:pt x="490" y="1127"/>
                      <a:pt x="563" y="1127"/>
                    </a:cubicBezTo>
                    <a:cubicBezTo>
                      <a:pt x="798" y="1127"/>
                      <a:pt x="998" y="984"/>
                      <a:pt x="1083" y="780"/>
                    </a:cubicBezTo>
                    <a:cubicBezTo>
                      <a:pt x="1232" y="780"/>
                      <a:pt x="1232" y="780"/>
                      <a:pt x="1232" y="780"/>
                    </a:cubicBezTo>
                    <a:cubicBezTo>
                      <a:pt x="1259" y="780"/>
                      <a:pt x="1281" y="802"/>
                      <a:pt x="1281" y="829"/>
                    </a:cubicBezTo>
                    <a:cubicBezTo>
                      <a:pt x="1281" y="982"/>
                      <a:pt x="1281" y="982"/>
                      <a:pt x="1281" y="982"/>
                    </a:cubicBezTo>
                    <a:cubicBezTo>
                      <a:pt x="1281" y="986"/>
                      <a:pt x="1281" y="990"/>
                      <a:pt x="1282" y="993"/>
                    </a:cubicBezTo>
                    <a:cubicBezTo>
                      <a:pt x="1290" y="1028"/>
                      <a:pt x="1290" y="1028"/>
                      <a:pt x="1290" y="1028"/>
                    </a:cubicBezTo>
                    <a:cubicBezTo>
                      <a:pt x="1291" y="1034"/>
                      <a:pt x="1294" y="1039"/>
                      <a:pt x="1296" y="1043"/>
                    </a:cubicBezTo>
                    <a:cubicBezTo>
                      <a:pt x="1309" y="1064"/>
                      <a:pt x="1309" y="1064"/>
                      <a:pt x="1309" y="1064"/>
                    </a:cubicBezTo>
                    <a:cubicBezTo>
                      <a:pt x="1313" y="1070"/>
                      <a:pt x="1317" y="1074"/>
                      <a:pt x="1322" y="1078"/>
                    </a:cubicBezTo>
                    <a:cubicBezTo>
                      <a:pt x="1335" y="1087"/>
                      <a:pt x="1335" y="1087"/>
                      <a:pt x="1335" y="1087"/>
                    </a:cubicBezTo>
                    <a:cubicBezTo>
                      <a:pt x="1343" y="1093"/>
                      <a:pt x="1353" y="1096"/>
                      <a:pt x="1364" y="1096"/>
                    </a:cubicBezTo>
                    <a:cubicBezTo>
                      <a:pt x="1559" y="1096"/>
                      <a:pt x="1559" y="1096"/>
                      <a:pt x="1559" y="1096"/>
                    </a:cubicBezTo>
                    <a:cubicBezTo>
                      <a:pt x="1585" y="1096"/>
                      <a:pt x="1607" y="1118"/>
                      <a:pt x="1607" y="1145"/>
                    </a:cubicBezTo>
                    <a:lnTo>
                      <a:pt x="1607" y="235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2050"/>
                  </a:solidFill>
                  <a:effectLst/>
                  <a:uLnTx/>
                  <a:uFillTx/>
                  <a:latin typeface="Segoe UI"/>
                  <a:ea typeface="+mn-ea"/>
                  <a:cs typeface="+mn-cs"/>
                </a:endParaRPr>
              </a:p>
            </p:txBody>
          </p:sp>
        </p:grpSp>
      </p:grpSp>
      <p:sp>
        <p:nvSpPr>
          <p:cNvPr id="154" name="Rectangle 153"/>
          <p:cNvSpPr/>
          <p:nvPr/>
        </p:nvSpPr>
        <p:spPr>
          <a:xfrm>
            <a:off x="6650725" y="2772857"/>
            <a:ext cx="3616082" cy="1354217"/>
          </a:xfrm>
          <a:prstGeom prst="rect">
            <a:avLst/>
          </a:prstGeom>
          <a:noFill/>
        </p:spPr>
        <p:txBody>
          <a:bodyPr wrap="square" lIns="182854"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Segoe UI Light"/>
                <a:ea typeface="+mn-ea"/>
                <a:cs typeface="+mn-cs"/>
              </a:rPr>
              <a:t>Full Data Lifecycle</a:t>
            </a:r>
          </a:p>
        </p:txBody>
      </p:sp>
    </p:spTree>
    <p:extLst>
      <p:ext uri="{BB962C8B-B14F-4D97-AF65-F5344CB8AC3E}">
        <p14:creationId xmlns:p14="http://schemas.microsoft.com/office/powerpoint/2010/main" val="118062014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par>
                                <p:cTn id="9" presetID="42" presetClass="path" presetSubtype="0" accel="50000" decel="50000" fill="hold" nodeType="withEffect">
                                  <p:stCondLst>
                                    <p:cond delay="0"/>
                                  </p:stCondLst>
                                  <p:childTnLst>
                                    <p:animMotion origin="layout" path="M 3.33333E-6 -2.96296E-6 L 0.60872 -0.34236 " pathEditMode="relative" rAng="0" ptsTypes="AA">
                                      <p:cBhvr>
                                        <p:cTn id="10" dur="2000" fill="hold"/>
                                        <p:tgtEl>
                                          <p:spTgt spid="21"/>
                                        </p:tgtEl>
                                        <p:attrNameLst>
                                          <p:attrName>ppt_x</p:attrName>
                                          <p:attrName>ppt_y</p:attrName>
                                        </p:attrNameLst>
                                      </p:cBhvr>
                                      <p:rCtr x="30430" y="-17153"/>
                                    </p:animMotion>
                                  </p:childTnLst>
                                </p:cTn>
                              </p:par>
                              <p:par>
                                <p:cTn id="11" presetID="42" presetClass="path" presetSubtype="0" accel="50000" decel="50000" fill="hold" nodeType="withEffect">
                                  <p:stCondLst>
                                    <p:cond delay="0"/>
                                  </p:stCondLst>
                                  <p:childTnLst>
                                    <p:animMotion origin="layout" path="M 3.33333E-6 -1.11111E-6 L 0.64205 -0.18148 " pathEditMode="relative" rAng="0" ptsTypes="AA">
                                      <p:cBhvr>
                                        <p:cTn id="12" dur="2000" fill="hold"/>
                                        <p:tgtEl>
                                          <p:spTgt spid="22"/>
                                        </p:tgtEl>
                                        <p:attrNameLst>
                                          <p:attrName>ppt_x</p:attrName>
                                          <p:attrName>ppt_y</p:attrName>
                                        </p:attrNameLst>
                                      </p:cBhvr>
                                      <p:rCtr x="32096" y="-9074"/>
                                    </p:animMotion>
                                  </p:childTnLst>
                                </p:cTn>
                              </p:par>
                              <p:par>
                                <p:cTn id="13" presetID="42" presetClass="path" presetSubtype="0" accel="50000" decel="50000" fill="hold" nodeType="withEffect">
                                  <p:stCondLst>
                                    <p:cond delay="0"/>
                                  </p:stCondLst>
                                  <p:childTnLst>
                                    <p:animMotion origin="layout" path="M 2.91667E-6 3.33333E-6 L 0.51133 0.08981 " pathEditMode="relative" rAng="0" ptsTypes="AA">
                                      <p:cBhvr>
                                        <p:cTn id="14" dur="2000" fill="hold"/>
                                        <p:tgtEl>
                                          <p:spTgt spid="17"/>
                                        </p:tgtEl>
                                        <p:attrNameLst>
                                          <p:attrName>ppt_x</p:attrName>
                                          <p:attrName>ppt_y</p:attrName>
                                        </p:attrNameLst>
                                      </p:cBhvr>
                                      <p:rCtr x="25560" y="4491"/>
                                    </p:animMotion>
                                  </p:childTnLst>
                                </p:cTn>
                              </p:par>
                              <p:par>
                                <p:cTn id="15" presetID="42" presetClass="path" presetSubtype="0" accel="50000" decel="50000" fill="hold" nodeType="withEffect">
                                  <p:stCondLst>
                                    <p:cond delay="0"/>
                                  </p:stCondLst>
                                  <p:childTnLst>
                                    <p:animMotion origin="layout" path="M 2.08333E-7 4.81481E-6 L 0.2763 0.29814 " pathEditMode="relative" rAng="0" ptsTypes="AA">
                                      <p:cBhvr>
                                        <p:cTn id="16" dur="2000" fill="hold"/>
                                        <p:tgtEl>
                                          <p:spTgt spid="18"/>
                                        </p:tgtEl>
                                        <p:attrNameLst>
                                          <p:attrName>ppt_x</p:attrName>
                                          <p:attrName>ppt_y</p:attrName>
                                        </p:attrNameLst>
                                      </p:cBhvr>
                                      <p:rCtr x="13815" y="14907"/>
                                    </p:animMotion>
                                  </p:childTnLst>
                                </p:cTn>
                              </p:par>
                              <p:par>
                                <p:cTn id="17" presetID="42" presetClass="path" presetSubtype="0" accel="50000" decel="50000" fill="hold" nodeType="withEffect">
                                  <p:stCondLst>
                                    <p:cond delay="0"/>
                                  </p:stCondLst>
                                  <p:childTnLst>
                                    <p:animMotion origin="layout" path="M 2.08333E-6 -1.11111E-6 L -0.00977 0.29352 " pathEditMode="relative" rAng="0" ptsTypes="AA">
                                      <p:cBhvr>
                                        <p:cTn id="18" dur="2000" fill="hold"/>
                                        <p:tgtEl>
                                          <p:spTgt spid="20"/>
                                        </p:tgtEl>
                                        <p:attrNameLst>
                                          <p:attrName>ppt_x</p:attrName>
                                          <p:attrName>ppt_y</p:attrName>
                                        </p:attrNameLst>
                                      </p:cBhvr>
                                      <p:rCtr x="-495" y="14676"/>
                                    </p:animMotion>
                                  </p:childTnLst>
                                </p:cTn>
                              </p:par>
                              <p:par>
                                <p:cTn id="19" presetID="42" presetClass="path" presetSubtype="0" accel="50000" decel="50000" fill="hold" nodeType="withEffect">
                                  <p:stCondLst>
                                    <p:cond delay="0"/>
                                  </p:stCondLst>
                                  <p:childTnLst>
                                    <p:animMotion origin="layout" path="M -3.75E-6 -2.59259E-6 L -0.2401 0.09144 " pathEditMode="relative" rAng="0" ptsTypes="AA">
                                      <p:cBhvr>
                                        <p:cTn id="20" dur="2000" fill="hold"/>
                                        <p:tgtEl>
                                          <p:spTgt spid="16"/>
                                        </p:tgtEl>
                                        <p:attrNameLst>
                                          <p:attrName>ppt_x</p:attrName>
                                          <p:attrName>ppt_y</p:attrName>
                                        </p:attrNameLst>
                                      </p:cBhvr>
                                      <p:rCtr x="-12005" y="4560"/>
                                    </p:animMotion>
                                  </p:childTnLst>
                                </p:cTn>
                              </p:par>
                              <p:par>
                                <p:cTn id="21" presetID="42" presetClass="path" presetSubtype="0" accel="50000" decel="50000" fill="hold" nodeType="withEffect">
                                  <p:stCondLst>
                                    <p:cond delay="0"/>
                                  </p:stCondLst>
                                  <p:childTnLst>
                                    <p:animMotion origin="layout" path="M 1.66667E-6 -1.48148E-6 L -0.35938 -0.18356 " pathEditMode="relative" rAng="0" ptsTypes="AA">
                                      <p:cBhvr>
                                        <p:cTn id="22" dur="2000" fill="hold"/>
                                        <p:tgtEl>
                                          <p:spTgt spid="15"/>
                                        </p:tgtEl>
                                        <p:attrNameLst>
                                          <p:attrName>ppt_x</p:attrName>
                                          <p:attrName>ppt_y</p:attrName>
                                        </p:attrNameLst>
                                      </p:cBhvr>
                                      <p:rCtr x="-17969" y="-9190"/>
                                    </p:animMotion>
                                  </p:childTnLst>
                                </p:cTn>
                              </p:par>
                              <p:par>
                                <p:cTn id="23" presetID="10" presetClass="exit" presetSubtype="0" fill="hold" nodeType="withEffect">
                                  <p:stCondLst>
                                    <p:cond delay="0"/>
                                  </p:stCondLst>
                                  <p:childTnLst>
                                    <p:animEffect transition="out" filter="fade">
                                      <p:cBhvr>
                                        <p:cTn id="24" dur="500"/>
                                        <p:tgtEl>
                                          <p:spTgt spid="25"/>
                                        </p:tgtEl>
                                      </p:cBhvr>
                                    </p:animEffect>
                                    <p:set>
                                      <p:cBhvr>
                                        <p:cTn id="25" dur="1" fill="hold">
                                          <p:stCondLst>
                                            <p:cond delay="499"/>
                                          </p:stCondLst>
                                        </p:cTn>
                                        <p:tgtEl>
                                          <p:spTgt spid="25"/>
                                        </p:tgtEl>
                                        <p:attrNameLst>
                                          <p:attrName>style.visibility</p:attrName>
                                        </p:attrNameLst>
                                      </p:cBhvr>
                                      <p:to>
                                        <p:strVal val="hidden"/>
                                      </p:to>
                                    </p:set>
                                  </p:childTnLst>
                                </p:cTn>
                              </p:par>
                              <p:par>
                                <p:cTn id="26" presetID="20"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edge">
                                      <p:cBhvr>
                                        <p:cTn id="28" dur="2000"/>
                                        <p:tgtEl>
                                          <p:spTgt spid="84"/>
                                        </p:tgtEl>
                                      </p:cBhvr>
                                    </p:animEffect>
                                  </p:childTnLst>
                                </p:cTn>
                              </p:par>
                              <p:par>
                                <p:cTn id="29" presetID="10" presetClass="exit" presetSubtype="0" fill="hold" grpId="0" nodeType="withEffect">
                                  <p:stCondLst>
                                    <p:cond delay="0"/>
                                  </p:stCondLst>
                                  <p:childTnLst>
                                    <p:animEffect transition="out" filter="fade">
                                      <p:cBhvr>
                                        <p:cTn id="30" dur="500"/>
                                        <p:tgtEl>
                                          <p:spTgt spid="491"/>
                                        </p:tgtEl>
                                      </p:cBhvr>
                                    </p:animEffect>
                                    <p:set>
                                      <p:cBhvr>
                                        <p:cTn id="31" dur="1" fill="hold">
                                          <p:stCondLst>
                                            <p:cond delay="499"/>
                                          </p:stCondLst>
                                        </p:cTn>
                                        <p:tgtEl>
                                          <p:spTgt spid="49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3"/>
                                        </p:tgtEl>
                                      </p:cBhvr>
                                    </p:animEffect>
                                    <p:set>
                                      <p:cBhvr>
                                        <p:cTn id="34" dur="1" fill="hold">
                                          <p:stCondLst>
                                            <p:cond delay="499"/>
                                          </p:stCondLst>
                                        </p:cTn>
                                        <p:tgtEl>
                                          <p:spTgt spid="8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54"/>
                                        </p:tgtEl>
                                        <p:attrNameLst>
                                          <p:attrName>style.visibility</p:attrName>
                                        </p:attrNameLst>
                                      </p:cBhvr>
                                      <p:to>
                                        <p:strVal val="visible"/>
                                      </p:to>
                                    </p:set>
                                    <p:animEffect transition="in" filter="fade">
                                      <p:cBhvr>
                                        <p:cTn id="41"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2" grpId="0"/>
      <p:bldP spid="83" grpId="0"/>
      <p:bldP spid="491" grpId="0"/>
      <p:bldP spid="15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B34-0DD3-4F39-85C6-F813DAF0DB6B}"/>
              </a:ext>
            </a:extLst>
          </p:cNvPr>
          <p:cNvSpPr>
            <a:spLocks noGrp="1"/>
          </p:cNvSpPr>
          <p:nvPr>
            <p:ph type="title"/>
          </p:nvPr>
        </p:nvSpPr>
        <p:spPr/>
        <p:txBody>
          <a:bodyPr/>
          <a:lstStyle/>
          <a:p>
            <a:r>
              <a:rPr lang="en-US" dirty="0"/>
              <a:t>AIP labels</a:t>
            </a:r>
          </a:p>
        </p:txBody>
      </p:sp>
      <p:sp>
        <p:nvSpPr>
          <p:cNvPr id="3" name="Text Placeholder 2">
            <a:extLst>
              <a:ext uri="{FF2B5EF4-FFF2-40B4-BE49-F238E27FC236}">
                <a16:creationId xmlns:a16="http://schemas.microsoft.com/office/drawing/2014/main" id="{D9A3C636-3DF8-44C7-8968-380D949B72EF}"/>
              </a:ext>
            </a:extLst>
          </p:cNvPr>
          <p:cNvSpPr>
            <a:spLocks noGrp="1"/>
          </p:cNvSpPr>
          <p:nvPr>
            <p:ph type="body" sz="quarter" idx="10"/>
          </p:nvPr>
        </p:nvSpPr>
        <p:spPr>
          <a:xfrm>
            <a:off x="81300" y="1355869"/>
            <a:ext cx="5764214" cy="5201066"/>
          </a:xfrm>
        </p:spPr>
        <p:txBody>
          <a:bodyPr>
            <a:normAutofit/>
          </a:bodyPr>
          <a:lstStyle/>
          <a:p>
            <a:pPr marL="341313" indent="-341313"/>
            <a:r>
              <a:rPr lang="en-US" sz="2800" dirty="0"/>
              <a:t>Contains settings on how to mark</a:t>
            </a:r>
            <a:br>
              <a:rPr lang="en-US" sz="2800" dirty="0"/>
            </a:br>
            <a:r>
              <a:rPr lang="en-US" sz="2800" dirty="0"/>
              <a:t>and optionally protect documents</a:t>
            </a:r>
          </a:p>
          <a:p>
            <a:pPr marL="341313" indent="-341313"/>
            <a:r>
              <a:rPr lang="en-US" sz="2800" dirty="0"/>
              <a:t>Sub-labels add additional settings</a:t>
            </a:r>
            <a:br>
              <a:rPr lang="en-US" sz="2800" dirty="0"/>
            </a:br>
            <a:r>
              <a:rPr lang="en-US" sz="2800" dirty="0"/>
              <a:t>to a label</a:t>
            </a:r>
          </a:p>
          <a:p>
            <a:pPr marL="341313" indent="-341313"/>
            <a:r>
              <a:rPr lang="en-US" sz="2800" dirty="0"/>
              <a:t>Before creating labels, you must </a:t>
            </a:r>
            <a:br>
              <a:rPr lang="en-US" sz="2800" dirty="0"/>
            </a:br>
            <a:r>
              <a:rPr lang="en-US" sz="2800" dirty="0"/>
              <a:t>have your classification strategy</a:t>
            </a:r>
          </a:p>
          <a:p>
            <a:pPr marL="341313" indent="-341313"/>
            <a:r>
              <a:rPr lang="en-US" sz="2800" dirty="0"/>
              <a:t>AIP provides default labels and </a:t>
            </a:r>
            <a:br>
              <a:rPr lang="en-US" sz="2800" dirty="0"/>
            </a:br>
            <a:r>
              <a:rPr lang="en-US" sz="2800" dirty="0"/>
              <a:t>policies when enabled in your</a:t>
            </a:r>
            <a:br>
              <a:rPr lang="en-US" sz="2800" dirty="0"/>
            </a:br>
            <a:r>
              <a:rPr lang="en-US" sz="2800" dirty="0"/>
              <a:t>tenant</a:t>
            </a:r>
          </a:p>
        </p:txBody>
      </p:sp>
      <p:pic>
        <p:nvPicPr>
          <p:cNvPr id="4" name="Picture 3">
            <a:extLst>
              <a:ext uri="{FF2B5EF4-FFF2-40B4-BE49-F238E27FC236}">
                <a16:creationId xmlns:a16="http://schemas.microsoft.com/office/drawing/2014/main" id="{5BDC56A6-65AF-43DB-B4A6-B398EBC5CB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982114"/>
            <a:ext cx="6023880" cy="3400549"/>
          </a:xfrm>
          <a:prstGeom prst="rect">
            <a:avLst/>
          </a:prstGeom>
          <a:noFill/>
          <a:ln>
            <a:solidFill>
              <a:schemeClr val="accent6">
                <a:lumMod val="10000"/>
              </a:schemeClr>
            </a:solidFill>
          </a:ln>
        </p:spPr>
      </p:pic>
    </p:spTree>
    <p:extLst>
      <p:ext uri="{BB962C8B-B14F-4D97-AF65-F5344CB8AC3E}">
        <p14:creationId xmlns:p14="http://schemas.microsoft.com/office/powerpoint/2010/main" val="39905325"/>
      </p:ext>
    </p:extLst>
  </p:cSld>
  <p:clrMapOvr>
    <a:masterClrMapping/>
  </p:clrMapOvr>
  <p:transition spd="slow" advClick="0" advTm="5000">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B34-0DD3-4F39-85C6-F813DAF0DB6B}"/>
              </a:ext>
            </a:extLst>
          </p:cNvPr>
          <p:cNvSpPr>
            <a:spLocks noGrp="1"/>
          </p:cNvSpPr>
          <p:nvPr>
            <p:ph type="title"/>
          </p:nvPr>
        </p:nvSpPr>
        <p:spPr/>
        <p:txBody>
          <a:bodyPr/>
          <a:lstStyle/>
          <a:p>
            <a:r>
              <a:rPr lang="en-US" dirty="0"/>
              <a:t>Classification and labeling</a:t>
            </a:r>
          </a:p>
        </p:txBody>
      </p:sp>
      <p:sp>
        <p:nvSpPr>
          <p:cNvPr id="4" name="Rectangle 3">
            <a:extLst>
              <a:ext uri="{FF2B5EF4-FFF2-40B4-BE49-F238E27FC236}">
                <a16:creationId xmlns:a16="http://schemas.microsoft.com/office/drawing/2014/main" id="{F881DF6B-CB89-4B86-B5BD-22B0D04141C3}"/>
              </a:ext>
            </a:extLst>
          </p:cNvPr>
          <p:cNvSpPr/>
          <p:nvPr/>
        </p:nvSpPr>
        <p:spPr bwMode="auto">
          <a:xfrm>
            <a:off x="6268078" y="2522627"/>
            <a:ext cx="1828541" cy="379212"/>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08" tIns="46630" rIns="91427" bIns="46630" numCol="1" rtlCol="0" anchor="ctr" anchorCtr="0" compatLnSpc="1">
            <a:prstTxWarp prst="textNoShape">
              <a:avLst/>
            </a:prstTxWarp>
          </a:bodyPr>
          <a:lstStyle/>
          <a:p>
            <a:pPr defTabSz="878391">
              <a:defRPr/>
            </a:pPr>
            <a:r>
              <a:rPr lang="en-US" sz="1200" b="1" kern="0" dirty="0">
                <a:solidFill>
                  <a:srgbClr val="FFFFFF"/>
                </a:solidFill>
                <a:cs typeface="Segoe UI Light"/>
              </a:rPr>
              <a:t>PERSONAL</a:t>
            </a:r>
          </a:p>
        </p:txBody>
      </p:sp>
      <p:sp>
        <p:nvSpPr>
          <p:cNvPr id="5" name="Rectangle 4">
            <a:extLst>
              <a:ext uri="{FF2B5EF4-FFF2-40B4-BE49-F238E27FC236}">
                <a16:creationId xmlns:a16="http://schemas.microsoft.com/office/drawing/2014/main" id="{5E62078F-C256-420A-8495-85E61834C4E8}"/>
              </a:ext>
            </a:extLst>
          </p:cNvPr>
          <p:cNvSpPr/>
          <p:nvPr/>
        </p:nvSpPr>
        <p:spPr bwMode="auto">
          <a:xfrm>
            <a:off x="9367920" y="1905317"/>
            <a:ext cx="1710873" cy="379212"/>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11422" tIns="54856" rIns="91427" bIns="46630" numCol="1" rtlCol="0" anchor="ctr" anchorCtr="0" compatLnSpc="1">
            <a:prstTxWarp prst="textNoShape">
              <a:avLst/>
            </a:prstTxWarp>
          </a:bodyPr>
          <a:lstStyle/>
          <a:p>
            <a:pPr defTabSz="878391">
              <a:lnSpc>
                <a:spcPct val="90000"/>
              </a:lnSpc>
            </a:pPr>
            <a:r>
              <a:rPr lang="en-US" sz="1200" b="1" kern="0" dirty="0">
                <a:solidFill>
                  <a:srgbClr val="FFFFFF"/>
                </a:solidFill>
                <a:cs typeface="Segoe UI Light"/>
              </a:rPr>
              <a:t>HIGHLY CONFIDENTIAL</a:t>
            </a:r>
          </a:p>
        </p:txBody>
      </p:sp>
      <p:sp>
        <p:nvSpPr>
          <p:cNvPr id="6" name="Rectangle 5">
            <a:extLst>
              <a:ext uri="{FF2B5EF4-FFF2-40B4-BE49-F238E27FC236}">
                <a16:creationId xmlns:a16="http://schemas.microsoft.com/office/drawing/2014/main" id="{FBD2CCDD-7D1F-4E25-8A92-2FD797F7F66D}"/>
              </a:ext>
            </a:extLst>
          </p:cNvPr>
          <p:cNvSpPr/>
          <p:nvPr/>
        </p:nvSpPr>
        <p:spPr bwMode="auto">
          <a:xfrm>
            <a:off x="9541039" y="2316857"/>
            <a:ext cx="1772294" cy="379212"/>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08" tIns="46630" rIns="91427" bIns="46630" numCol="1" rtlCol="0" anchor="ctr" anchorCtr="0" compatLnSpc="1">
            <a:prstTxWarp prst="textNoShape">
              <a:avLst/>
            </a:prstTxWarp>
          </a:bodyPr>
          <a:lstStyle/>
          <a:p>
            <a:pPr defTabSz="878391"/>
            <a:r>
              <a:rPr lang="en-US" sz="1200" b="1" kern="0" dirty="0">
                <a:solidFill>
                  <a:srgbClr val="FFFFFF"/>
                </a:solidFill>
                <a:cs typeface="Segoe UI Light"/>
              </a:rPr>
              <a:t>CONFIDENTIAL</a:t>
            </a:r>
          </a:p>
        </p:txBody>
      </p:sp>
      <p:sp>
        <p:nvSpPr>
          <p:cNvPr id="7" name="Rectangle 6">
            <a:extLst>
              <a:ext uri="{FF2B5EF4-FFF2-40B4-BE49-F238E27FC236}">
                <a16:creationId xmlns:a16="http://schemas.microsoft.com/office/drawing/2014/main" id="{C851B5DB-9B5A-447B-9B8B-FFB3C26B8301}"/>
              </a:ext>
            </a:extLst>
          </p:cNvPr>
          <p:cNvSpPr/>
          <p:nvPr/>
        </p:nvSpPr>
        <p:spPr bwMode="auto">
          <a:xfrm>
            <a:off x="9541040" y="2728397"/>
            <a:ext cx="2025478" cy="379212"/>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08" tIns="46630" rIns="91427" bIns="46630" numCol="1" rtlCol="0" anchor="ctr" anchorCtr="0" compatLnSpc="1">
            <a:prstTxWarp prst="textNoShape">
              <a:avLst/>
            </a:prstTxWarp>
          </a:bodyPr>
          <a:lstStyle/>
          <a:p>
            <a:pPr defTabSz="878391"/>
            <a:r>
              <a:rPr lang="en-US" sz="1200" b="1" kern="0" dirty="0">
                <a:solidFill>
                  <a:schemeClr val="bg2">
                    <a:lumMod val="10000"/>
                  </a:schemeClr>
                </a:solidFill>
                <a:cs typeface="Segoe UI Light"/>
              </a:rPr>
              <a:t>GENERAL</a:t>
            </a:r>
          </a:p>
        </p:txBody>
      </p:sp>
      <p:sp>
        <p:nvSpPr>
          <p:cNvPr id="8" name="Rectangle 7">
            <a:extLst>
              <a:ext uri="{FF2B5EF4-FFF2-40B4-BE49-F238E27FC236}">
                <a16:creationId xmlns:a16="http://schemas.microsoft.com/office/drawing/2014/main" id="{3701F0BA-5A44-481E-ACC1-0A83BD8D866F}"/>
              </a:ext>
            </a:extLst>
          </p:cNvPr>
          <p:cNvSpPr/>
          <p:nvPr/>
        </p:nvSpPr>
        <p:spPr bwMode="auto">
          <a:xfrm>
            <a:off x="9417651" y="3139936"/>
            <a:ext cx="2415340" cy="37921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08" tIns="46630" rIns="91427" bIns="46630" numCol="1" rtlCol="0" anchor="ctr" anchorCtr="0" compatLnSpc="1">
            <a:prstTxWarp prst="textNoShape">
              <a:avLst/>
            </a:prstTxWarp>
          </a:bodyPr>
          <a:lstStyle/>
          <a:p>
            <a:pPr defTabSz="878391"/>
            <a:r>
              <a:rPr lang="en-US" sz="1200" b="1" kern="0" dirty="0">
                <a:solidFill>
                  <a:srgbClr val="FFFFFF"/>
                </a:solidFill>
                <a:cs typeface="Segoe UI Light"/>
              </a:rPr>
              <a:t>PUBLIC</a:t>
            </a:r>
          </a:p>
        </p:txBody>
      </p:sp>
      <p:pic>
        <p:nvPicPr>
          <p:cNvPr id="9" name="Picture 8" descr="https://msdnshared.blob.core.windows.net/media/2017/02/Figure-5.png">
            <a:extLst>
              <a:ext uri="{FF2B5EF4-FFF2-40B4-BE49-F238E27FC236}">
                <a16:creationId xmlns:a16="http://schemas.microsoft.com/office/drawing/2014/main" id="{6434F33B-233F-4671-A1F7-8A44B2E58B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70120" y="4465317"/>
            <a:ext cx="5576175" cy="655319"/>
          </a:xfrm>
          <a:prstGeom prst="rect">
            <a:avLst/>
          </a:prstGeom>
          <a:noFill/>
          <a:ln>
            <a:noFill/>
          </a:ln>
        </p:spPr>
      </p:pic>
      <p:sp>
        <p:nvSpPr>
          <p:cNvPr id="10" name="Oval 9">
            <a:extLst>
              <a:ext uri="{FF2B5EF4-FFF2-40B4-BE49-F238E27FC236}">
                <a16:creationId xmlns:a16="http://schemas.microsoft.com/office/drawing/2014/main" id="{9D00D7CB-71AE-4343-9E77-6C5E9A662C06}"/>
              </a:ext>
            </a:extLst>
          </p:cNvPr>
          <p:cNvSpPr/>
          <p:nvPr/>
        </p:nvSpPr>
        <p:spPr bwMode="auto">
          <a:xfrm>
            <a:off x="8039475" y="1806754"/>
            <a:ext cx="1828541" cy="1828541"/>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BFDE533D-68E7-41ED-B087-ACF3DD171D86}"/>
              </a:ext>
            </a:extLst>
          </p:cNvPr>
          <p:cNvGrpSpPr>
            <a:grpSpLocks noChangeAspect="1"/>
          </p:cNvGrpSpPr>
          <p:nvPr/>
        </p:nvGrpSpPr>
        <p:grpSpPr>
          <a:xfrm>
            <a:off x="8535994" y="2164625"/>
            <a:ext cx="889071" cy="1177775"/>
            <a:chOff x="7063209" y="2163774"/>
            <a:chExt cx="658103" cy="834116"/>
          </a:xfrm>
        </p:grpSpPr>
        <p:sp>
          <p:nvSpPr>
            <p:cNvPr id="12" name="Freeform 29">
              <a:extLst>
                <a:ext uri="{FF2B5EF4-FFF2-40B4-BE49-F238E27FC236}">
                  <a16:creationId xmlns:a16="http://schemas.microsoft.com/office/drawing/2014/main" id="{3A448637-99ED-473C-BDA3-0A6C97F3A92C}"/>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13" name="Freeform 30">
              <a:extLst>
                <a:ext uri="{FF2B5EF4-FFF2-40B4-BE49-F238E27FC236}">
                  <a16:creationId xmlns:a16="http://schemas.microsoft.com/office/drawing/2014/main" id="{02DE8ED1-F7C8-4AE2-8B46-F8BDC14671A5}"/>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14" name="Rectangle 31">
              <a:extLst>
                <a:ext uri="{FF2B5EF4-FFF2-40B4-BE49-F238E27FC236}">
                  <a16:creationId xmlns:a16="http://schemas.microsoft.com/office/drawing/2014/main" id="{878A7AB0-0E5F-4A8E-9D9E-876D71D2A824}"/>
                </a:ext>
              </a:extLst>
            </p:cNvPr>
            <p:cNvSpPr>
              <a:spLocks noChangeArrowheads="1"/>
            </p:cNvSpPr>
            <p:nvPr/>
          </p:nvSpPr>
          <p:spPr bwMode="auto">
            <a:xfrm>
              <a:off x="7155849" y="2376905"/>
              <a:ext cx="102229" cy="243795"/>
            </a:xfrm>
            <a:prstGeom prst="rect">
              <a:avLst/>
            </a:prstGeom>
            <a:noFill/>
            <a:ln w="1270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15" name="Rectangle 32">
              <a:extLst>
                <a:ext uri="{FF2B5EF4-FFF2-40B4-BE49-F238E27FC236}">
                  <a16:creationId xmlns:a16="http://schemas.microsoft.com/office/drawing/2014/main" id="{E77F70A3-0A33-42B7-B5D0-6B442386B2E8}"/>
                </a:ext>
              </a:extLst>
            </p:cNvPr>
            <p:cNvSpPr>
              <a:spLocks noChangeArrowheads="1"/>
            </p:cNvSpPr>
            <p:nvPr/>
          </p:nvSpPr>
          <p:spPr bwMode="auto">
            <a:xfrm>
              <a:off x="7312388" y="2448970"/>
              <a:ext cx="76671" cy="171731"/>
            </a:xfrm>
            <a:prstGeom prst="rect">
              <a:avLst/>
            </a:prstGeom>
            <a:noFill/>
            <a:ln w="1270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16" name="Rectangle 33">
              <a:extLst>
                <a:ext uri="{FF2B5EF4-FFF2-40B4-BE49-F238E27FC236}">
                  <a16:creationId xmlns:a16="http://schemas.microsoft.com/office/drawing/2014/main" id="{EC9C300A-4A5D-464D-BC20-B0B06BB45AFB}"/>
                </a:ext>
              </a:extLst>
            </p:cNvPr>
            <p:cNvSpPr>
              <a:spLocks noChangeArrowheads="1"/>
            </p:cNvSpPr>
            <p:nvPr/>
          </p:nvSpPr>
          <p:spPr bwMode="auto">
            <a:xfrm>
              <a:off x="7441772" y="2501103"/>
              <a:ext cx="65491" cy="119599"/>
            </a:xfrm>
            <a:prstGeom prst="rect">
              <a:avLst/>
            </a:prstGeom>
            <a:noFill/>
            <a:ln w="1270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17" name="Freeform 34">
              <a:extLst>
                <a:ext uri="{FF2B5EF4-FFF2-40B4-BE49-F238E27FC236}">
                  <a16:creationId xmlns:a16="http://schemas.microsoft.com/office/drawing/2014/main" id="{DB8A1620-45BE-4941-A606-EEE44CBC3D25}"/>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18" name="Line 35">
              <a:extLst>
                <a:ext uri="{FF2B5EF4-FFF2-40B4-BE49-F238E27FC236}">
                  <a16:creationId xmlns:a16="http://schemas.microsoft.com/office/drawing/2014/main" id="{705591A4-02D3-4416-B702-B2D0C4F19D13}"/>
                </a:ext>
              </a:extLst>
            </p:cNvPr>
            <p:cNvSpPr>
              <a:spLocks noChangeShapeType="1"/>
            </p:cNvSpPr>
            <p:nvPr/>
          </p:nvSpPr>
          <p:spPr bwMode="auto">
            <a:xfrm flipH="1">
              <a:off x="7155849" y="2709631"/>
              <a:ext cx="175708" cy="0"/>
            </a:xfrm>
            <a:prstGeom prst="line">
              <a:avLst/>
            </a:prstGeom>
            <a:noFill/>
            <a:ln w="12700" cap="flat">
              <a:solidFill>
                <a:srgbClr val="2D5DA2"/>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19" name="Line 36">
              <a:extLst>
                <a:ext uri="{FF2B5EF4-FFF2-40B4-BE49-F238E27FC236}">
                  <a16:creationId xmlns:a16="http://schemas.microsoft.com/office/drawing/2014/main" id="{3A44E759-9AA0-4492-B717-DEBB49B6C851}"/>
                </a:ext>
              </a:extLst>
            </p:cNvPr>
            <p:cNvSpPr>
              <a:spLocks noChangeShapeType="1"/>
            </p:cNvSpPr>
            <p:nvPr/>
          </p:nvSpPr>
          <p:spPr bwMode="auto">
            <a:xfrm flipH="1">
              <a:off x="7155849" y="2800098"/>
              <a:ext cx="132579" cy="0"/>
            </a:xfrm>
            <a:prstGeom prst="line">
              <a:avLst/>
            </a:prstGeom>
            <a:noFill/>
            <a:ln w="12700" cap="flat">
              <a:solidFill>
                <a:srgbClr val="2D5DA2"/>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20" name="Line 37">
              <a:extLst>
                <a:ext uri="{FF2B5EF4-FFF2-40B4-BE49-F238E27FC236}">
                  <a16:creationId xmlns:a16="http://schemas.microsoft.com/office/drawing/2014/main" id="{7AC5D8E1-7268-4386-A533-A2DD74F3AC1B}"/>
                </a:ext>
              </a:extLst>
            </p:cNvPr>
            <p:cNvSpPr>
              <a:spLocks noChangeShapeType="1"/>
            </p:cNvSpPr>
            <p:nvPr/>
          </p:nvSpPr>
          <p:spPr bwMode="auto">
            <a:xfrm flipH="1">
              <a:off x="7155849" y="2884430"/>
              <a:ext cx="175708" cy="0"/>
            </a:xfrm>
            <a:prstGeom prst="line">
              <a:avLst/>
            </a:prstGeom>
            <a:noFill/>
            <a:ln w="12700" cap="flat">
              <a:solidFill>
                <a:srgbClr val="2D5DA2"/>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21" name="Line 38">
              <a:extLst>
                <a:ext uri="{FF2B5EF4-FFF2-40B4-BE49-F238E27FC236}">
                  <a16:creationId xmlns:a16="http://schemas.microsoft.com/office/drawing/2014/main" id="{3A27314B-C1CC-4A11-B5F0-BD054C430590}"/>
                </a:ext>
              </a:extLst>
            </p:cNvPr>
            <p:cNvSpPr>
              <a:spLocks noChangeShapeType="1"/>
            </p:cNvSpPr>
            <p:nvPr/>
          </p:nvSpPr>
          <p:spPr bwMode="auto">
            <a:xfrm flipH="1">
              <a:off x="7449759" y="2709631"/>
              <a:ext cx="175708" cy="0"/>
            </a:xfrm>
            <a:prstGeom prst="line">
              <a:avLst/>
            </a:prstGeom>
            <a:noFill/>
            <a:ln w="12700" cap="flat">
              <a:solidFill>
                <a:srgbClr val="2D5DA2"/>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22" name="Line 39">
              <a:extLst>
                <a:ext uri="{FF2B5EF4-FFF2-40B4-BE49-F238E27FC236}">
                  <a16:creationId xmlns:a16="http://schemas.microsoft.com/office/drawing/2014/main" id="{916F2053-4632-461D-AEC4-7BC9A6AE70E5}"/>
                </a:ext>
              </a:extLst>
            </p:cNvPr>
            <p:cNvSpPr>
              <a:spLocks noChangeShapeType="1"/>
            </p:cNvSpPr>
            <p:nvPr/>
          </p:nvSpPr>
          <p:spPr bwMode="auto">
            <a:xfrm flipH="1">
              <a:off x="7449759" y="2800098"/>
              <a:ext cx="134177" cy="0"/>
            </a:xfrm>
            <a:prstGeom prst="line">
              <a:avLst/>
            </a:prstGeom>
            <a:noFill/>
            <a:ln w="12700" cap="flat">
              <a:solidFill>
                <a:srgbClr val="2D5DA2"/>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endParaRPr lang="en-US" sz="1836" dirty="0"/>
            </a:p>
          </p:txBody>
        </p:sp>
        <p:sp>
          <p:nvSpPr>
            <p:cNvPr id="23" name="Line 40">
              <a:extLst>
                <a:ext uri="{FF2B5EF4-FFF2-40B4-BE49-F238E27FC236}">
                  <a16:creationId xmlns:a16="http://schemas.microsoft.com/office/drawing/2014/main" id="{5872266A-EDB0-4442-9222-80DAAEECDFCB}"/>
                </a:ext>
              </a:extLst>
            </p:cNvPr>
            <p:cNvSpPr>
              <a:spLocks noChangeShapeType="1"/>
            </p:cNvSpPr>
            <p:nvPr/>
          </p:nvSpPr>
          <p:spPr bwMode="auto">
            <a:xfrm flipH="1">
              <a:off x="7449759" y="2884430"/>
              <a:ext cx="175708" cy="0"/>
            </a:xfrm>
            <a:prstGeom prst="line">
              <a:avLst/>
            </a:prstGeom>
            <a:noFill/>
            <a:ln w="12700" cap="flat">
              <a:solidFill>
                <a:srgbClr val="2D5DA2"/>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endParaRPr lang="en-US" sz="1836" dirty="0"/>
            </a:p>
          </p:txBody>
        </p:sp>
      </p:grpSp>
      <p:sp>
        <p:nvSpPr>
          <p:cNvPr id="24" name="Text Placeholder 2">
            <a:extLst>
              <a:ext uri="{FF2B5EF4-FFF2-40B4-BE49-F238E27FC236}">
                <a16:creationId xmlns:a16="http://schemas.microsoft.com/office/drawing/2014/main" id="{A3865A1F-1F97-4221-A40F-9E2259ABAF32}"/>
              </a:ext>
            </a:extLst>
          </p:cNvPr>
          <p:cNvSpPr>
            <a:spLocks noGrp="1"/>
          </p:cNvSpPr>
          <p:nvPr>
            <p:ph type="body" sz="quarter" idx="10"/>
          </p:nvPr>
        </p:nvSpPr>
        <p:spPr>
          <a:xfrm>
            <a:off x="127041" y="1266136"/>
            <a:ext cx="5764214" cy="5491114"/>
          </a:xfrm>
        </p:spPr>
        <p:txBody>
          <a:bodyPr>
            <a:normAutofit fontScale="85000" lnSpcReduction="20000"/>
          </a:bodyPr>
          <a:lstStyle/>
          <a:p>
            <a:pPr marL="341313" indent="-341313"/>
            <a:r>
              <a:rPr lang="en-US" sz="2800" dirty="0"/>
              <a:t>Automatic classification</a:t>
            </a:r>
          </a:p>
          <a:p>
            <a:pPr marL="688975" lvl="1" indent="-403225">
              <a:buFont typeface="Wingdings" panose="05000000000000000000" pitchFamily="2" charset="2"/>
              <a:buChar char="ü"/>
            </a:pPr>
            <a:r>
              <a:rPr lang="en-US" sz="2200" dirty="0"/>
              <a:t>Policies can be set by IT Admins for </a:t>
            </a:r>
            <a:br>
              <a:rPr lang="en-US" sz="2200" dirty="0"/>
            </a:br>
            <a:r>
              <a:rPr lang="en-US" sz="2200" dirty="0"/>
              <a:t>automatically  applying classification and </a:t>
            </a:r>
            <a:br>
              <a:rPr lang="en-US" sz="2200" dirty="0"/>
            </a:br>
            <a:r>
              <a:rPr lang="en-US" sz="2200" dirty="0"/>
              <a:t>protection to data</a:t>
            </a:r>
          </a:p>
          <a:p>
            <a:pPr marL="341313" indent="-341313"/>
            <a:r>
              <a:rPr lang="en-US" sz="2800" dirty="0"/>
              <a:t>Recommended classification</a:t>
            </a:r>
          </a:p>
          <a:p>
            <a:pPr marL="688975" lvl="1" indent="-403225">
              <a:buFont typeface="Wingdings" panose="05000000000000000000" pitchFamily="2" charset="2"/>
              <a:buChar char="ü"/>
            </a:pPr>
            <a:r>
              <a:rPr lang="en-US" sz="2200" dirty="0"/>
              <a:t>Based on the content you’re working on, </a:t>
            </a:r>
            <a:br>
              <a:rPr lang="en-US" sz="2200" dirty="0"/>
            </a:br>
            <a:r>
              <a:rPr lang="en-US" sz="2200" dirty="0"/>
              <a:t>you can be prompted with suggested </a:t>
            </a:r>
            <a:br>
              <a:rPr lang="en-US" sz="2200" dirty="0"/>
            </a:br>
            <a:r>
              <a:rPr lang="en-US" sz="2200" dirty="0"/>
              <a:t>classification</a:t>
            </a:r>
          </a:p>
          <a:p>
            <a:pPr marL="341313" indent="-341313"/>
            <a:r>
              <a:rPr lang="en-US" sz="2800" dirty="0"/>
              <a:t>Manual reclassification</a:t>
            </a:r>
          </a:p>
          <a:p>
            <a:pPr marL="688975" lvl="1" indent="-403225">
              <a:buFont typeface="Wingdings" panose="05000000000000000000" pitchFamily="2" charset="2"/>
              <a:buChar char="ü"/>
            </a:pPr>
            <a:r>
              <a:rPr lang="en-US" sz="2200" dirty="0"/>
              <a:t>You can override a classification and optionally </a:t>
            </a:r>
            <a:br>
              <a:rPr lang="en-US" sz="2200" dirty="0"/>
            </a:br>
            <a:r>
              <a:rPr lang="en-US" sz="2200" dirty="0"/>
              <a:t>be required to provide a justification</a:t>
            </a:r>
          </a:p>
          <a:p>
            <a:pPr marL="341313" indent="-341313"/>
            <a:r>
              <a:rPr lang="en-US" sz="2800" dirty="0"/>
              <a:t>User-specified classification</a:t>
            </a:r>
          </a:p>
          <a:p>
            <a:pPr marL="688975" lvl="1" indent="-403225">
              <a:buFont typeface="Wingdings" panose="05000000000000000000" pitchFamily="2" charset="2"/>
              <a:buChar char="ü"/>
            </a:pPr>
            <a:r>
              <a:rPr lang="en-US" sz="2200" dirty="0"/>
              <a:t>Users can choose to apply a sensitivity label to </a:t>
            </a:r>
            <a:br>
              <a:rPr lang="en-US" sz="2200" dirty="0"/>
            </a:br>
            <a:r>
              <a:rPr lang="en-US" sz="2200" dirty="0"/>
              <a:t>the email or file they are working on with a single click</a:t>
            </a:r>
          </a:p>
        </p:txBody>
      </p:sp>
    </p:spTree>
    <p:extLst>
      <p:ext uri="{BB962C8B-B14F-4D97-AF65-F5344CB8AC3E}">
        <p14:creationId xmlns:p14="http://schemas.microsoft.com/office/powerpoint/2010/main" val="170554664"/>
      </p:ext>
    </p:extLst>
  </p:cSld>
  <p:clrMapOvr>
    <a:masterClrMapping/>
  </p:clrMapOvr>
  <p:transition spd="slow" advClick="0" advTm="5000">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B34-0DD3-4F39-85C6-F813DAF0DB6B}"/>
              </a:ext>
            </a:extLst>
          </p:cNvPr>
          <p:cNvSpPr>
            <a:spLocks noGrp="1"/>
          </p:cNvSpPr>
          <p:nvPr>
            <p:ph type="title"/>
          </p:nvPr>
        </p:nvSpPr>
        <p:spPr/>
        <p:txBody>
          <a:bodyPr/>
          <a:lstStyle/>
          <a:p>
            <a:r>
              <a:rPr lang="en-US" dirty="0"/>
              <a:t>Working with AIP labels</a:t>
            </a:r>
          </a:p>
        </p:txBody>
      </p:sp>
      <p:sp>
        <p:nvSpPr>
          <p:cNvPr id="3" name="Text Placeholder 2">
            <a:extLst>
              <a:ext uri="{FF2B5EF4-FFF2-40B4-BE49-F238E27FC236}">
                <a16:creationId xmlns:a16="http://schemas.microsoft.com/office/drawing/2014/main" id="{D9A3C636-3DF8-44C7-8968-380D949B72EF}"/>
              </a:ext>
            </a:extLst>
          </p:cNvPr>
          <p:cNvSpPr>
            <a:spLocks noGrp="1"/>
          </p:cNvSpPr>
          <p:nvPr>
            <p:ph type="body" sz="quarter" idx="10"/>
          </p:nvPr>
        </p:nvSpPr>
        <p:spPr>
          <a:xfrm>
            <a:off x="190405" y="1196125"/>
            <a:ext cx="11795950" cy="2709355"/>
          </a:xfrm>
        </p:spPr>
        <p:txBody>
          <a:bodyPr/>
          <a:lstStyle/>
          <a:p>
            <a:pPr marL="341313" indent="-341313"/>
            <a:r>
              <a:rPr lang="en-US" sz="2800" dirty="0"/>
              <a:t>You can </a:t>
            </a:r>
            <a:r>
              <a:rPr lang="bs-Latn-BA" sz="2800" dirty="0"/>
              <a:t>see</a:t>
            </a:r>
            <a:r>
              <a:rPr lang="en-US" sz="2800" dirty="0"/>
              <a:t> your configured labels and sub-labels when opening </a:t>
            </a:r>
            <a:r>
              <a:rPr lang="bs-Latn-BA" sz="2800" dirty="0"/>
              <a:t>suported </a:t>
            </a:r>
            <a:br>
              <a:rPr lang="en-US" sz="2800" dirty="0"/>
            </a:br>
            <a:r>
              <a:rPr lang="bs-Latn-BA" sz="2800" dirty="0"/>
              <a:t>Office application</a:t>
            </a:r>
            <a:r>
              <a:rPr lang="en-US" sz="2800" dirty="0"/>
              <a:t> on a client that has the Azure Information Protection client installed</a:t>
            </a:r>
          </a:p>
          <a:p>
            <a:pPr marL="341313" indent="-341313"/>
            <a:r>
              <a:rPr lang="en-US" sz="2800" dirty="0"/>
              <a:t>You can use Azure Portal to create additional labels (and sub-labels) with </a:t>
            </a:r>
            <a:br>
              <a:rPr lang="en-US" sz="2800" dirty="0"/>
            </a:br>
            <a:r>
              <a:rPr lang="en-US" sz="2800" dirty="0"/>
              <a:t>special settings for your users</a:t>
            </a:r>
          </a:p>
        </p:txBody>
      </p:sp>
      <p:pic>
        <p:nvPicPr>
          <p:cNvPr id="4" name="Picture 3">
            <a:extLst>
              <a:ext uri="{FF2B5EF4-FFF2-40B4-BE49-F238E27FC236}">
                <a16:creationId xmlns:a16="http://schemas.microsoft.com/office/drawing/2014/main" id="{E77C74DC-0FF9-4CC4-B484-C4D3B7677B3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7290" y="3966073"/>
            <a:ext cx="8237420" cy="2438507"/>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
        <p:nvSpPr>
          <p:cNvPr id="5" name="Rectangle: Rounded Corners 4">
            <a:extLst>
              <a:ext uri="{FF2B5EF4-FFF2-40B4-BE49-F238E27FC236}">
                <a16:creationId xmlns:a16="http://schemas.microsoft.com/office/drawing/2014/main" id="{D328FB1B-8A0D-41E0-B7A4-C5C8D96D7EA7}"/>
              </a:ext>
            </a:extLst>
          </p:cNvPr>
          <p:cNvSpPr/>
          <p:nvPr/>
        </p:nvSpPr>
        <p:spPr bwMode="auto">
          <a:xfrm>
            <a:off x="3690651" y="5491908"/>
            <a:ext cx="6483426" cy="297456"/>
          </a:xfrm>
          <a:prstGeom prst="roundRect">
            <a:avLst/>
          </a:prstGeom>
          <a:noFill/>
          <a:ln w="38100">
            <a:solidFill>
              <a:srgbClr val="FF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no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6793761"/>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B34-0DD3-4F39-85C6-F813DAF0DB6B}"/>
              </a:ext>
            </a:extLst>
          </p:cNvPr>
          <p:cNvSpPr>
            <a:spLocks noGrp="1"/>
          </p:cNvSpPr>
          <p:nvPr>
            <p:ph type="title"/>
          </p:nvPr>
        </p:nvSpPr>
        <p:spPr/>
        <p:txBody>
          <a:bodyPr/>
          <a:lstStyle/>
          <a:p>
            <a:r>
              <a:rPr lang="en-US" dirty="0"/>
              <a:t>AIP policies</a:t>
            </a:r>
          </a:p>
        </p:txBody>
      </p:sp>
      <p:sp>
        <p:nvSpPr>
          <p:cNvPr id="3" name="Text Placeholder 2">
            <a:extLst>
              <a:ext uri="{FF2B5EF4-FFF2-40B4-BE49-F238E27FC236}">
                <a16:creationId xmlns:a16="http://schemas.microsoft.com/office/drawing/2014/main" id="{D9A3C636-3DF8-44C7-8968-380D949B72EF}"/>
              </a:ext>
            </a:extLst>
          </p:cNvPr>
          <p:cNvSpPr>
            <a:spLocks noGrp="1"/>
          </p:cNvSpPr>
          <p:nvPr>
            <p:ph type="body" sz="quarter" idx="10"/>
          </p:nvPr>
        </p:nvSpPr>
        <p:spPr>
          <a:xfrm>
            <a:off x="190402" y="1196125"/>
            <a:ext cx="11696798" cy="5413996"/>
          </a:xfrm>
        </p:spPr>
        <p:txBody>
          <a:bodyPr>
            <a:normAutofit lnSpcReduction="10000"/>
          </a:bodyPr>
          <a:lstStyle/>
          <a:p>
            <a:r>
              <a:rPr lang="en-US" sz="3000" dirty="0"/>
              <a:t>A policy is an additional set of rules that are used to group </a:t>
            </a:r>
            <a:br>
              <a:rPr lang="en-US" sz="3000" dirty="0"/>
            </a:br>
            <a:r>
              <a:rPr lang="en-US" sz="3000" dirty="0"/>
              <a:t>labels to be available for users or groups</a:t>
            </a:r>
          </a:p>
          <a:p>
            <a:r>
              <a:rPr lang="en-US" sz="3000" dirty="0"/>
              <a:t>All predefined labels and sub-labels in Office 365 are </a:t>
            </a:r>
            <a:br>
              <a:rPr lang="en-US" sz="3000" dirty="0"/>
            </a:br>
            <a:r>
              <a:rPr lang="en-US" sz="3000" dirty="0"/>
              <a:t>configured in the default policy named “Global”</a:t>
            </a:r>
          </a:p>
          <a:p>
            <a:r>
              <a:rPr lang="en-US" sz="3000" dirty="0"/>
              <a:t>You cannot scope </a:t>
            </a:r>
            <a:r>
              <a:rPr lang="bs-Latn-BA" sz="3000" dirty="0"/>
              <a:t>Global </a:t>
            </a:r>
            <a:r>
              <a:rPr lang="en-US" sz="3000" dirty="0"/>
              <a:t>policy to any specific users or groups</a:t>
            </a:r>
          </a:p>
          <a:p>
            <a:r>
              <a:rPr lang="en-US" sz="3000" dirty="0"/>
              <a:t>The following rules apply when creating new policies:</a:t>
            </a:r>
          </a:p>
          <a:p>
            <a:pPr lvl="1"/>
            <a:r>
              <a:rPr lang="en-US" sz="2400" dirty="0"/>
              <a:t>Custom labels can be added to only one policy</a:t>
            </a:r>
          </a:p>
          <a:p>
            <a:pPr lvl="1"/>
            <a:r>
              <a:rPr lang="en-US" sz="2400" dirty="0"/>
              <a:t>To add a sub-label, its parent label must be in the same policy or in the global policy</a:t>
            </a:r>
          </a:p>
          <a:p>
            <a:r>
              <a:rPr lang="en-US" sz="2800" dirty="0"/>
              <a:t>The Azure Information Protection client checks for any changes whenever a </a:t>
            </a:r>
            <a:br>
              <a:rPr lang="en-US" sz="2800" dirty="0"/>
            </a:br>
            <a:r>
              <a:rPr lang="en-US" sz="2800" dirty="0"/>
              <a:t>supported Office application starts</a:t>
            </a:r>
            <a:endParaRPr lang="en-US" dirty="0"/>
          </a:p>
          <a:p>
            <a:endParaRPr lang="en-US" dirty="0"/>
          </a:p>
          <a:p>
            <a:endParaRPr lang="en-US" dirty="0"/>
          </a:p>
        </p:txBody>
      </p:sp>
    </p:spTree>
    <p:extLst>
      <p:ext uri="{BB962C8B-B14F-4D97-AF65-F5344CB8AC3E}">
        <p14:creationId xmlns:p14="http://schemas.microsoft.com/office/powerpoint/2010/main" val="1846332604"/>
      </p:ext>
    </p:extLst>
  </p:cSld>
  <p:clrMapOvr>
    <a:masterClrMapping/>
  </p:clrMapOvr>
  <p:transition spd="slow" advClick="0" advTm="5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D92B-ADAB-48B6-8814-E46D51D02437}"/>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F36739EB-9BB4-4522-8298-2F4E6444A2EE}"/>
              </a:ext>
            </a:extLst>
          </p:cNvPr>
          <p:cNvSpPr>
            <a:spLocks noGrp="1"/>
          </p:cNvSpPr>
          <p:nvPr>
            <p:ph type="body" sz="quarter" idx="4294967295"/>
          </p:nvPr>
        </p:nvSpPr>
        <p:spPr>
          <a:xfrm>
            <a:off x="240965" y="1419977"/>
            <a:ext cx="4582361" cy="5202237"/>
          </a:xfrm>
        </p:spPr>
        <p:txBody>
          <a:bodyPr/>
          <a:lstStyle/>
          <a:p>
            <a:r>
              <a:rPr lang="en-US" dirty="0"/>
              <a:t>Security</a:t>
            </a:r>
          </a:p>
          <a:p>
            <a:r>
              <a:rPr lang="en-US" dirty="0"/>
              <a:t>Compliance</a:t>
            </a:r>
          </a:p>
          <a:p>
            <a:r>
              <a:rPr lang="en-US" dirty="0"/>
              <a:t>Cost</a:t>
            </a:r>
          </a:p>
          <a:p>
            <a:r>
              <a:rPr lang="en-US" dirty="0"/>
              <a:t>Reliability</a:t>
            </a:r>
          </a:p>
          <a:p>
            <a:r>
              <a:rPr lang="en-US" dirty="0"/>
              <a:t>Lack of expertise</a:t>
            </a:r>
          </a:p>
          <a:p>
            <a:r>
              <a:rPr lang="en-US" dirty="0"/>
              <a:t>Vendor lock-in</a:t>
            </a:r>
          </a:p>
        </p:txBody>
      </p:sp>
      <p:pic>
        <p:nvPicPr>
          <p:cNvPr id="1026" name="Picture 2" descr="Ð ÐµÐ·ÑÐ»ÑÐ°Ñ Ñ Ð¸Ð·Ð¾Ð±ÑÐ°Ð¶ÐµÐ½Ð¸Ðµ Ð·Ð° challenged">
            <a:extLst>
              <a:ext uri="{FF2B5EF4-FFF2-40B4-BE49-F238E27FC236}">
                <a16:creationId xmlns:a16="http://schemas.microsoft.com/office/drawing/2014/main" id="{F5F1E421-BF96-4FBE-AE75-F90070885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861" y="1636045"/>
            <a:ext cx="66675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771534"/>
      </p:ext>
    </p:extLst>
  </p:cSld>
  <p:clrMapOvr>
    <a:masterClrMapping/>
  </p:clrMapOvr>
  <p:transition spd="slow" advClick="0" advTm="5000">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B34-0DD3-4F39-85C6-F813DAF0DB6B}"/>
              </a:ext>
            </a:extLst>
          </p:cNvPr>
          <p:cNvSpPr>
            <a:spLocks noGrp="1"/>
          </p:cNvSpPr>
          <p:nvPr>
            <p:ph type="title"/>
          </p:nvPr>
        </p:nvSpPr>
        <p:spPr/>
        <p:txBody>
          <a:bodyPr/>
          <a:lstStyle/>
          <a:p>
            <a:r>
              <a:rPr lang="en-US" dirty="0"/>
              <a:t>AIP clients</a:t>
            </a:r>
          </a:p>
        </p:txBody>
      </p:sp>
      <p:sp>
        <p:nvSpPr>
          <p:cNvPr id="3" name="Text Placeholder 2">
            <a:extLst>
              <a:ext uri="{FF2B5EF4-FFF2-40B4-BE49-F238E27FC236}">
                <a16:creationId xmlns:a16="http://schemas.microsoft.com/office/drawing/2014/main" id="{D9A3C636-3DF8-44C7-8968-380D949B72EF}"/>
              </a:ext>
            </a:extLst>
          </p:cNvPr>
          <p:cNvSpPr>
            <a:spLocks noGrp="1"/>
          </p:cNvSpPr>
          <p:nvPr>
            <p:ph type="body" sz="quarter" idx="10"/>
          </p:nvPr>
        </p:nvSpPr>
        <p:spPr>
          <a:xfrm>
            <a:off x="186952" y="1135531"/>
            <a:ext cx="11818096" cy="5661875"/>
          </a:xfrm>
        </p:spPr>
        <p:txBody>
          <a:bodyPr>
            <a:normAutofit/>
          </a:bodyPr>
          <a:lstStyle/>
          <a:p>
            <a:r>
              <a:rPr lang="en-US" dirty="0"/>
              <a:t>AIP provides a </a:t>
            </a:r>
            <a:r>
              <a:rPr lang="en-US" u="sng" dirty="0"/>
              <a:t>client-server</a:t>
            </a:r>
            <a:r>
              <a:rPr lang="en-US" dirty="0"/>
              <a:t> solution that helps to protect an </a:t>
            </a:r>
            <a:br>
              <a:rPr lang="en-US" dirty="0"/>
            </a:br>
            <a:r>
              <a:rPr lang="en-US" dirty="0"/>
              <a:t>organization's documents and emails</a:t>
            </a:r>
          </a:p>
          <a:p>
            <a:r>
              <a:rPr lang="en-US" dirty="0"/>
              <a:t>Two options for AIP client download:</a:t>
            </a:r>
          </a:p>
          <a:p>
            <a:pPr lvl="1"/>
            <a:r>
              <a:rPr lang="en-US" sz="2800" u="sng" dirty="0"/>
              <a:t>AIP classic client</a:t>
            </a:r>
            <a:r>
              <a:rPr lang="en-US" sz="2800" dirty="0"/>
              <a:t> (more features, currently)</a:t>
            </a:r>
            <a:endParaRPr lang="en-US" sz="2800" u="sng" dirty="0"/>
          </a:p>
          <a:p>
            <a:pPr lvl="1"/>
            <a:r>
              <a:rPr lang="en-US" sz="2800" u="sng" dirty="0"/>
              <a:t>AIP unified labeling client</a:t>
            </a:r>
            <a:r>
              <a:rPr lang="en-US" sz="2800" dirty="0"/>
              <a:t> (can also be used by MacOS, iOS, and Android)</a:t>
            </a:r>
          </a:p>
          <a:p>
            <a:r>
              <a:rPr lang="en-US" sz="3000" dirty="0"/>
              <a:t>Full comparison between the clients can be found </a:t>
            </a:r>
            <a:r>
              <a:rPr lang="en-US" sz="3000" dirty="0">
                <a:hlinkClick r:id="rId3"/>
              </a:rPr>
              <a:t>here</a:t>
            </a:r>
            <a:endParaRPr lang="en-US" sz="3000" dirty="0"/>
          </a:p>
          <a:p>
            <a:r>
              <a:rPr lang="en-US" sz="3000" dirty="0"/>
              <a:t>Options to install the AIP client:</a:t>
            </a:r>
          </a:p>
          <a:p>
            <a:pPr lvl="1"/>
            <a:r>
              <a:rPr lang="en-US" sz="2800" dirty="0"/>
              <a:t>Manually run the executable (.exe) version</a:t>
            </a:r>
          </a:p>
          <a:p>
            <a:pPr lvl="1"/>
            <a:r>
              <a:rPr lang="en-US" sz="2800" dirty="0"/>
              <a:t>Centrally deploy the windows installer (.</a:t>
            </a:r>
            <a:r>
              <a:rPr lang="en-US" sz="2800" dirty="0" err="1"/>
              <a:t>msi</a:t>
            </a:r>
            <a:r>
              <a:rPr lang="en-US" sz="2800" dirty="0"/>
              <a:t>) version </a:t>
            </a:r>
          </a:p>
        </p:txBody>
      </p:sp>
    </p:spTree>
    <p:extLst>
      <p:ext uri="{BB962C8B-B14F-4D97-AF65-F5344CB8AC3E}">
        <p14:creationId xmlns:p14="http://schemas.microsoft.com/office/powerpoint/2010/main" val="893166968"/>
      </p:ext>
    </p:extLst>
  </p:cSld>
  <p:clrMapOvr>
    <a:masterClrMapping/>
  </p:clrMapOvr>
  <p:transition spd="slow" advClick="0" advTm="5000">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B34-0DD3-4F39-85C6-F813DAF0DB6B}"/>
              </a:ext>
            </a:extLst>
          </p:cNvPr>
          <p:cNvSpPr>
            <a:spLocks noGrp="1"/>
          </p:cNvSpPr>
          <p:nvPr>
            <p:ph type="title"/>
          </p:nvPr>
        </p:nvSpPr>
        <p:spPr/>
        <p:txBody>
          <a:bodyPr/>
          <a:lstStyle/>
          <a:p>
            <a:r>
              <a:rPr lang="en-US" dirty="0"/>
              <a:t>Automated labeling</a:t>
            </a:r>
          </a:p>
        </p:txBody>
      </p:sp>
      <p:sp>
        <p:nvSpPr>
          <p:cNvPr id="3" name="Text Placeholder 2">
            <a:extLst>
              <a:ext uri="{FF2B5EF4-FFF2-40B4-BE49-F238E27FC236}">
                <a16:creationId xmlns:a16="http://schemas.microsoft.com/office/drawing/2014/main" id="{D9A3C636-3DF8-44C7-8968-380D949B72EF}"/>
              </a:ext>
            </a:extLst>
          </p:cNvPr>
          <p:cNvSpPr>
            <a:spLocks noGrp="1"/>
          </p:cNvSpPr>
          <p:nvPr>
            <p:ph type="body" sz="quarter" idx="10"/>
          </p:nvPr>
        </p:nvSpPr>
        <p:spPr>
          <a:xfrm>
            <a:off x="190402" y="1196125"/>
            <a:ext cx="11818096" cy="5276286"/>
          </a:xfrm>
        </p:spPr>
        <p:txBody>
          <a:bodyPr>
            <a:normAutofit fontScale="92500"/>
          </a:bodyPr>
          <a:lstStyle/>
          <a:p>
            <a:r>
              <a:rPr lang="en-US" dirty="0"/>
              <a:t>The automatic labeling feature can assign labels to documents, files</a:t>
            </a:r>
            <a:br>
              <a:rPr lang="en-US" dirty="0"/>
            </a:br>
            <a:r>
              <a:rPr lang="en-US" dirty="0"/>
              <a:t>and emails without user interaction when configured conditions are </a:t>
            </a:r>
            <a:br>
              <a:rPr lang="en-US" dirty="0"/>
            </a:br>
            <a:r>
              <a:rPr lang="en-US" dirty="0"/>
              <a:t>met</a:t>
            </a:r>
          </a:p>
          <a:p>
            <a:r>
              <a:rPr lang="en-US" dirty="0"/>
              <a:t>Automatic labeling consists of:</a:t>
            </a:r>
          </a:p>
          <a:p>
            <a:pPr lvl="1"/>
            <a:r>
              <a:rPr lang="en-US" sz="2800" dirty="0"/>
              <a:t>Conditions for applying labels automatically</a:t>
            </a:r>
          </a:p>
          <a:p>
            <a:pPr lvl="1"/>
            <a:r>
              <a:rPr lang="en-US" sz="2800" dirty="0"/>
              <a:t>Automatic processing and recommendations for emails with attachments</a:t>
            </a:r>
          </a:p>
          <a:p>
            <a:pPr lvl="1"/>
            <a:r>
              <a:rPr lang="en-US" sz="2800" dirty="0"/>
              <a:t>The on-premises Azure Information Protection scanner to label local </a:t>
            </a:r>
            <a:br>
              <a:rPr lang="en-US" sz="2800" dirty="0"/>
            </a:br>
            <a:r>
              <a:rPr lang="en-US" sz="2800" dirty="0"/>
              <a:t>documents and files</a:t>
            </a:r>
          </a:p>
          <a:p>
            <a:r>
              <a:rPr lang="en-US" dirty="0"/>
              <a:t>The automatic labeling requires an </a:t>
            </a:r>
            <a:r>
              <a:rPr lang="en-US" u="sng" dirty="0"/>
              <a:t>AIP Premium P2</a:t>
            </a:r>
            <a:r>
              <a:rPr lang="en-US" dirty="0"/>
              <a:t> license</a:t>
            </a:r>
          </a:p>
        </p:txBody>
      </p:sp>
    </p:spTree>
    <p:extLst>
      <p:ext uri="{BB962C8B-B14F-4D97-AF65-F5344CB8AC3E}">
        <p14:creationId xmlns:p14="http://schemas.microsoft.com/office/powerpoint/2010/main" val="1159225269"/>
      </p:ext>
    </p:extLst>
  </p:cSld>
  <p:clrMapOvr>
    <a:masterClrMapping/>
  </p:clrMapOvr>
  <p:transition spd="slow" advClick="0" advTm="5000">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B34-0DD3-4F39-85C6-F813DAF0DB6B}"/>
              </a:ext>
            </a:extLst>
          </p:cNvPr>
          <p:cNvSpPr>
            <a:spLocks noGrp="1"/>
          </p:cNvSpPr>
          <p:nvPr>
            <p:ph type="title"/>
          </p:nvPr>
        </p:nvSpPr>
        <p:spPr/>
        <p:txBody>
          <a:bodyPr/>
          <a:lstStyle/>
          <a:p>
            <a:r>
              <a:rPr lang="en-US" dirty="0"/>
              <a:t>Configuring a super user</a:t>
            </a:r>
          </a:p>
        </p:txBody>
      </p:sp>
      <p:sp>
        <p:nvSpPr>
          <p:cNvPr id="3" name="Text Placeholder 2">
            <a:extLst>
              <a:ext uri="{FF2B5EF4-FFF2-40B4-BE49-F238E27FC236}">
                <a16:creationId xmlns:a16="http://schemas.microsoft.com/office/drawing/2014/main" id="{D9A3C636-3DF8-44C7-8968-380D949B72EF}"/>
              </a:ext>
            </a:extLst>
          </p:cNvPr>
          <p:cNvSpPr>
            <a:spLocks noGrp="1"/>
          </p:cNvSpPr>
          <p:nvPr>
            <p:ph type="body" sz="quarter" idx="10"/>
          </p:nvPr>
        </p:nvSpPr>
        <p:spPr/>
        <p:txBody>
          <a:bodyPr/>
          <a:lstStyle/>
          <a:p>
            <a:r>
              <a:rPr lang="en-US" dirty="0"/>
              <a:t>AIP “super user” ensures that authorized people and services </a:t>
            </a:r>
            <a:br>
              <a:rPr lang="en-US" dirty="0"/>
            </a:br>
            <a:r>
              <a:rPr lang="en-US" dirty="0"/>
              <a:t>can always read and inspect the data that Azure Rights </a:t>
            </a:r>
            <a:br>
              <a:rPr lang="en-US" dirty="0"/>
            </a:br>
            <a:r>
              <a:rPr lang="en-US" dirty="0"/>
              <a:t>Management protects for your organization</a:t>
            </a:r>
          </a:p>
          <a:p>
            <a:r>
              <a:rPr lang="en-US" dirty="0"/>
              <a:t>The Super User feature is a feature to access all protected </a:t>
            </a:r>
            <a:br>
              <a:rPr lang="en-US" dirty="0"/>
            </a:br>
            <a:r>
              <a:rPr lang="en-US" dirty="0"/>
              <a:t>content of your tenant</a:t>
            </a:r>
          </a:p>
          <a:p>
            <a:r>
              <a:rPr lang="en-US" dirty="0"/>
              <a:t>By default, the super user feature is not enabled</a:t>
            </a:r>
          </a:p>
          <a:p>
            <a:r>
              <a:rPr lang="en-US" dirty="0"/>
              <a:t>The Super User is configured with the PowerShell cmdlets from the AADRM module (</a:t>
            </a:r>
            <a:r>
              <a:rPr lang="en-US" dirty="0" err="1"/>
              <a:t>AIPService</a:t>
            </a:r>
            <a:r>
              <a:rPr lang="en-US" dirty="0"/>
              <a:t> is the new name)</a:t>
            </a:r>
          </a:p>
        </p:txBody>
      </p:sp>
    </p:spTree>
    <p:extLst>
      <p:ext uri="{BB962C8B-B14F-4D97-AF65-F5344CB8AC3E}">
        <p14:creationId xmlns:p14="http://schemas.microsoft.com/office/powerpoint/2010/main" val="692751530"/>
      </p:ext>
    </p:extLst>
  </p:cSld>
  <p:clrMapOvr>
    <a:masterClrMapping/>
  </p:clrMapOvr>
  <p:transition spd="slow" advClick="0" advTm="5000">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B34-0DD3-4F39-85C6-F813DAF0DB6B}"/>
              </a:ext>
            </a:extLst>
          </p:cNvPr>
          <p:cNvSpPr>
            <a:spLocks noGrp="1"/>
          </p:cNvSpPr>
          <p:nvPr>
            <p:ph type="title"/>
          </p:nvPr>
        </p:nvSpPr>
        <p:spPr/>
        <p:txBody>
          <a:bodyPr/>
          <a:lstStyle/>
          <a:p>
            <a:r>
              <a:rPr lang="en-US" dirty="0"/>
              <a:t>Implement bulk classification</a:t>
            </a:r>
          </a:p>
        </p:txBody>
      </p:sp>
      <p:sp>
        <p:nvSpPr>
          <p:cNvPr id="3" name="Text Placeholder 2">
            <a:extLst>
              <a:ext uri="{FF2B5EF4-FFF2-40B4-BE49-F238E27FC236}">
                <a16:creationId xmlns:a16="http://schemas.microsoft.com/office/drawing/2014/main" id="{D9A3C636-3DF8-44C7-8968-380D949B72EF}"/>
              </a:ext>
            </a:extLst>
          </p:cNvPr>
          <p:cNvSpPr>
            <a:spLocks noGrp="1"/>
          </p:cNvSpPr>
          <p:nvPr>
            <p:ph type="body" sz="quarter" idx="10"/>
          </p:nvPr>
        </p:nvSpPr>
        <p:spPr>
          <a:xfrm>
            <a:off x="124300" y="1296874"/>
            <a:ext cx="6364635" cy="5561126"/>
          </a:xfrm>
        </p:spPr>
        <p:txBody>
          <a:bodyPr>
            <a:normAutofit/>
          </a:bodyPr>
          <a:lstStyle/>
          <a:p>
            <a:r>
              <a:rPr lang="en-US" sz="2600" dirty="0"/>
              <a:t>This scanner runs as a service on Windows Server and lets you discover, classify, and protect files on the following data stores:</a:t>
            </a:r>
          </a:p>
          <a:p>
            <a:pPr marL="858838" lvl="1" indent="-379413">
              <a:buFont typeface="Wingdings" panose="05000000000000000000" pitchFamily="2" charset="2"/>
              <a:buChar char="Ø"/>
            </a:pPr>
            <a:r>
              <a:rPr lang="en-US" sz="2400" dirty="0"/>
              <a:t>Local folders on the Windows Server </a:t>
            </a:r>
            <a:br>
              <a:rPr lang="en-US" sz="2400" dirty="0"/>
            </a:br>
            <a:r>
              <a:rPr lang="en-US" sz="2400" dirty="0"/>
              <a:t>computer that runs the scanner</a:t>
            </a:r>
          </a:p>
          <a:p>
            <a:pPr marL="858838" lvl="1" indent="-379413">
              <a:buFont typeface="Wingdings" panose="05000000000000000000" pitchFamily="2" charset="2"/>
              <a:buChar char="Ø"/>
            </a:pPr>
            <a:r>
              <a:rPr lang="en-US" sz="2400" dirty="0"/>
              <a:t>UNC paths for network shares that use </a:t>
            </a:r>
            <a:br>
              <a:rPr lang="en-US" sz="2400" dirty="0"/>
            </a:br>
            <a:r>
              <a:rPr lang="en-US" sz="2400" dirty="0"/>
              <a:t>the Server Message Block (SMB) protocol</a:t>
            </a:r>
          </a:p>
          <a:p>
            <a:pPr marL="858838" lvl="1" indent="-379413">
              <a:buFont typeface="Wingdings" panose="05000000000000000000" pitchFamily="2" charset="2"/>
              <a:buChar char="Ø"/>
            </a:pPr>
            <a:r>
              <a:rPr lang="en-US" sz="2400" dirty="0"/>
              <a:t>Document libraries and folders for </a:t>
            </a:r>
            <a:br>
              <a:rPr lang="en-US" sz="2400" dirty="0"/>
            </a:br>
            <a:r>
              <a:rPr lang="en-US" sz="2400" dirty="0"/>
              <a:t>SharePoint Server 2019 through </a:t>
            </a:r>
            <a:br>
              <a:rPr lang="en-US" sz="2400" dirty="0"/>
            </a:br>
            <a:r>
              <a:rPr lang="en-US" sz="2400" dirty="0"/>
              <a:t>SharePoint Server 2013</a:t>
            </a:r>
          </a:p>
          <a:p>
            <a:pPr lvl="1"/>
            <a:endParaRPr lang="en-US" sz="2400" dirty="0"/>
          </a:p>
          <a:p>
            <a:pPr lvl="1"/>
            <a:endParaRPr lang="en-US" sz="2400" dirty="0"/>
          </a:p>
        </p:txBody>
      </p:sp>
      <p:pic>
        <p:nvPicPr>
          <p:cNvPr id="4" name="Picture 3">
            <a:extLst>
              <a:ext uri="{FF2B5EF4-FFF2-40B4-BE49-F238E27FC236}">
                <a16:creationId xmlns:a16="http://schemas.microsoft.com/office/drawing/2014/main" id="{310953E8-8AE7-4609-BE0D-EEA5CAED7DD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36813" y="1996577"/>
            <a:ext cx="5275801" cy="3291519"/>
          </a:xfrm>
          <a:prstGeom prst="rect">
            <a:avLst/>
          </a:prstGeom>
          <a:noFill/>
          <a:ln>
            <a:solidFill>
              <a:schemeClr val="accent6">
                <a:lumMod val="10000"/>
              </a:schemeClr>
            </a:solidFill>
          </a:ln>
        </p:spPr>
      </p:pic>
    </p:spTree>
    <p:extLst>
      <p:ext uri="{BB962C8B-B14F-4D97-AF65-F5344CB8AC3E}">
        <p14:creationId xmlns:p14="http://schemas.microsoft.com/office/powerpoint/2010/main" val="690946289"/>
      </p:ext>
    </p:extLst>
  </p:cSld>
  <p:clrMapOvr>
    <a:masterClrMapping/>
  </p:clrMapOvr>
  <p:transition spd="slow" advClick="0" advTm="5000">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8" y="5046412"/>
            <a:ext cx="10961783" cy="768084"/>
          </a:xfrm>
        </p:spPr>
        <p:txBody>
          <a:bodyPr/>
          <a:lstStyle/>
          <a:p>
            <a:r>
              <a:rPr lang="en-US" dirty="0"/>
              <a:t>Data Loss Prevention</a:t>
            </a:r>
          </a:p>
        </p:txBody>
      </p:sp>
    </p:spTree>
    <p:extLst>
      <p:ext uri="{BB962C8B-B14F-4D97-AF65-F5344CB8AC3E}">
        <p14:creationId xmlns:p14="http://schemas.microsoft.com/office/powerpoint/2010/main" val="2499036157"/>
      </p:ext>
    </p:extLst>
  </p:cSld>
  <p:clrMapOvr>
    <a:masterClrMapping/>
  </p:clrMapOvr>
  <p:transition spd="slow" advClick="0">
    <p:push/>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8B7B2-7C3B-42A3-B00A-82C6019D0F99}"/>
              </a:ext>
            </a:extLst>
          </p:cNvPr>
          <p:cNvSpPr>
            <a:spLocks noGrp="1"/>
          </p:cNvSpPr>
          <p:nvPr>
            <p:ph type="title"/>
          </p:nvPr>
        </p:nvSpPr>
        <p:spPr/>
        <p:txBody>
          <a:bodyPr/>
          <a:lstStyle/>
          <a:p>
            <a:r>
              <a:rPr lang="en-US" dirty="0"/>
              <a:t>What is Data Loss Prevention</a:t>
            </a:r>
          </a:p>
        </p:txBody>
      </p:sp>
      <p:sp>
        <p:nvSpPr>
          <p:cNvPr id="3" name="Text Placeholder 2">
            <a:extLst>
              <a:ext uri="{FF2B5EF4-FFF2-40B4-BE49-F238E27FC236}">
                <a16:creationId xmlns:a16="http://schemas.microsoft.com/office/drawing/2014/main" id="{209F2DDD-2BBD-49F6-841F-597D7542A1D9}"/>
              </a:ext>
            </a:extLst>
          </p:cNvPr>
          <p:cNvSpPr>
            <a:spLocks noGrp="1"/>
          </p:cNvSpPr>
          <p:nvPr>
            <p:ph type="body" sz="quarter" idx="10"/>
          </p:nvPr>
        </p:nvSpPr>
        <p:spPr/>
        <p:txBody>
          <a:bodyPr/>
          <a:lstStyle/>
          <a:p>
            <a:r>
              <a:rPr lang="en-US" sz="2800" dirty="0"/>
              <a:t>Data loss prevention (DLP) is a security feature that protects sensitive data in email, SharePoint content, and Office files from being accidentally or </a:t>
            </a:r>
            <a:br>
              <a:rPr lang="en-US" sz="2800" dirty="0"/>
            </a:br>
            <a:r>
              <a:rPr lang="en-US" sz="2800" dirty="0"/>
              <a:t>intentionally shared with unauthorized users</a:t>
            </a:r>
          </a:p>
          <a:p>
            <a:r>
              <a:rPr lang="en-US" sz="2800" dirty="0"/>
              <a:t>With a DLP policy, you can:</a:t>
            </a:r>
          </a:p>
          <a:p>
            <a:pPr lvl="1"/>
            <a:r>
              <a:rPr lang="en-US" sz="2200" dirty="0"/>
              <a:t>Identify sensitive information across Exchange Online, SharePoint Online, OneDrive for </a:t>
            </a:r>
            <a:br>
              <a:rPr lang="en-US" sz="2200" dirty="0"/>
            </a:br>
            <a:r>
              <a:rPr lang="en-US" sz="2200" dirty="0"/>
              <a:t>Business, and Microsoft Teams</a:t>
            </a:r>
          </a:p>
          <a:p>
            <a:pPr lvl="1"/>
            <a:r>
              <a:rPr lang="en-US" sz="2200" dirty="0"/>
              <a:t>Prevent the accidental sharing of sensitive information</a:t>
            </a:r>
          </a:p>
          <a:p>
            <a:pPr lvl="1"/>
            <a:r>
              <a:rPr lang="en-US" sz="2200" dirty="0"/>
              <a:t>Help users learn how to stay compliant without interrupting their workflow</a:t>
            </a:r>
          </a:p>
          <a:p>
            <a:pPr lvl="1"/>
            <a:r>
              <a:rPr lang="en-US" sz="2200" dirty="0"/>
              <a:t>View DLP reports showing content that matches your organization's DLP policies</a:t>
            </a:r>
          </a:p>
          <a:p>
            <a:endParaRPr lang="en-US" dirty="0"/>
          </a:p>
        </p:txBody>
      </p:sp>
    </p:spTree>
    <p:extLst>
      <p:ext uri="{BB962C8B-B14F-4D97-AF65-F5344CB8AC3E}">
        <p14:creationId xmlns:p14="http://schemas.microsoft.com/office/powerpoint/2010/main" val="2225804516"/>
      </p:ext>
    </p:extLst>
  </p:cSld>
  <p:clrMapOvr>
    <a:masterClrMapping/>
  </p:clrMapOvr>
  <p:transition spd="slow" advClick="0" advTm="5000">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38FA-29CD-4393-BFC4-16DD1AE9D7CD}"/>
              </a:ext>
            </a:extLst>
          </p:cNvPr>
          <p:cNvSpPr>
            <a:spLocks noGrp="1"/>
          </p:cNvSpPr>
          <p:nvPr>
            <p:ph type="title"/>
          </p:nvPr>
        </p:nvSpPr>
        <p:spPr/>
        <p:txBody>
          <a:bodyPr/>
          <a:lstStyle/>
          <a:p>
            <a:r>
              <a:rPr lang="en-US" dirty="0"/>
              <a:t>Sensitive information types</a:t>
            </a:r>
          </a:p>
        </p:txBody>
      </p:sp>
      <p:sp>
        <p:nvSpPr>
          <p:cNvPr id="3" name="Text Placeholder 2">
            <a:extLst>
              <a:ext uri="{FF2B5EF4-FFF2-40B4-BE49-F238E27FC236}">
                <a16:creationId xmlns:a16="http://schemas.microsoft.com/office/drawing/2014/main" id="{01C8274A-6B51-4FA5-BB77-7A3718D87A4D}"/>
              </a:ext>
            </a:extLst>
          </p:cNvPr>
          <p:cNvSpPr>
            <a:spLocks noGrp="1"/>
          </p:cNvSpPr>
          <p:nvPr>
            <p:ph type="body" sz="quarter" idx="10"/>
          </p:nvPr>
        </p:nvSpPr>
        <p:spPr>
          <a:xfrm>
            <a:off x="190402" y="1196125"/>
            <a:ext cx="11818096" cy="5386454"/>
          </a:xfrm>
        </p:spPr>
        <p:txBody>
          <a:bodyPr>
            <a:normAutofit/>
          </a:bodyPr>
          <a:lstStyle/>
          <a:p>
            <a:r>
              <a:rPr lang="en-US" sz="3200" dirty="0"/>
              <a:t>DLP includes many sensitive information types ready to be used</a:t>
            </a:r>
            <a:br>
              <a:rPr lang="en-US" sz="3200" dirty="0"/>
            </a:br>
            <a:r>
              <a:rPr lang="en-US" sz="3200" dirty="0"/>
              <a:t>in DLP policies</a:t>
            </a:r>
          </a:p>
          <a:p>
            <a:r>
              <a:rPr lang="en-US" sz="3200" dirty="0"/>
              <a:t>Defined by a pattern that can be identified by a regular expression </a:t>
            </a:r>
            <a:br>
              <a:rPr lang="en-US" sz="3200" dirty="0"/>
            </a:br>
            <a:r>
              <a:rPr lang="en-US" sz="3200" dirty="0"/>
              <a:t>or a function</a:t>
            </a:r>
          </a:p>
          <a:p>
            <a:r>
              <a:rPr lang="en-US" sz="3200" dirty="0"/>
              <a:t>Additional evidence (such as keywords) can be used to identify a </a:t>
            </a:r>
            <a:br>
              <a:rPr lang="en-US" sz="3200" dirty="0"/>
            </a:br>
            <a:r>
              <a:rPr lang="en-US" sz="3200" dirty="0"/>
              <a:t>sensitive information type</a:t>
            </a:r>
          </a:p>
          <a:p>
            <a:r>
              <a:rPr lang="en-US" sz="3200" dirty="0"/>
              <a:t>Confidence level and proximity are also used in the evaluation </a:t>
            </a:r>
            <a:br>
              <a:rPr lang="en-US" sz="3200" dirty="0"/>
            </a:br>
            <a:r>
              <a:rPr lang="en-US" sz="3200" dirty="0"/>
              <a:t>process</a:t>
            </a:r>
          </a:p>
          <a:p>
            <a:r>
              <a:rPr lang="en-US" sz="3200" dirty="0"/>
              <a:t>Can create your own, custom sensitive information types</a:t>
            </a:r>
          </a:p>
        </p:txBody>
      </p:sp>
    </p:spTree>
    <p:extLst>
      <p:ext uri="{BB962C8B-B14F-4D97-AF65-F5344CB8AC3E}">
        <p14:creationId xmlns:p14="http://schemas.microsoft.com/office/powerpoint/2010/main" val="1093436439"/>
      </p:ext>
    </p:extLst>
  </p:cSld>
  <p:clrMapOvr>
    <a:masterClrMapping/>
  </p:clrMapOvr>
  <p:transition spd="slow" advClick="0" advTm="5000">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38FA-29CD-4393-BFC4-16DD1AE9D7CD}"/>
              </a:ext>
            </a:extLst>
          </p:cNvPr>
          <p:cNvSpPr>
            <a:spLocks noGrp="1"/>
          </p:cNvSpPr>
          <p:nvPr>
            <p:ph type="title"/>
          </p:nvPr>
        </p:nvSpPr>
        <p:spPr/>
        <p:txBody>
          <a:bodyPr/>
          <a:lstStyle/>
          <a:p>
            <a:r>
              <a:rPr lang="en-US" dirty="0"/>
              <a:t>DLP policy</a:t>
            </a:r>
          </a:p>
        </p:txBody>
      </p:sp>
      <p:sp>
        <p:nvSpPr>
          <p:cNvPr id="3" name="Text Placeholder 2">
            <a:extLst>
              <a:ext uri="{FF2B5EF4-FFF2-40B4-BE49-F238E27FC236}">
                <a16:creationId xmlns:a16="http://schemas.microsoft.com/office/drawing/2014/main" id="{01C8274A-6B51-4FA5-BB77-7A3718D87A4D}"/>
              </a:ext>
            </a:extLst>
          </p:cNvPr>
          <p:cNvSpPr>
            <a:spLocks noGrp="1"/>
          </p:cNvSpPr>
          <p:nvPr>
            <p:ph type="body" sz="quarter" idx="10"/>
          </p:nvPr>
        </p:nvSpPr>
        <p:spPr>
          <a:xfrm>
            <a:off x="58199" y="1220326"/>
            <a:ext cx="5582437" cy="5483438"/>
          </a:xfrm>
        </p:spPr>
        <p:txBody>
          <a:bodyPr>
            <a:normAutofit fontScale="92500" lnSpcReduction="10000"/>
          </a:bodyPr>
          <a:lstStyle/>
          <a:p>
            <a:pPr marL="341313" indent="-341313"/>
            <a:r>
              <a:rPr lang="en-US" sz="3000" dirty="0"/>
              <a:t>With a DLP policy, you can:</a:t>
            </a:r>
          </a:p>
          <a:p>
            <a:pPr marL="798513" lvl="1" indent="-457200">
              <a:buFont typeface="Wingdings" panose="05000000000000000000" pitchFamily="2" charset="2"/>
              <a:buChar char="Ø"/>
            </a:pPr>
            <a:r>
              <a:rPr lang="en-US" sz="2600" dirty="0"/>
              <a:t>Identify sensitive information </a:t>
            </a:r>
            <a:br>
              <a:rPr lang="en-US" sz="2600" dirty="0"/>
            </a:br>
            <a:r>
              <a:rPr lang="en-US" sz="2600" dirty="0"/>
              <a:t>across Exchange Online, </a:t>
            </a:r>
            <a:br>
              <a:rPr lang="en-US" sz="2600" dirty="0"/>
            </a:br>
            <a:r>
              <a:rPr lang="en-US" sz="2600" dirty="0"/>
              <a:t>SharePoint Online, OneDrive for </a:t>
            </a:r>
            <a:br>
              <a:rPr lang="en-US" sz="2600" dirty="0"/>
            </a:br>
            <a:r>
              <a:rPr lang="en-US" sz="2600" dirty="0"/>
              <a:t>Business, and Microsoft Teams</a:t>
            </a:r>
          </a:p>
          <a:p>
            <a:pPr marL="798513" lvl="1" indent="-457200">
              <a:buFont typeface="Wingdings" panose="05000000000000000000" pitchFamily="2" charset="2"/>
              <a:buChar char="Ø"/>
            </a:pPr>
            <a:r>
              <a:rPr lang="en-US" sz="2600" dirty="0"/>
              <a:t>Prevent the accidental sharing of </a:t>
            </a:r>
            <a:br>
              <a:rPr lang="en-US" sz="2600" dirty="0"/>
            </a:br>
            <a:r>
              <a:rPr lang="en-US" sz="2600" dirty="0"/>
              <a:t>sensitive information</a:t>
            </a:r>
          </a:p>
          <a:p>
            <a:pPr marL="798513" lvl="1" indent="-457200">
              <a:buFont typeface="Wingdings" panose="05000000000000000000" pitchFamily="2" charset="2"/>
              <a:buChar char="Ø"/>
            </a:pPr>
            <a:r>
              <a:rPr lang="en-US" sz="2600" dirty="0"/>
              <a:t>Help users learn how to stay </a:t>
            </a:r>
            <a:br>
              <a:rPr lang="en-US" sz="2600" dirty="0"/>
            </a:br>
            <a:r>
              <a:rPr lang="en-US" sz="2600" dirty="0"/>
              <a:t>compliant without interrupting </a:t>
            </a:r>
            <a:br>
              <a:rPr lang="en-US" sz="2600" dirty="0"/>
            </a:br>
            <a:r>
              <a:rPr lang="en-US" sz="2600" dirty="0"/>
              <a:t>their workflow</a:t>
            </a:r>
          </a:p>
          <a:p>
            <a:pPr marL="798513" lvl="1" indent="-457200">
              <a:buFont typeface="Wingdings" panose="05000000000000000000" pitchFamily="2" charset="2"/>
              <a:buChar char="Ø"/>
            </a:pPr>
            <a:r>
              <a:rPr lang="en-US" sz="2600" dirty="0"/>
              <a:t>View DLP reports showing content </a:t>
            </a:r>
            <a:br>
              <a:rPr lang="en-US" sz="2600" dirty="0"/>
            </a:br>
            <a:r>
              <a:rPr lang="en-US" sz="2600" dirty="0"/>
              <a:t>that matches your organization’s </a:t>
            </a:r>
            <a:br>
              <a:rPr lang="en-US" sz="2600" dirty="0"/>
            </a:br>
            <a:r>
              <a:rPr lang="en-US" sz="2600" dirty="0"/>
              <a:t>DLP policies</a:t>
            </a:r>
          </a:p>
        </p:txBody>
      </p:sp>
      <p:pic>
        <p:nvPicPr>
          <p:cNvPr id="4" name="Picture 3">
            <a:extLst>
              <a:ext uri="{FF2B5EF4-FFF2-40B4-BE49-F238E27FC236}">
                <a16:creationId xmlns:a16="http://schemas.microsoft.com/office/drawing/2014/main" id="{0EE1AF05-FCDB-44E0-AC1E-B2465A518606}"/>
              </a:ext>
            </a:extLst>
          </p:cNvPr>
          <p:cNvPicPr>
            <a:picLocks noChangeAspect="1"/>
          </p:cNvPicPr>
          <p:nvPr/>
        </p:nvPicPr>
        <p:blipFill>
          <a:blip r:embed="rId2"/>
          <a:stretch>
            <a:fillRect/>
          </a:stretch>
        </p:blipFill>
        <p:spPr>
          <a:xfrm>
            <a:off x="5854186" y="2201514"/>
            <a:ext cx="6147412" cy="3238691"/>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430157663"/>
      </p:ext>
    </p:extLst>
  </p:cSld>
  <p:clrMapOvr>
    <a:masterClrMapping/>
  </p:clrMapOvr>
  <p:transition spd="slow" advClick="0" advTm="5000">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363" y="1655763"/>
            <a:ext cx="7583187"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118</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5" y="1655763"/>
            <a:ext cx="8635244" cy="4741430"/>
            <a:chOff x="472012" y="1630370"/>
            <a:chExt cx="3799787" cy="4446860"/>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2" y="1630370"/>
              <a:ext cx="3799787" cy="4446860"/>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446088" indent="-446088">
                <a:lnSpc>
                  <a:spcPts val="4000"/>
                </a:lnSpc>
                <a:buFontTx/>
                <a:buAutoNum type="arabicPeriod"/>
              </a:pPr>
              <a:r>
                <a:rPr lang="en-US" sz="3200" dirty="0"/>
                <a:t>Cloud services concepts. Introducing </a:t>
              </a:r>
              <a:br>
                <a:rPr lang="en-US" sz="3200" dirty="0"/>
              </a:br>
              <a:r>
                <a:rPr lang="en-US" sz="3200" dirty="0"/>
                <a:t>Microsoft 365</a:t>
              </a:r>
            </a:p>
            <a:p>
              <a:pPr marL="446088" indent="-446088">
                <a:lnSpc>
                  <a:spcPts val="4000"/>
                </a:lnSpc>
                <a:buFontTx/>
                <a:buAutoNum type="arabicPeriod"/>
              </a:pPr>
              <a:r>
                <a:rPr lang="en-US" sz="3200" dirty="0"/>
                <a:t>Identity management</a:t>
              </a:r>
            </a:p>
            <a:p>
              <a:pPr marL="446088" indent="-446088">
                <a:lnSpc>
                  <a:spcPts val="4000"/>
                </a:lnSpc>
                <a:buFontTx/>
                <a:buAutoNum type="arabicPeriod"/>
              </a:pPr>
              <a:r>
                <a:rPr lang="en-US" sz="3200" dirty="0"/>
                <a:t>Collaboration services in Microsoft 365</a:t>
              </a:r>
            </a:p>
            <a:p>
              <a:pPr marL="446088" indent="-446088">
                <a:lnSpc>
                  <a:spcPts val="4000"/>
                </a:lnSpc>
                <a:buFontTx/>
                <a:buAutoNum type="arabicPeriod"/>
              </a:pPr>
              <a:r>
                <a:rPr lang="en-US" sz="3200" dirty="0"/>
                <a:t>Security considerations in Exchange and </a:t>
              </a:r>
              <a:br>
                <a:rPr lang="en-US" sz="3200" dirty="0"/>
              </a:br>
              <a:r>
                <a:rPr lang="en-US" sz="3200" dirty="0"/>
                <a:t>SharePoint Online. Mobile Device Management</a:t>
              </a:r>
            </a:p>
            <a:p>
              <a:pPr marL="446088" indent="-446088">
                <a:lnSpc>
                  <a:spcPts val="4000"/>
                </a:lnSpc>
                <a:buFontTx/>
                <a:buAutoNum type="arabicPeriod"/>
              </a:pPr>
              <a:r>
                <a:rPr lang="en-US" sz="3200" dirty="0"/>
                <a:t>Microsoft 365 Information Protection</a:t>
              </a:r>
            </a:p>
            <a:p>
              <a:pPr marL="446088" indent="-446088">
                <a:lnSpc>
                  <a:spcPts val="4000"/>
                </a:lnSpc>
                <a:buFontTx/>
                <a:buAutoNum type="arabicPeriod"/>
              </a:pPr>
              <a:endParaRPr lang="bg-BG" sz="3200" dirty="0"/>
            </a:p>
            <a:p>
              <a:pPr marL="446088" indent="-446088">
                <a:lnSpc>
                  <a:spcPts val="4000"/>
                </a:lnSpc>
                <a:buFontTx/>
                <a:buAutoNum type="arabicPeriod"/>
              </a:pPr>
              <a:endParaRPr lang="en-US" sz="3200" dirty="0"/>
            </a:p>
            <a:p>
              <a:pPr marL="446088" indent="-446088">
                <a:lnSpc>
                  <a:spcPts val="4000"/>
                </a:lnSpc>
                <a:buFontTx/>
                <a:buAutoNum type="arabicPeriod"/>
              </a:pPr>
              <a:endParaRPr lang="en-US" sz="3200" dirty="0"/>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5647" y="3276600"/>
            <a:ext cx="2883428" cy="3120594"/>
          </a:xfrm>
          <a:prstGeom prst="rect">
            <a:avLst/>
          </a:prstGeom>
        </p:spPr>
      </p:pic>
    </p:spTree>
    <p:extLst>
      <p:ext uri="{BB962C8B-B14F-4D97-AF65-F5344CB8AC3E}">
        <p14:creationId xmlns:p14="http://schemas.microsoft.com/office/powerpoint/2010/main" val="2087190546"/>
      </p:ext>
    </p:extLst>
  </p:cSld>
  <p:clrMapOvr>
    <a:masterClrMapping/>
  </p:clrMapOvr>
  <p:transition spd="slow" advClick="0" advTm="500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928320"/>
      </p:ext>
    </p:extLst>
  </p:cSld>
  <p:clrMapOvr>
    <a:masterClrMapping/>
  </p:clrMapOvr>
  <p:transition spd="slow" advClick="0" advTm="5000">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sz="5400" dirty="0"/>
              <a:t>Plan and design your IT infrastructure</a:t>
            </a:r>
          </a:p>
        </p:txBody>
      </p:sp>
      <p:sp>
        <p:nvSpPr>
          <p:cNvPr id="6" name="Text Placeholder 5">
            <a:extLst>
              <a:ext uri="{FF2B5EF4-FFF2-40B4-BE49-F238E27FC236}">
                <a16:creationId xmlns:a16="http://schemas.microsoft.com/office/drawing/2014/main" id="{58BF3073-4D34-4150-8799-CCC11552D12F}"/>
              </a:ext>
            </a:extLst>
          </p:cNvPr>
          <p:cNvSpPr>
            <a:spLocks noGrp="1"/>
          </p:cNvSpPr>
          <p:nvPr>
            <p:ph type="body" sz="quarter" idx="4294967295"/>
          </p:nvPr>
        </p:nvSpPr>
        <p:spPr>
          <a:xfrm>
            <a:off x="615109" y="5490438"/>
            <a:ext cx="10961783" cy="499819"/>
          </a:xfrm>
        </p:spPr>
        <p:txBody>
          <a:bodyPr>
            <a:normAutofit fontScale="92500" lnSpcReduction="20000"/>
          </a:bodyPr>
          <a:lstStyle/>
          <a:p>
            <a:endParaRPr lang="en-US"/>
          </a:p>
        </p:txBody>
      </p:sp>
    </p:spTree>
    <p:extLst>
      <p:ext uri="{BB962C8B-B14F-4D97-AF65-F5344CB8AC3E}">
        <p14:creationId xmlns:p14="http://schemas.microsoft.com/office/powerpoint/2010/main" val="4241166894"/>
      </p:ext>
    </p:extLst>
  </p:cSld>
  <p:clrMapOvr>
    <a:masterClrMapping/>
  </p:clrMapOvr>
  <p:transition spd="slow" advClick="0" advTm="5000">
    <p:push/>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bg-BG" dirty="0">
                <a:solidFill>
                  <a:schemeClr val="bg2"/>
                </a:solidFill>
              </a:rPr>
              <a:t>СофтУни диамантени партньори</a:t>
            </a:r>
          </a:p>
        </p:txBody>
      </p:sp>
      <p:pic>
        <p:nvPicPr>
          <p:cNvPr id="4" name="Picture 3">
            <a:hlinkClick r:id="rId3"/>
            <a:extLst>
              <a:ext uri="{FF2B5EF4-FFF2-40B4-BE49-F238E27FC236}">
                <a16:creationId xmlns:a16="http://schemas.microsoft.com/office/drawing/2014/main" id="{79A9B1A9-22B2-4951-AB2F-D999C85A7C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67285" y="1200163"/>
            <a:ext cx="6096599" cy="1314435"/>
          </a:xfrm>
          <a:prstGeom prst="roundRect">
            <a:avLst>
              <a:gd name="adj" fmla="val 3250"/>
            </a:avLst>
          </a:prstGeom>
          <a:ln>
            <a:noFill/>
          </a:ln>
          <a:effectLst>
            <a:softEdge rad="0"/>
          </a:effectLst>
        </p:spPr>
      </p:pic>
      <p:pic>
        <p:nvPicPr>
          <p:cNvPr id="1026" name="Picture 2" descr="Ð ÐµÐ·ÑÐ»ÑÐ°Ñ Ñ Ð¸Ð·Ð¾Ð±ÑÐ°Ð¶ÐµÐ½Ð¸Ðµ Ð·Ð° indeavr">
            <a:hlinkClick r:id="rId5"/>
            <a:extLst>
              <a:ext uri="{FF2B5EF4-FFF2-40B4-BE49-F238E27FC236}">
                <a16:creationId xmlns:a16="http://schemas.microsoft.com/office/drawing/2014/main" id="{F5CBBEBD-21E0-4859-853C-1873ABB65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052" y="1399790"/>
            <a:ext cx="5354264"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Ð ÐµÐ·ÑÐ»ÑÐ°Ñ Ñ Ð¸Ð·Ð¾Ð±ÑÐ°Ð¶ÐµÐ½Ð¸Ðµ Ð·Ð° software group">
            <a:hlinkClick r:id="rId7"/>
            <a:extLst>
              <a:ext uri="{FF2B5EF4-FFF2-40B4-BE49-F238E27FC236}">
                <a16:creationId xmlns:a16="http://schemas.microsoft.com/office/drawing/2014/main" id="{77E566EE-E4AE-4D31-A309-8FF9563DD4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052" y="2317266"/>
            <a:ext cx="66675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Ð¡Ð²ÑÑÐ·Ð°Ð½Ð¾ Ð¸Ð·Ð¾Ð±ÑÐ°Ð¶ÐµÐ½Ð¸Ðµ">
            <a:hlinkClick r:id="rId9"/>
            <a:extLst>
              <a:ext uri="{FF2B5EF4-FFF2-40B4-BE49-F238E27FC236}">
                <a16:creationId xmlns:a16="http://schemas.microsoft.com/office/drawing/2014/main" id="{96229C8F-B4C0-4B49-AF0D-53AF670BB52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921" t="-168" r="15238" b="19014"/>
          <a:stretch/>
        </p:blipFill>
        <p:spPr bwMode="auto">
          <a:xfrm>
            <a:off x="7763088" y="2602277"/>
            <a:ext cx="3155182"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Ð ÐµÐ·ÑÐ»ÑÐ°Ñ Ñ Ð¸Ð·Ð¾Ð±ÑÐ°Ð¶ÐµÐ½Ð¸Ðµ Ð·Ð° netpeak">
            <a:hlinkClick r:id="rId11"/>
            <a:extLst>
              <a:ext uri="{FF2B5EF4-FFF2-40B4-BE49-F238E27FC236}">
                <a16:creationId xmlns:a16="http://schemas.microsoft.com/office/drawing/2014/main" id="{F4576FAB-B206-438A-9766-B6F6ABB536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344" y="5230897"/>
            <a:ext cx="7167612" cy="9962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Ð ÐµÐ·ÑÐ»ÑÐ°Ñ Ñ Ð¸Ð·Ð¾Ð±ÑÐ°Ð¶ÐµÐ½Ð¸Ðµ Ð·Ð° superhosting png">
            <a:hlinkClick r:id="rId13"/>
            <a:extLst>
              <a:ext uri="{FF2B5EF4-FFF2-40B4-BE49-F238E27FC236}">
                <a16:creationId xmlns:a16="http://schemas.microsoft.com/office/drawing/2014/main" id="{284B6D5F-80FE-48D5-801C-41AFC2FEFF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9112" y="4510112"/>
            <a:ext cx="3352800" cy="1777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614691"/>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bg-BG" dirty="0">
                <a:solidFill>
                  <a:schemeClr val="bg2"/>
                </a:solidFill>
              </a:rPr>
              <a:t>СофтУни диамантени партньори</a:t>
            </a:r>
            <a:endParaRPr lang="bg-BG" dirty="0"/>
          </a:p>
        </p:txBody>
      </p:sp>
      <p:pic>
        <p:nvPicPr>
          <p:cNvPr id="4" name="Picture 3">
            <a:hlinkClick r:id="rId3"/>
            <a:extLst>
              <a:ext uri="{FF2B5EF4-FFF2-40B4-BE49-F238E27FC236}">
                <a16:creationId xmlns:a16="http://schemas.microsoft.com/office/drawing/2014/main" id="{57F6CA19-B6C5-4C43-B80C-7F86ADB9DF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452" y="3048001"/>
            <a:ext cx="4143348" cy="3323785"/>
          </a:xfrm>
          <a:prstGeom prst="roundRect">
            <a:avLst>
              <a:gd name="adj" fmla="val 3461"/>
            </a:avLst>
          </a:prstGeom>
        </p:spPr>
      </p:pic>
      <p:pic>
        <p:nvPicPr>
          <p:cNvPr id="6" name="Picture 5">
            <a:hlinkClick r:id="rId5"/>
            <a:extLst>
              <a:ext uri="{FF2B5EF4-FFF2-40B4-BE49-F238E27FC236}">
                <a16:creationId xmlns:a16="http://schemas.microsoft.com/office/drawing/2014/main" id="{404B82B5-A24C-40BD-88A8-9F0719240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0" y="1269705"/>
            <a:ext cx="3507028" cy="1450390"/>
          </a:xfrm>
          <a:prstGeom prst="roundRect">
            <a:avLst>
              <a:gd name="adj" fmla="val 3586"/>
            </a:avLst>
          </a:prstGeom>
        </p:spPr>
      </p:pic>
      <p:pic>
        <p:nvPicPr>
          <p:cNvPr id="8" name="Picture 7">
            <a:hlinkClick r:id="rId7"/>
            <a:extLst>
              <a:ext uri="{FF2B5EF4-FFF2-40B4-BE49-F238E27FC236}">
                <a16:creationId xmlns:a16="http://schemas.microsoft.com/office/drawing/2014/main" id="{CB5D3A57-F9B4-4DCE-A831-7E040653E1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2" y="4961886"/>
            <a:ext cx="6687589" cy="1466012"/>
          </a:xfrm>
          <a:prstGeom prst="roundRect">
            <a:avLst>
              <a:gd name="adj" fmla="val 5492"/>
            </a:avLst>
          </a:prstGeom>
        </p:spPr>
      </p:pic>
      <p:pic>
        <p:nvPicPr>
          <p:cNvPr id="10" name="Picture 9">
            <a:hlinkClick r:id="rId9"/>
            <a:extLst>
              <a:ext uri="{FF2B5EF4-FFF2-40B4-BE49-F238E27FC236}">
                <a16:creationId xmlns:a16="http://schemas.microsoft.com/office/drawing/2014/main" id="{A05A9AFA-1694-4FF9-800A-2B4E62A8985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554261" y="1253342"/>
            <a:ext cx="3537236" cy="1600277"/>
          </a:xfrm>
          <a:prstGeom prst="roundRect">
            <a:avLst>
              <a:gd name="adj" fmla="val 4755"/>
            </a:avLst>
          </a:prstGeom>
        </p:spPr>
      </p:pic>
      <p:pic>
        <p:nvPicPr>
          <p:cNvPr id="13" name="Picture 12">
            <a:hlinkClick r:id="rId11"/>
            <a:extLst>
              <a:ext uri="{FF2B5EF4-FFF2-40B4-BE49-F238E27FC236}">
                <a16:creationId xmlns:a16="http://schemas.microsoft.com/office/drawing/2014/main" id="{C5733A8A-180C-42DB-A531-617A616CF1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5373" y="1297094"/>
            <a:ext cx="4111472" cy="1740439"/>
          </a:xfrm>
          <a:prstGeom prst="roundRect">
            <a:avLst>
              <a:gd name="adj" fmla="val 6970"/>
            </a:avLst>
          </a:prstGeom>
        </p:spPr>
      </p:pic>
      <p:pic>
        <p:nvPicPr>
          <p:cNvPr id="15" name="Picture 14">
            <a:hlinkClick r:id="rId13"/>
            <a:extLst>
              <a:ext uri="{FF2B5EF4-FFF2-40B4-BE49-F238E27FC236}">
                <a16:creationId xmlns:a16="http://schemas.microsoft.com/office/drawing/2014/main" id="{C75642FC-F411-4844-A28F-DD6D37636A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7200" y="3323273"/>
            <a:ext cx="6678008" cy="1231632"/>
          </a:xfrm>
          <a:prstGeom prst="roundRect">
            <a:avLst>
              <a:gd name="adj" fmla="val 6594"/>
            </a:avLst>
          </a:prstGeom>
        </p:spPr>
      </p:pic>
    </p:spTree>
    <p:extLst>
      <p:ext uri="{BB962C8B-B14F-4D97-AF65-F5344CB8AC3E}">
        <p14:creationId xmlns:p14="http://schemas.microsoft.com/office/powerpoint/2010/main" val="129358311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a:lnSpc>
                <a:spcPct val="100000"/>
              </a:lnSpc>
            </a:pPr>
            <a:r>
              <a:rPr lang="en-US" sz="3200" dirty="0"/>
              <a:t>Software University @ Facebook</a:t>
            </a:r>
          </a:p>
          <a:p>
            <a:pPr marL="990575" lvl="1" indent="-380990" defTabSz="1219170">
              <a:lnSpc>
                <a:spcPct val="100000"/>
              </a:lnSpc>
              <a:tabLst>
                <a:tab pos="282575" algn="l"/>
              </a:tabLst>
              <a:defRPr/>
            </a:pPr>
            <a:r>
              <a:rPr lang="en-US" sz="2900" noProof="1">
                <a:solidFill>
                  <a:srgbClr val="234465"/>
                </a:solidFill>
                <a:hlinkClick r:id="rId5"/>
              </a:rPr>
              <a:t>facebook.com/SoftwareUniversity</a:t>
            </a:r>
            <a:endParaRPr lang="en-US" sz="2900" noProof="1">
              <a:solidFill>
                <a:srgbClr val="234465"/>
              </a:solidFill>
            </a:endParaRPr>
          </a:p>
          <a:p>
            <a:pPr>
              <a:lnSpc>
                <a:spcPct val="100000"/>
              </a:lnSpc>
            </a:pPr>
            <a:r>
              <a:rPr lang="en-US" sz="3200" dirty="0"/>
              <a:t>Software University Forums</a:t>
            </a:r>
          </a:p>
          <a:p>
            <a:pPr marL="990575" lvl="1" indent="-380990" defTabSz="1219170">
              <a:lnSpc>
                <a:spcPct val="100000"/>
              </a:lnSpc>
              <a:tabLst>
                <a:tab pos="282575" algn="l"/>
              </a:tabLst>
              <a:defRPr/>
            </a:pPr>
            <a:r>
              <a:rPr lang="en-US" sz="2800" dirty="0">
                <a:hlinkClick r:id="rId6"/>
              </a:rPr>
              <a:t>forum.softuni.bg</a:t>
            </a:r>
            <a:endParaRPr lang="en-US" sz="2800"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0073" y="3265920"/>
            <a:ext cx="1467096" cy="365922"/>
          </a:xfrm>
          <a:prstGeom prst="rect">
            <a:avLst/>
          </a:prstGeom>
        </p:spPr>
      </p:pic>
      <p:pic>
        <p:nvPicPr>
          <p:cNvPr id="15" name="Picture 14">
            <a:extLst>
              <a:ext uri="{FF2B5EF4-FFF2-40B4-BE49-F238E27FC236}">
                <a16:creationId xmlns:a16="http://schemas.microsoft.com/office/drawing/2014/main" id="{FF8B5863-FC71-441D-893C-E681B70BF35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756579" y="2707943"/>
            <a:ext cx="2123136" cy="529549"/>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4432" y="2312861"/>
            <a:ext cx="3051512" cy="4063065"/>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5284" y="5017461"/>
            <a:ext cx="1042233" cy="1042233"/>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E3418-DBC2-4FA2-9B93-854E62EAF978}"/>
              </a:ext>
            </a:extLst>
          </p:cNvPr>
          <p:cNvSpPr>
            <a:spLocks noGrp="1"/>
          </p:cNvSpPr>
          <p:nvPr>
            <p:ph type="title"/>
          </p:nvPr>
        </p:nvSpPr>
        <p:spPr/>
        <p:txBody>
          <a:bodyPr/>
          <a:lstStyle/>
          <a:p>
            <a:r>
              <a:rPr lang="en-US" dirty="0"/>
              <a:t>“On-premises” vs “In the cloud”</a:t>
            </a:r>
          </a:p>
        </p:txBody>
      </p:sp>
      <p:sp>
        <p:nvSpPr>
          <p:cNvPr id="4" name="Slide Number Placeholder 3">
            <a:extLst>
              <a:ext uri="{FF2B5EF4-FFF2-40B4-BE49-F238E27FC236}">
                <a16:creationId xmlns:a16="http://schemas.microsoft.com/office/drawing/2014/main" id="{BAE72D78-C36A-4549-B264-2C92C90BE8E1}"/>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13</a:t>
            </a:fld>
            <a:endParaRPr lang="en-US" dirty="0"/>
          </a:p>
        </p:txBody>
      </p:sp>
      <p:pic>
        <p:nvPicPr>
          <p:cNvPr id="2050" name="Picture 2" descr="https://www.cleo.com/sites/default/files/styles/fullwidth_maincol/public/2018-10/on-premise-value-in-the-age-of-the-cloud.jpg?itok=9qR47lF_">
            <a:extLst>
              <a:ext uri="{FF2B5EF4-FFF2-40B4-BE49-F238E27FC236}">
                <a16:creationId xmlns:a16="http://schemas.microsoft.com/office/drawing/2014/main" id="{66EB89EB-C212-4D27-AA1C-22223E117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989" y="1598861"/>
            <a:ext cx="3818021" cy="432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3DC2CE36-508C-4FA2-A9C3-6FB9CD6588DE}"/>
              </a:ext>
            </a:extLst>
          </p:cNvPr>
          <p:cNvSpPr txBox="1">
            <a:spLocks/>
          </p:cNvSpPr>
          <p:nvPr/>
        </p:nvSpPr>
        <p:spPr>
          <a:xfrm>
            <a:off x="8095498" y="1534693"/>
            <a:ext cx="3882189" cy="4449010"/>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284163" indent="-284163">
              <a:buSzPct val="90000"/>
            </a:pPr>
            <a:r>
              <a:rPr lang="en-US" sz="2800" dirty="0"/>
              <a:t>The only option for </a:t>
            </a:r>
            <a:br>
              <a:rPr lang="en-US" sz="2800" dirty="0"/>
            </a:br>
            <a:r>
              <a:rPr lang="en-US" sz="2800" dirty="0"/>
              <a:t>companies in the past</a:t>
            </a:r>
            <a:br>
              <a:rPr lang="en-US" sz="2800" dirty="0"/>
            </a:br>
            <a:r>
              <a:rPr lang="en-US" sz="2300" dirty="0"/>
              <a:t>(if it ain’t broke, don’t fix it)</a:t>
            </a:r>
          </a:p>
          <a:p>
            <a:pPr marL="284163" indent="-284163">
              <a:buSzPct val="90000"/>
            </a:pPr>
            <a:r>
              <a:rPr lang="en-US" sz="2800" dirty="0"/>
              <a:t>Better control</a:t>
            </a:r>
          </a:p>
          <a:p>
            <a:pPr marL="284163" indent="-284163">
              <a:buSzPct val="90000"/>
            </a:pPr>
            <a:r>
              <a:rPr lang="en-US" sz="2800" dirty="0"/>
              <a:t>More customization</a:t>
            </a:r>
            <a:br>
              <a:rPr lang="en-US" sz="2800" dirty="0"/>
            </a:br>
            <a:r>
              <a:rPr lang="en-US" sz="2800" dirty="0"/>
              <a:t>options</a:t>
            </a:r>
          </a:p>
          <a:p>
            <a:pPr marL="284163" indent="-284163">
              <a:buSzPct val="90000"/>
            </a:pPr>
            <a:r>
              <a:rPr lang="en-US" sz="2800" dirty="0"/>
              <a:t>Reliable and secure</a:t>
            </a:r>
          </a:p>
        </p:txBody>
      </p:sp>
      <p:sp>
        <p:nvSpPr>
          <p:cNvPr id="7" name="Text Placeholder 2">
            <a:extLst>
              <a:ext uri="{FF2B5EF4-FFF2-40B4-BE49-F238E27FC236}">
                <a16:creationId xmlns:a16="http://schemas.microsoft.com/office/drawing/2014/main" id="{98AE138A-47C8-4471-8802-1CDCCF97F9AA}"/>
              </a:ext>
            </a:extLst>
          </p:cNvPr>
          <p:cNvSpPr txBox="1">
            <a:spLocks/>
          </p:cNvSpPr>
          <p:nvPr/>
        </p:nvSpPr>
        <p:spPr>
          <a:xfrm>
            <a:off x="135941" y="1534693"/>
            <a:ext cx="3882189" cy="4449010"/>
          </a:xfrm>
          <a:prstGeom prst="rect">
            <a:avLst/>
          </a:prstGeom>
        </p:spPr>
        <p:txBody>
          <a:bodyPr vert="horz" lIns="108000" tIns="36000" rIns="108000" bIns="36000" rtlCol="0">
            <a:normAutofit fontScale="92500" lnSpcReduction="10000"/>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284163" indent="-284163">
              <a:buSzPct val="90000"/>
            </a:pPr>
            <a:r>
              <a:rPr lang="en-US" sz="2800" dirty="0"/>
              <a:t>You receive the service </a:t>
            </a:r>
            <a:br>
              <a:rPr lang="en-US" sz="2800" dirty="0"/>
            </a:br>
            <a:r>
              <a:rPr lang="en-US" sz="2800" dirty="0"/>
              <a:t>you need </a:t>
            </a:r>
            <a:r>
              <a:rPr lang="en-US" sz="2200" dirty="0"/>
              <a:t>(almost) </a:t>
            </a:r>
            <a:br>
              <a:rPr lang="en-US" sz="2800" dirty="0"/>
            </a:br>
            <a:r>
              <a:rPr lang="en-US" sz="2800" dirty="0"/>
              <a:t>immediately</a:t>
            </a:r>
          </a:p>
          <a:p>
            <a:pPr marL="284163" indent="-284163">
              <a:buSzPct val="90000"/>
            </a:pPr>
            <a:r>
              <a:rPr lang="en-US" sz="2800" dirty="0"/>
              <a:t>You can plan your </a:t>
            </a:r>
            <a:br>
              <a:rPr lang="en-US" sz="2800" dirty="0"/>
            </a:br>
            <a:r>
              <a:rPr lang="en-US" sz="2800" dirty="0"/>
              <a:t>expenses</a:t>
            </a:r>
          </a:p>
          <a:p>
            <a:pPr marL="284163" indent="-284163">
              <a:buSzPct val="90000"/>
            </a:pPr>
            <a:r>
              <a:rPr lang="en-US" sz="2800" dirty="0"/>
              <a:t>You rely on the public </a:t>
            </a:r>
            <a:br>
              <a:rPr lang="en-US" sz="2800" dirty="0"/>
            </a:br>
            <a:r>
              <a:rPr lang="en-US" sz="2800" dirty="0"/>
              <a:t>Internet</a:t>
            </a:r>
          </a:p>
          <a:p>
            <a:pPr marL="284163" indent="-284163">
              <a:buSzPct val="90000"/>
            </a:pPr>
            <a:r>
              <a:rPr lang="en-US" sz="2800" dirty="0"/>
              <a:t>More services today </a:t>
            </a:r>
            <a:br>
              <a:rPr lang="en-US" sz="2800" dirty="0"/>
            </a:br>
            <a:r>
              <a:rPr lang="en-US" sz="2800" dirty="0"/>
              <a:t>are released using the </a:t>
            </a:r>
            <a:br>
              <a:rPr lang="en-US" sz="2800" dirty="0"/>
            </a:br>
            <a:r>
              <a:rPr lang="en-US" sz="2800" dirty="0"/>
              <a:t>“cloud-first” approach</a:t>
            </a:r>
          </a:p>
          <a:p>
            <a:pPr marL="284163" indent="-284163">
              <a:buSzPct val="90000"/>
            </a:pPr>
            <a:endParaRPr lang="en-US" sz="2300" dirty="0"/>
          </a:p>
        </p:txBody>
      </p:sp>
    </p:spTree>
    <p:extLst>
      <p:ext uri="{BB962C8B-B14F-4D97-AF65-F5344CB8AC3E}">
        <p14:creationId xmlns:p14="http://schemas.microsoft.com/office/powerpoint/2010/main" val="4237246463"/>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E3418-DBC2-4FA2-9B93-854E62EAF978}"/>
              </a:ext>
            </a:extLst>
          </p:cNvPr>
          <p:cNvSpPr>
            <a:spLocks noGrp="1"/>
          </p:cNvSpPr>
          <p:nvPr>
            <p:ph type="title"/>
          </p:nvPr>
        </p:nvSpPr>
        <p:spPr/>
        <p:txBody>
          <a:bodyPr/>
          <a:lstStyle/>
          <a:p>
            <a:r>
              <a:rPr lang="en-US" dirty="0"/>
              <a:t>On-premises + Cloud = Hybrid</a:t>
            </a:r>
          </a:p>
        </p:txBody>
      </p:sp>
      <p:sp>
        <p:nvSpPr>
          <p:cNvPr id="2" name="Text Placeholder 1">
            <a:extLst>
              <a:ext uri="{FF2B5EF4-FFF2-40B4-BE49-F238E27FC236}">
                <a16:creationId xmlns:a16="http://schemas.microsoft.com/office/drawing/2014/main" id="{A67700D9-A5B1-43EC-9B0B-27020AE76712}"/>
              </a:ext>
            </a:extLst>
          </p:cNvPr>
          <p:cNvSpPr>
            <a:spLocks noGrp="1"/>
          </p:cNvSpPr>
          <p:nvPr>
            <p:ph type="body" sz="quarter" idx="4294967295"/>
          </p:nvPr>
        </p:nvSpPr>
        <p:spPr>
          <a:xfrm>
            <a:off x="90905" y="1254209"/>
            <a:ext cx="5715000" cy="5202237"/>
          </a:xfrm>
        </p:spPr>
        <p:txBody>
          <a:bodyPr/>
          <a:lstStyle/>
          <a:p>
            <a:r>
              <a:rPr lang="en-US" sz="3100" dirty="0"/>
              <a:t>Often there are existing </a:t>
            </a:r>
            <a:br>
              <a:rPr lang="en-US" sz="3100" dirty="0"/>
            </a:br>
            <a:r>
              <a:rPr lang="en-US" sz="3100" dirty="0"/>
              <a:t>directory services on-premises</a:t>
            </a:r>
          </a:p>
          <a:p>
            <a:r>
              <a:rPr lang="en-US" sz="3100" dirty="0"/>
              <a:t>Do I need separate accounts </a:t>
            </a:r>
            <a:br>
              <a:rPr lang="en-US" sz="3100" dirty="0"/>
            </a:br>
            <a:r>
              <a:rPr lang="en-US" sz="3100" dirty="0"/>
              <a:t>for the on-premises services </a:t>
            </a:r>
            <a:br>
              <a:rPr lang="en-US" sz="3100" dirty="0"/>
            </a:br>
            <a:r>
              <a:rPr lang="en-US" sz="3100" dirty="0"/>
              <a:t>and for these in the Cloud?</a:t>
            </a:r>
          </a:p>
          <a:p>
            <a:r>
              <a:rPr lang="en-US" sz="3100" u="sng" dirty="0"/>
              <a:t>Hybrid identity</a:t>
            </a:r>
            <a:r>
              <a:rPr lang="en-US" sz="3100" dirty="0"/>
              <a:t>: the way to use</a:t>
            </a:r>
            <a:br>
              <a:rPr lang="en-US" sz="3100" dirty="0"/>
            </a:br>
            <a:r>
              <a:rPr lang="en-US" sz="3100" dirty="0"/>
              <a:t>the “same account” </a:t>
            </a:r>
            <a:br>
              <a:rPr lang="en-US" sz="3100" dirty="0"/>
            </a:br>
            <a:r>
              <a:rPr lang="en-US" sz="3100" dirty="0"/>
              <a:t>on-premises and in the cloud </a:t>
            </a:r>
          </a:p>
        </p:txBody>
      </p:sp>
      <p:sp>
        <p:nvSpPr>
          <p:cNvPr id="4" name="Slide Number Placeholder 3">
            <a:extLst>
              <a:ext uri="{FF2B5EF4-FFF2-40B4-BE49-F238E27FC236}">
                <a16:creationId xmlns:a16="http://schemas.microsoft.com/office/drawing/2014/main" id="{BAE72D78-C36A-4549-B264-2C92C90BE8E1}"/>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14</a:t>
            </a:fld>
            <a:endParaRPr lang="en-US" dirty="0"/>
          </a:p>
        </p:txBody>
      </p:sp>
      <p:pic>
        <p:nvPicPr>
          <p:cNvPr id="3074" name="Picture 2" descr="https://docs.microsoft.com/en-us/azure/active-directory/hybrid/media/whatis-hybrid-identity/arch.png">
            <a:extLst>
              <a:ext uri="{FF2B5EF4-FFF2-40B4-BE49-F238E27FC236}">
                <a16:creationId xmlns:a16="http://schemas.microsoft.com/office/drawing/2014/main" id="{845A5563-3CD2-4B2B-B6F4-DE218D2BF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75" y="1381125"/>
            <a:ext cx="5715000" cy="40957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58015"/>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par>
                                <p:cTn id="18" presetID="22" presetClass="entr" presetSubtype="8" fill="hold" nodeType="withEffect">
                                  <p:stCondLst>
                                    <p:cond delay="500"/>
                                  </p:stCondLst>
                                  <p:childTnLst>
                                    <p:set>
                                      <p:cBhvr>
                                        <p:cTn id="19" dur="1" fill="hold">
                                          <p:stCondLst>
                                            <p:cond delay="0"/>
                                          </p:stCondLst>
                                        </p:cTn>
                                        <p:tgtEl>
                                          <p:spTgt spid="3074"/>
                                        </p:tgtEl>
                                        <p:attrNameLst>
                                          <p:attrName>style.visibility</p:attrName>
                                        </p:attrNameLst>
                                      </p:cBhvr>
                                      <p:to>
                                        <p:strVal val="visible"/>
                                      </p:to>
                                    </p:set>
                                    <p:animEffect transition="in" filter="wipe(left)">
                                      <p:cBhvr>
                                        <p:cTn id="2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Core Microsoft 365 services</a:t>
            </a:r>
          </a:p>
        </p:txBody>
      </p:sp>
      <p:sp>
        <p:nvSpPr>
          <p:cNvPr id="3" name="Text Placeholder 2">
            <a:extLst>
              <a:ext uri="{FF2B5EF4-FFF2-40B4-BE49-F238E27FC236}">
                <a16:creationId xmlns:a16="http://schemas.microsoft.com/office/drawing/2014/main" id="{1AA6AD4E-5429-48FF-AB10-32E0C346724A}"/>
              </a:ext>
            </a:extLst>
          </p:cNvPr>
          <p:cNvSpPr>
            <a:spLocks noGrp="1"/>
          </p:cNvSpPr>
          <p:nvPr>
            <p:ph type="body" sz="quarter" idx="4294967295"/>
          </p:nvPr>
        </p:nvSpPr>
        <p:spPr>
          <a:xfrm>
            <a:off x="615109" y="5490438"/>
            <a:ext cx="10961783" cy="499819"/>
          </a:xfrm>
        </p:spPr>
        <p:txBody>
          <a:bodyPr>
            <a:normAutofit fontScale="92500" lnSpcReduction="20000"/>
          </a:bodyPr>
          <a:lstStyle/>
          <a:p>
            <a:endParaRPr lang="en-US"/>
          </a:p>
        </p:txBody>
      </p:sp>
    </p:spTree>
    <p:extLst>
      <p:ext uri="{BB962C8B-B14F-4D97-AF65-F5344CB8AC3E}">
        <p14:creationId xmlns:p14="http://schemas.microsoft.com/office/powerpoint/2010/main" val="2802223439"/>
      </p:ext>
    </p:extLst>
  </p:cSld>
  <p:clrMapOvr>
    <a:masterClrMapping/>
  </p:clrMapOvr>
  <p:transition spd="slow" advClick="0" advTm="5000">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58D5-F90B-48D3-901C-CBE6DEEF9CE2}"/>
              </a:ext>
            </a:extLst>
          </p:cNvPr>
          <p:cNvSpPr>
            <a:spLocks noGrp="1"/>
          </p:cNvSpPr>
          <p:nvPr>
            <p:ph type="title"/>
          </p:nvPr>
        </p:nvSpPr>
        <p:spPr/>
        <p:txBody>
          <a:bodyPr/>
          <a:lstStyle/>
          <a:p>
            <a:r>
              <a:rPr lang="en-US" dirty="0"/>
              <a:t>Office 365 metaphor</a:t>
            </a:r>
          </a:p>
        </p:txBody>
      </p:sp>
      <p:pic>
        <p:nvPicPr>
          <p:cNvPr id="5" name="Picture 4">
            <a:extLst>
              <a:ext uri="{FF2B5EF4-FFF2-40B4-BE49-F238E27FC236}">
                <a16:creationId xmlns:a16="http://schemas.microsoft.com/office/drawing/2014/main" id="{EB60546B-B7DC-4C03-ABDB-281451E7E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469" y="2300390"/>
            <a:ext cx="4313156" cy="3377420"/>
          </a:xfrm>
          <a:prstGeom prst="rect">
            <a:avLst/>
          </a:prstGeom>
        </p:spPr>
      </p:pic>
      <p:sp>
        <p:nvSpPr>
          <p:cNvPr id="6" name="Flowchart: Alternate Process 5">
            <a:extLst>
              <a:ext uri="{FF2B5EF4-FFF2-40B4-BE49-F238E27FC236}">
                <a16:creationId xmlns:a16="http://schemas.microsoft.com/office/drawing/2014/main" id="{2C24D44C-5550-4066-B341-4BB3F9379F20}"/>
              </a:ext>
            </a:extLst>
          </p:cNvPr>
          <p:cNvSpPr/>
          <p:nvPr/>
        </p:nvSpPr>
        <p:spPr bwMode="auto">
          <a:xfrm>
            <a:off x="8215953" y="2300391"/>
            <a:ext cx="3330054" cy="3546430"/>
          </a:xfrm>
          <a:prstGeom prst="flowChartAlternateProcess">
            <a:avLst/>
          </a:prstGeom>
          <a:solidFill>
            <a:schemeClr val="accent3">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Outlook, Delve</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Excel, Yammer</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Stream, Planner</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Flow, Teams</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Forms, OneNote</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PowerPoint, SharePoint</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StaffHub, Stream</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Sway, OneDrive</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Segoe UI"/>
                <a:ea typeface="+mn-ea"/>
                <a:cs typeface="+mn-cs"/>
              </a:rPr>
              <a:t>Etc</a:t>
            </a:r>
            <a:r>
              <a:rPr kumimoji="0" lang="en-US" sz="1800" b="0" i="0" u="none" strike="noStrike" kern="0" cap="none" spc="0" normalizeH="0" baseline="0" noProof="0" dirty="0">
                <a:ln>
                  <a:noFill/>
                </a:ln>
                <a:solidFill>
                  <a:srgbClr val="FFFFFF"/>
                </a:solidFill>
                <a:effectLst/>
                <a:uLnTx/>
                <a:uFillTx/>
                <a:latin typeface="Segoe UI"/>
                <a:ea typeface="+mn-ea"/>
                <a:cs typeface="+mn-cs"/>
              </a:rPr>
              <a:t>…</a:t>
            </a:r>
          </a:p>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 name="Flowchart: Alternate Process 6">
            <a:extLst>
              <a:ext uri="{FF2B5EF4-FFF2-40B4-BE49-F238E27FC236}">
                <a16:creationId xmlns:a16="http://schemas.microsoft.com/office/drawing/2014/main" id="{56BC1181-5FA8-4BEA-A9FD-8001A3A50E29}"/>
              </a:ext>
            </a:extLst>
          </p:cNvPr>
          <p:cNvSpPr/>
          <p:nvPr/>
        </p:nvSpPr>
        <p:spPr bwMode="auto">
          <a:xfrm>
            <a:off x="3278680" y="3669884"/>
            <a:ext cx="2019869" cy="638432"/>
          </a:xfrm>
          <a:prstGeom prst="flowChartAlternateProcess">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Office 365</a:t>
            </a:r>
          </a:p>
        </p:txBody>
      </p:sp>
    </p:spTree>
    <p:extLst>
      <p:ext uri="{BB962C8B-B14F-4D97-AF65-F5344CB8AC3E}">
        <p14:creationId xmlns:p14="http://schemas.microsoft.com/office/powerpoint/2010/main" val="1605311299"/>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par>
                                <p:cTn id="13" presetID="22" presetClass="entr" presetSubtype="8" fill="hold" nodeType="withEffect">
                                  <p:stCondLst>
                                    <p:cond delay="50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par>
                                <p:cTn id="16" presetID="22" presetClass="entr" presetSubtype="8" fill="hold" nodeType="withEffect">
                                  <p:stCondLst>
                                    <p:cond delay="100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left)">
                                      <p:cBhvr>
                                        <p:cTn id="18" dur="500"/>
                                        <p:tgtEl>
                                          <p:spTgt spid="6">
                                            <p:txEl>
                                              <p:pRg st="2" end="2"/>
                                            </p:txEl>
                                          </p:spTgt>
                                        </p:tgtEl>
                                      </p:cBhvr>
                                    </p:animEffect>
                                  </p:childTnLst>
                                </p:cTn>
                              </p:par>
                              <p:par>
                                <p:cTn id="19" presetID="22" presetClass="entr" presetSubtype="8" fill="hold" nodeType="withEffect">
                                  <p:stCondLst>
                                    <p:cond delay="150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par>
                                <p:cTn id="22" presetID="22" presetClass="entr" presetSubtype="8" fill="hold" nodeType="withEffect">
                                  <p:stCondLst>
                                    <p:cond delay="200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wipe(left)">
                                      <p:cBhvr>
                                        <p:cTn id="24" dur="500"/>
                                        <p:tgtEl>
                                          <p:spTgt spid="6">
                                            <p:txEl>
                                              <p:pRg st="4" end="4"/>
                                            </p:txEl>
                                          </p:spTgt>
                                        </p:tgtEl>
                                      </p:cBhvr>
                                    </p:animEffect>
                                  </p:childTnLst>
                                </p:cTn>
                              </p:par>
                              <p:par>
                                <p:cTn id="25" presetID="22" presetClass="entr" presetSubtype="8" fill="hold" nodeType="withEffect">
                                  <p:stCondLst>
                                    <p:cond delay="250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left)">
                                      <p:cBhvr>
                                        <p:cTn id="27" dur="500"/>
                                        <p:tgtEl>
                                          <p:spTgt spid="6">
                                            <p:txEl>
                                              <p:pRg st="5" end="5"/>
                                            </p:txEl>
                                          </p:spTgt>
                                        </p:tgtEl>
                                      </p:cBhvr>
                                    </p:animEffect>
                                  </p:childTnLst>
                                </p:cTn>
                              </p:par>
                              <p:par>
                                <p:cTn id="28" presetID="22" presetClass="entr" presetSubtype="8" fill="hold" nodeType="withEffect">
                                  <p:stCondLst>
                                    <p:cond delay="300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wipe(left)">
                                      <p:cBhvr>
                                        <p:cTn id="30" dur="500"/>
                                        <p:tgtEl>
                                          <p:spTgt spid="6">
                                            <p:txEl>
                                              <p:pRg st="6" end="6"/>
                                            </p:txEl>
                                          </p:spTgt>
                                        </p:tgtEl>
                                      </p:cBhvr>
                                    </p:animEffect>
                                  </p:childTnLst>
                                </p:cTn>
                              </p:par>
                              <p:par>
                                <p:cTn id="31" presetID="22" presetClass="entr" presetSubtype="8" fill="hold" nodeType="withEffect">
                                  <p:stCondLst>
                                    <p:cond delay="350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wipe(left)">
                                      <p:cBhvr>
                                        <p:cTn id="33" dur="500"/>
                                        <p:tgtEl>
                                          <p:spTgt spid="6">
                                            <p:txEl>
                                              <p:pRg st="7" end="7"/>
                                            </p:txEl>
                                          </p:spTgt>
                                        </p:tgtEl>
                                      </p:cBhvr>
                                    </p:animEffect>
                                  </p:childTnLst>
                                </p:cTn>
                              </p:par>
                              <p:par>
                                <p:cTn id="34" presetID="22" presetClass="entr" presetSubtype="8" fill="hold" nodeType="withEffect">
                                  <p:stCondLst>
                                    <p:cond delay="400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wipe(left)">
                                      <p:cBhvr>
                                        <p:cTn id="36" dur="500"/>
                                        <p:tgtEl>
                                          <p:spTgt spid="6">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0-#ppt_w/2"/>
                                          </p:val>
                                        </p:tav>
                                        <p:tav tm="100000">
                                          <p:val>
                                            <p:strVal val="#ppt_x"/>
                                          </p:val>
                                        </p:tav>
                                      </p:tavLst>
                                    </p:anim>
                                    <p:anim calcmode="lin" valueType="num">
                                      <p:cBhvr additive="base">
                                        <p:cTn id="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Enterprise Mobility and Security (EMS)</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17</a:t>
            </a:fld>
            <a:endParaRPr lang="en-US" dirty="0"/>
          </a:p>
        </p:txBody>
      </p:sp>
      <p:sp>
        <p:nvSpPr>
          <p:cNvPr id="175" name="Rectangle 174">
            <a:extLst>
              <a:ext uri="{FF2B5EF4-FFF2-40B4-BE49-F238E27FC236}">
                <a16:creationId xmlns:a16="http://schemas.microsoft.com/office/drawing/2014/main" id="{76D2A8F7-127C-434C-8FB4-FE791A1F9EF8}"/>
              </a:ext>
            </a:extLst>
          </p:cNvPr>
          <p:cNvSpPr/>
          <p:nvPr/>
        </p:nvSpPr>
        <p:spPr bwMode="auto">
          <a:xfrm>
            <a:off x="10489674" y="2502612"/>
            <a:ext cx="1039031" cy="437486"/>
          </a:xfrm>
          <a:prstGeom prst="rect">
            <a:avLst/>
          </a:prstGeom>
          <a:solidFill>
            <a:srgbClr val="A5A5A5"/>
          </a:solidFill>
          <a:ln w="12700" cap="flat" cmpd="sng" algn="ctr">
            <a:noFill/>
            <a:prstDash val="solid"/>
            <a:miter lim="800000"/>
            <a:headEnd type="none" w="med" len="med"/>
            <a:tailEnd type="none" w="med" len="med"/>
          </a:ln>
          <a:effectLst/>
        </p:spPr>
        <p:txBody>
          <a:bodyPr vert="horz" wrap="square" lIns="182880" tIns="46637" rIns="182880" bIns="46637" numCol="1" rtlCol="0" anchor="ctr"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Microsoft</a:t>
            </a:r>
          </a:p>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Intune</a:t>
            </a:r>
          </a:p>
        </p:txBody>
      </p:sp>
      <p:sp>
        <p:nvSpPr>
          <p:cNvPr id="176" name="Rectangle 175">
            <a:extLst>
              <a:ext uri="{FF2B5EF4-FFF2-40B4-BE49-F238E27FC236}">
                <a16:creationId xmlns:a16="http://schemas.microsoft.com/office/drawing/2014/main" id="{FA189890-B606-4AB1-9CC3-636192636055}"/>
              </a:ext>
            </a:extLst>
          </p:cNvPr>
          <p:cNvSpPr/>
          <p:nvPr/>
        </p:nvSpPr>
        <p:spPr bwMode="auto">
          <a:xfrm>
            <a:off x="6698624" y="3949991"/>
            <a:ext cx="1690674" cy="655368"/>
          </a:xfrm>
          <a:prstGeom prst="rect">
            <a:avLst/>
          </a:prstGeom>
          <a:solidFill>
            <a:srgbClr val="A5A5A5"/>
          </a:solidFill>
          <a:ln w="12700" cap="flat" cmpd="sng" algn="ctr">
            <a:noFill/>
            <a:prstDash val="solid"/>
            <a:miter lim="800000"/>
            <a:headEnd type="none" w="med" len="med"/>
            <a:tailEnd type="none" w="med" len="med"/>
          </a:ln>
          <a:effectLst/>
        </p:spPr>
        <p:txBody>
          <a:bodyPr vert="horz" wrap="square" lIns="182880" tIns="46637" rIns="182880" bIns="46637" numCol="1" rtlCol="0" anchor="ctr" anchorCtr="0" compatLnSpc="1">
            <a:prstTxWarp prst="textNoShape">
              <a:avLst/>
            </a:prstTxWarp>
          </a:bodyPr>
          <a:lstStyle/>
          <a:p>
            <a:pPr marL="0" marR="0" lvl="0" indent="0" algn="ctr"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Azure Information Protection</a:t>
            </a:r>
          </a:p>
        </p:txBody>
      </p:sp>
      <p:grpSp>
        <p:nvGrpSpPr>
          <p:cNvPr id="177" name="Group 176">
            <a:extLst>
              <a:ext uri="{FF2B5EF4-FFF2-40B4-BE49-F238E27FC236}">
                <a16:creationId xmlns:a16="http://schemas.microsoft.com/office/drawing/2014/main" id="{46F40523-C18B-416E-92B3-F78E7215F97A}"/>
              </a:ext>
            </a:extLst>
          </p:cNvPr>
          <p:cNvGrpSpPr/>
          <p:nvPr/>
        </p:nvGrpSpPr>
        <p:grpSpPr>
          <a:xfrm>
            <a:off x="4371107" y="1807635"/>
            <a:ext cx="1807235" cy="1189283"/>
            <a:chOff x="1889968" y="1652100"/>
            <a:chExt cx="2160490" cy="1421749"/>
          </a:xfrm>
        </p:grpSpPr>
        <p:sp>
          <p:nvSpPr>
            <p:cNvPr id="178" name="Freeform 5">
              <a:extLst>
                <a:ext uri="{FF2B5EF4-FFF2-40B4-BE49-F238E27FC236}">
                  <a16:creationId xmlns:a16="http://schemas.microsoft.com/office/drawing/2014/main" id="{D7513D1D-1DE5-4EE0-A30F-08836670BFE0}"/>
                </a:ext>
              </a:extLst>
            </p:cNvPr>
            <p:cNvSpPr>
              <a:spLocks/>
            </p:cNvSpPr>
            <p:nvPr/>
          </p:nvSpPr>
          <p:spPr bwMode="auto">
            <a:xfrm>
              <a:off x="2573070" y="1652100"/>
              <a:ext cx="1477388" cy="1337833"/>
            </a:xfrm>
            <a:custGeom>
              <a:avLst/>
              <a:gdLst>
                <a:gd name="T0" fmla="*/ 771 w 771"/>
                <a:gd name="T1" fmla="*/ 499 h 698"/>
                <a:gd name="T2" fmla="*/ 658 w 771"/>
                <a:gd name="T3" fmla="*/ 293 h 698"/>
                <a:gd name="T4" fmla="*/ 578 w 771"/>
                <a:gd name="T5" fmla="*/ 147 h 698"/>
                <a:gd name="T6" fmla="*/ 478 w 771"/>
                <a:gd name="T7" fmla="*/ 117 h 698"/>
                <a:gd name="T8" fmla="*/ 392 w 771"/>
                <a:gd name="T9" fmla="*/ 139 h 698"/>
                <a:gd name="T10" fmla="*/ 133 w 771"/>
                <a:gd name="T11" fmla="*/ 0 h 698"/>
                <a:gd name="T12" fmla="*/ 0 w 771"/>
                <a:gd name="T13" fmla="*/ 29 h 698"/>
                <a:gd name="T14" fmla="*/ 669 w 771"/>
                <a:gd name="T15" fmla="*/ 698 h 698"/>
                <a:gd name="T16" fmla="*/ 771 w 771"/>
                <a:gd name="T17" fmla="*/ 49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698">
                  <a:moveTo>
                    <a:pt x="771" y="499"/>
                  </a:moveTo>
                  <a:cubicBezTo>
                    <a:pt x="771" y="414"/>
                    <a:pt x="725" y="337"/>
                    <a:pt x="658" y="293"/>
                  </a:cubicBezTo>
                  <a:cubicBezTo>
                    <a:pt x="657" y="232"/>
                    <a:pt x="626" y="178"/>
                    <a:pt x="578" y="147"/>
                  </a:cubicBezTo>
                  <a:cubicBezTo>
                    <a:pt x="550" y="128"/>
                    <a:pt x="515" y="117"/>
                    <a:pt x="478" y="117"/>
                  </a:cubicBezTo>
                  <a:cubicBezTo>
                    <a:pt x="446" y="117"/>
                    <a:pt x="417" y="125"/>
                    <a:pt x="392" y="139"/>
                  </a:cubicBezTo>
                  <a:cubicBezTo>
                    <a:pt x="336" y="56"/>
                    <a:pt x="241" y="0"/>
                    <a:pt x="133" y="0"/>
                  </a:cubicBezTo>
                  <a:cubicBezTo>
                    <a:pt x="85" y="0"/>
                    <a:pt x="41" y="11"/>
                    <a:pt x="0" y="29"/>
                  </a:cubicBezTo>
                  <a:cubicBezTo>
                    <a:pt x="669" y="698"/>
                    <a:pt x="669" y="698"/>
                    <a:pt x="669" y="698"/>
                  </a:cubicBezTo>
                  <a:cubicBezTo>
                    <a:pt x="731" y="653"/>
                    <a:pt x="771" y="581"/>
                    <a:pt x="771" y="499"/>
                  </a:cubicBezTo>
                  <a:close/>
                </a:path>
              </a:pathLst>
            </a:custGeom>
            <a:solidFill>
              <a:srgbClr val="35D2FF"/>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179" name="Freeform 6">
              <a:extLst>
                <a:ext uri="{FF2B5EF4-FFF2-40B4-BE49-F238E27FC236}">
                  <a16:creationId xmlns:a16="http://schemas.microsoft.com/office/drawing/2014/main" id="{EA5BAED5-F76F-4933-8936-19E4781AEE8F}"/>
                </a:ext>
              </a:extLst>
            </p:cNvPr>
            <p:cNvSpPr>
              <a:spLocks/>
            </p:cNvSpPr>
            <p:nvPr/>
          </p:nvSpPr>
          <p:spPr bwMode="auto">
            <a:xfrm>
              <a:off x="1889968" y="1703934"/>
              <a:ext cx="1969853" cy="1369915"/>
            </a:xfrm>
            <a:custGeom>
              <a:avLst/>
              <a:gdLst>
                <a:gd name="T0" fmla="*/ 360 w 1029"/>
                <a:gd name="T1" fmla="*/ 0 h 715"/>
                <a:gd name="T2" fmla="*/ 181 w 1029"/>
                <a:gd name="T3" fmla="*/ 283 h 715"/>
                <a:gd name="T4" fmla="*/ 181 w 1029"/>
                <a:gd name="T5" fmla="*/ 297 h 715"/>
                <a:gd name="T6" fmla="*/ 0 w 1029"/>
                <a:gd name="T7" fmla="*/ 505 h 715"/>
                <a:gd name="T8" fmla="*/ 210 w 1029"/>
                <a:gd name="T9" fmla="*/ 715 h 715"/>
                <a:gd name="T10" fmla="*/ 291 w 1029"/>
                <a:gd name="T11" fmla="*/ 715 h 715"/>
                <a:gd name="T12" fmla="*/ 328 w 1029"/>
                <a:gd name="T13" fmla="*/ 715 h 715"/>
                <a:gd name="T14" fmla="*/ 341 w 1029"/>
                <a:gd name="T15" fmla="*/ 715 h 715"/>
                <a:gd name="T16" fmla="*/ 351 w 1029"/>
                <a:gd name="T17" fmla="*/ 715 h 715"/>
                <a:gd name="T18" fmla="*/ 860 w 1029"/>
                <a:gd name="T19" fmla="*/ 715 h 715"/>
                <a:gd name="T20" fmla="*/ 885 w 1029"/>
                <a:gd name="T21" fmla="*/ 715 h 715"/>
                <a:gd name="T22" fmla="*/ 912 w 1029"/>
                <a:gd name="T23" fmla="*/ 715 h 715"/>
                <a:gd name="T24" fmla="*/ 1029 w 1029"/>
                <a:gd name="T25" fmla="*/ 669 h 715"/>
                <a:gd name="T26" fmla="*/ 360 w 1029"/>
                <a:gd name="T2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9" h="715">
                  <a:moveTo>
                    <a:pt x="360" y="0"/>
                  </a:moveTo>
                  <a:cubicBezTo>
                    <a:pt x="254" y="50"/>
                    <a:pt x="181" y="158"/>
                    <a:pt x="181" y="283"/>
                  </a:cubicBezTo>
                  <a:cubicBezTo>
                    <a:pt x="181" y="287"/>
                    <a:pt x="181" y="293"/>
                    <a:pt x="181" y="297"/>
                  </a:cubicBezTo>
                  <a:cubicBezTo>
                    <a:pt x="79" y="312"/>
                    <a:pt x="0" y="399"/>
                    <a:pt x="0" y="505"/>
                  </a:cubicBezTo>
                  <a:cubicBezTo>
                    <a:pt x="0" y="619"/>
                    <a:pt x="93" y="713"/>
                    <a:pt x="210" y="715"/>
                  </a:cubicBezTo>
                  <a:cubicBezTo>
                    <a:pt x="210" y="715"/>
                    <a:pt x="210" y="715"/>
                    <a:pt x="291" y="715"/>
                  </a:cubicBezTo>
                  <a:cubicBezTo>
                    <a:pt x="303" y="715"/>
                    <a:pt x="322" y="715"/>
                    <a:pt x="328" y="715"/>
                  </a:cubicBezTo>
                  <a:cubicBezTo>
                    <a:pt x="328" y="715"/>
                    <a:pt x="328" y="715"/>
                    <a:pt x="341" y="715"/>
                  </a:cubicBezTo>
                  <a:cubicBezTo>
                    <a:pt x="344" y="715"/>
                    <a:pt x="347" y="715"/>
                    <a:pt x="351" y="715"/>
                  </a:cubicBezTo>
                  <a:cubicBezTo>
                    <a:pt x="478" y="715"/>
                    <a:pt x="746" y="715"/>
                    <a:pt x="860" y="715"/>
                  </a:cubicBezTo>
                  <a:cubicBezTo>
                    <a:pt x="869" y="715"/>
                    <a:pt x="877" y="715"/>
                    <a:pt x="885" y="715"/>
                  </a:cubicBezTo>
                  <a:cubicBezTo>
                    <a:pt x="894" y="715"/>
                    <a:pt x="904" y="715"/>
                    <a:pt x="912" y="715"/>
                  </a:cubicBezTo>
                  <a:cubicBezTo>
                    <a:pt x="956" y="710"/>
                    <a:pt x="995" y="693"/>
                    <a:pt x="1029" y="669"/>
                  </a:cubicBezTo>
                  <a:lnTo>
                    <a:pt x="360" y="0"/>
                  </a:lnTo>
                  <a:close/>
                </a:path>
              </a:pathLst>
            </a:custGeom>
            <a:solidFill>
              <a:srgbClr val="00BDF3"/>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180" name="Group 179">
            <a:extLst>
              <a:ext uri="{FF2B5EF4-FFF2-40B4-BE49-F238E27FC236}">
                <a16:creationId xmlns:a16="http://schemas.microsoft.com/office/drawing/2014/main" id="{DD169A94-5AB2-4574-B916-3BB2980B2DD6}"/>
              </a:ext>
            </a:extLst>
          </p:cNvPr>
          <p:cNvGrpSpPr/>
          <p:nvPr/>
        </p:nvGrpSpPr>
        <p:grpSpPr>
          <a:xfrm>
            <a:off x="1859092" y="1332155"/>
            <a:ext cx="3924881" cy="1708482"/>
            <a:chOff x="1508903" y="1143000"/>
            <a:chExt cx="4382211" cy="1907555"/>
          </a:xfrm>
        </p:grpSpPr>
        <p:grpSp>
          <p:nvGrpSpPr>
            <p:cNvPr id="181" name="Group 180">
              <a:extLst>
                <a:ext uri="{FF2B5EF4-FFF2-40B4-BE49-F238E27FC236}">
                  <a16:creationId xmlns:a16="http://schemas.microsoft.com/office/drawing/2014/main" id="{43B0DC22-06C2-49E4-AD05-FCFF57F419B4}"/>
                </a:ext>
              </a:extLst>
            </p:cNvPr>
            <p:cNvGrpSpPr/>
            <p:nvPr/>
          </p:nvGrpSpPr>
          <p:grpSpPr>
            <a:xfrm>
              <a:off x="1508903" y="1430128"/>
              <a:ext cx="2412232" cy="1587412"/>
              <a:chOff x="3242718" y="2211361"/>
              <a:chExt cx="4836957" cy="3183044"/>
            </a:xfrm>
          </p:grpSpPr>
          <p:sp>
            <p:nvSpPr>
              <p:cNvPr id="193" name="Freeform 5">
                <a:extLst>
                  <a:ext uri="{FF2B5EF4-FFF2-40B4-BE49-F238E27FC236}">
                    <a16:creationId xmlns:a16="http://schemas.microsoft.com/office/drawing/2014/main" id="{5E408C3E-62AD-45F5-95D7-0E6F8632CA02}"/>
                  </a:ext>
                </a:extLst>
              </p:cNvPr>
              <p:cNvSpPr>
                <a:spLocks/>
              </p:cNvSpPr>
              <p:nvPr/>
            </p:nvSpPr>
            <p:spPr bwMode="auto">
              <a:xfrm>
                <a:off x="4772063" y="2211361"/>
                <a:ext cx="3307612" cy="2995171"/>
              </a:xfrm>
              <a:custGeom>
                <a:avLst/>
                <a:gdLst>
                  <a:gd name="T0" fmla="*/ 771 w 771"/>
                  <a:gd name="T1" fmla="*/ 499 h 698"/>
                  <a:gd name="T2" fmla="*/ 658 w 771"/>
                  <a:gd name="T3" fmla="*/ 293 h 698"/>
                  <a:gd name="T4" fmla="*/ 578 w 771"/>
                  <a:gd name="T5" fmla="*/ 147 h 698"/>
                  <a:gd name="T6" fmla="*/ 478 w 771"/>
                  <a:gd name="T7" fmla="*/ 117 h 698"/>
                  <a:gd name="T8" fmla="*/ 392 w 771"/>
                  <a:gd name="T9" fmla="*/ 139 h 698"/>
                  <a:gd name="T10" fmla="*/ 133 w 771"/>
                  <a:gd name="T11" fmla="*/ 0 h 698"/>
                  <a:gd name="T12" fmla="*/ 0 w 771"/>
                  <a:gd name="T13" fmla="*/ 29 h 698"/>
                  <a:gd name="T14" fmla="*/ 669 w 771"/>
                  <a:gd name="T15" fmla="*/ 698 h 698"/>
                  <a:gd name="T16" fmla="*/ 771 w 771"/>
                  <a:gd name="T17" fmla="*/ 49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698">
                    <a:moveTo>
                      <a:pt x="771" y="499"/>
                    </a:moveTo>
                    <a:cubicBezTo>
                      <a:pt x="771" y="414"/>
                      <a:pt x="725" y="337"/>
                      <a:pt x="658" y="293"/>
                    </a:cubicBezTo>
                    <a:cubicBezTo>
                      <a:pt x="657" y="232"/>
                      <a:pt x="626" y="178"/>
                      <a:pt x="578" y="147"/>
                    </a:cubicBezTo>
                    <a:cubicBezTo>
                      <a:pt x="550" y="128"/>
                      <a:pt x="515" y="117"/>
                      <a:pt x="478" y="117"/>
                    </a:cubicBezTo>
                    <a:cubicBezTo>
                      <a:pt x="446" y="117"/>
                      <a:pt x="417" y="125"/>
                      <a:pt x="392" y="139"/>
                    </a:cubicBezTo>
                    <a:cubicBezTo>
                      <a:pt x="336" y="56"/>
                      <a:pt x="241" y="0"/>
                      <a:pt x="133" y="0"/>
                    </a:cubicBezTo>
                    <a:cubicBezTo>
                      <a:pt x="85" y="0"/>
                      <a:pt x="41" y="11"/>
                      <a:pt x="0" y="29"/>
                    </a:cubicBezTo>
                    <a:cubicBezTo>
                      <a:pt x="669" y="698"/>
                      <a:pt x="669" y="698"/>
                      <a:pt x="669" y="698"/>
                    </a:cubicBezTo>
                    <a:cubicBezTo>
                      <a:pt x="731" y="653"/>
                      <a:pt x="771" y="581"/>
                      <a:pt x="771" y="499"/>
                    </a:cubicBezTo>
                    <a:close/>
                  </a:path>
                </a:pathLst>
              </a:custGeom>
              <a:solidFill>
                <a:srgbClr val="35D2FF"/>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194" name="Freeform 6">
                <a:extLst>
                  <a:ext uri="{FF2B5EF4-FFF2-40B4-BE49-F238E27FC236}">
                    <a16:creationId xmlns:a16="http://schemas.microsoft.com/office/drawing/2014/main" id="{97F0C436-26D0-45B9-8923-2BF6312FE9CF}"/>
                  </a:ext>
                </a:extLst>
              </p:cNvPr>
              <p:cNvSpPr>
                <a:spLocks/>
              </p:cNvSpPr>
              <p:nvPr/>
            </p:nvSpPr>
            <p:spPr bwMode="auto">
              <a:xfrm>
                <a:off x="3242718" y="2327408"/>
                <a:ext cx="4410155" cy="3066997"/>
              </a:xfrm>
              <a:custGeom>
                <a:avLst/>
                <a:gdLst>
                  <a:gd name="T0" fmla="*/ 360 w 1029"/>
                  <a:gd name="T1" fmla="*/ 0 h 715"/>
                  <a:gd name="T2" fmla="*/ 181 w 1029"/>
                  <a:gd name="T3" fmla="*/ 283 h 715"/>
                  <a:gd name="T4" fmla="*/ 181 w 1029"/>
                  <a:gd name="T5" fmla="*/ 297 h 715"/>
                  <a:gd name="T6" fmla="*/ 0 w 1029"/>
                  <a:gd name="T7" fmla="*/ 505 h 715"/>
                  <a:gd name="T8" fmla="*/ 210 w 1029"/>
                  <a:gd name="T9" fmla="*/ 715 h 715"/>
                  <a:gd name="T10" fmla="*/ 291 w 1029"/>
                  <a:gd name="T11" fmla="*/ 715 h 715"/>
                  <a:gd name="T12" fmla="*/ 328 w 1029"/>
                  <a:gd name="T13" fmla="*/ 715 h 715"/>
                  <a:gd name="T14" fmla="*/ 341 w 1029"/>
                  <a:gd name="T15" fmla="*/ 715 h 715"/>
                  <a:gd name="T16" fmla="*/ 351 w 1029"/>
                  <a:gd name="T17" fmla="*/ 715 h 715"/>
                  <a:gd name="T18" fmla="*/ 860 w 1029"/>
                  <a:gd name="T19" fmla="*/ 715 h 715"/>
                  <a:gd name="T20" fmla="*/ 885 w 1029"/>
                  <a:gd name="T21" fmla="*/ 715 h 715"/>
                  <a:gd name="T22" fmla="*/ 912 w 1029"/>
                  <a:gd name="T23" fmla="*/ 715 h 715"/>
                  <a:gd name="T24" fmla="*/ 1029 w 1029"/>
                  <a:gd name="T25" fmla="*/ 669 h 715"/>
                  <a:gd name="T26" fmla="*/ 360 w 1029"/>
                  <a:gd name="T2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9" h="715">
                    <a:moveTo>
                      <a:pt x="360" y="0"/>
                    </a:moveTo>
                    <a:cubicBezTo>
                      <a:pt x="254" y="50"/>
                      <a:pt x="181" y="158"/>
                      <a:pt x="181" y="283"/>
                    </a:cubicBezTo>
                    <a:cubicBezTo>
                      <a:pt x="181" y="287"/>
                      <a:pt x="181" y="293"/>
                      <a:pt x="181" y="297"/>
                    </a:cubicBezTo>
                    <a:cubicBezTo>
                      <a:pt x="79" y="312"/>
                      <a:pt x="0" y="399"/>
                      <a:pt x="0" y="505"/>
                    </a:cubicBezTo>
                    <a:cubicBezTo>
                      <a:pt x="0" y="619"/>
                      <a:pt x="93" y="713"/>
                      <a:pt x="210" y="715"/>
                    </a:cubicBezTo>
                    <a:cubicBezTo>
                      <a:pt x="210" y="715"/>
                      <a:pt x="210" y="715"/>
                      <a:pt x="291" y="715"/>
                    </a:cubicBezTo>
                    <a:cubicBezTo>
                      <a:pt x="303" y="715"/>
                      <a:pt x="322" y="715"/>
                      <a:pt x="328" y="715"/>
                    </a:cubicBezTo>
                    <a:cubicBezTo>
                      <a:pt x="328" y="715"/>
                      <a:pt x="328" y="715"/>
                      <a:pt x="341" y="715"/>
                    </a:cubicBezTo>
                    <a:cubicBezTo>
                      <a:pt x="344" y="715"/>
                      <a:pt x="347" y="715"/>
                      <a:pt x="351" y="715"/>
                    </a:cubicBezTo>
                    <a:cubicBezTo>
                      <a:pt x="478" y="715"/>
                      <a:pt x="746" y="715"/>
                      <a:pt x="860" y="715"/>
                    </a:cubicBezTo>
                    <a:cubicBezTo>
                      <a:pt x="869" y="715"/>
                      <a:pt x="877" y="715"/>
                      <a:pt x="885" y="715"/>
                    </a:cubicBezTo>
                    <a:cubicBezTo>
                      <a:pt x="894" y="715"/>
                      <a:pt x="904" y="715"/>
                      <a:pt x="912" y="715"/>
                    </a:cubicBezTo>
                    <a:cubicBezTo>
                      <a:pt x="956" y="710"/>
                      <a:pt x="995" y="693"/>
                      <a:pt x="1029" y="669"/>
                    </a:cubicBezTo>
                    <a:lnTo>
                      <a:pt x="360" y="0"/>
                    </a:lnTo>
                    <a:close/>
                  </a:path>
                </a:pathLst>
              </a:custGeom>
              <a:solidFill>
                <a:srgbClr val="00BDF3"/>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pic>
          <p:nvPicPr>
            <p:cNvPr id="182" name="Picture 181">
              <a:extLst>
                <a:ext uri="{FF2B5EF4-FFF2-40B4-BE49-F238E27FC236}">
                  <a16:creationId xmlns:a16="http://schemas.microsoft.com/office/drawing/2014/main" id="{E3314DEF-514A-4F00-96C9-A0BE89E93E2F}"/>
                </a:ext>
              </a:extLst>
            </p:cNvPr>
            <p:cNvPicPr>
              <a:picLocks noChangeAspect="1"/>
            </p:cNvPicPr>
            <p:nvPr/>
          </p:nvPicPr>
          <p:blipFill>
            <a:blip r:embed="rId2"/>
            <a:stretch>
              <a:fillRect/>
            </a:stretch>
          </p:blipFill>
          <p:spPr>
            <a:xfrm>
              <a:off x="3063688" y="1143000"/>
              <a:ext cx="2827426" cy="1907555"/>
            </a:xfrm>
            <a:prstGeom prst="rect">
              <a:avLst/>
            </a:prstGeom>
          </p:spPr>
        </p:pic>
        <p:sp>
          <p:nvSpPr>
            <p:cNvPr id="183" name="Oval 182">
              <a:extLst>
                <a:ext uri="{FF2B5EF4-FFF2-40B4-BE49-F238E27FC236}">
                  <a16:creationId xmlns:a16="http://schemas.microsoft.com/office/drawing/2014/main" id="{5DB5214D-EB99-4A66-BE4A-3B163D9A7CC9}"/>
                </a:ext>
              </a:extLst>
            </p:cNvPr>
            <p:cNvSpPr/>
            <p:nvPr/>
          </p:nvSpPr>
          <p:spPr bwMode="auto">
            <a:xfrm>
              <a:off x="2892915" y="2241336"/>
              <a:ext cx="496208" cy="496208"/>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C4407F7F-DCA9-4F7A-A803-08A35027D619}"/>
                </a:ext>
              </a:extLst>
            </p:cNvPr>
            <p:cNvPicPr>
              <a:picLocks noChangeAspect="1"/>
            </p:cNvPicPr>
            <p:nvPr/>
          </p:nvPicPr>
          <p:blipFill>
            <a:blip r:embed="rId3"/>
            <a:stretch>
              <a:fillRect/>
            </a:stretch>
          </p:blipFill>
          <p:spPr>
            <a:xfrm>
              <a:off x="2953705" y="2322807"/>
              <a:ext cx="368760" cy="348406"/>
            </a:xfrm>
            <a:prstGeom prst="rect">
              <a:avLst/>
            </a:prstGeom>
          </p:spPr>
        </p:pic>
        <p:pic>
          <p:nvPicPr>
            <p:cNvPr id="185" name="Picture 184">
              <a:extLst>
                <a:ext uri="{FF2B5EF4-FFF2-40B4-BE49-F238E27FC236}">
                  <a16:creationId xmlns:a16="http://schemas.microsoft.com/office/drawing/2014/main" id="{D379082D-A139-4686-9E45-3CDCB66E1E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2303" y="2336476"/>
              <a:ext cx="339374" cy="339374"/>
            </a:xfrm>
            <a:prstGeom prst="rect">
              <a:avLst/>
            </a:prstGeom>
          </p:spPr>
        </p:pic>
        <p:pic>
          <p:nvPicPr>
            <p:cNvPr id="186" name="Picture 185">
              <a:extLst>
                <a:ext uri="{FF2B5EF4-FFF2-40B4-BE49-F238E27FC236}">
                  <a16:creationId xmlns:a16="http://schemas.microsoft.com/office/drawing/2014/main" id="{2BE331B6-C6CE-4DA5-AF6C-71FF1FC3F1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6075" y="1796262"/>
              <a:ext cx="314404" cy="292220"/>
            </a:xfrm>
            <a:prstGeom prst="rect">
              <a:avLst/>
            </a:prstGeom>
          </p:spPr>
        </p:pic>
        <p:pic>
          <p:nvPicPr>
            <p:cNvPr id="187" name="Picture 186">
              <a:extLst>
                <a:ext uri="{FF2B5EF4-FFF2-40B4-BE49-F238E27FC236}">
                  <a16:creationId xmlns:a16="http://schemas.microsoft.com/office/drawing/2014/main" id="{3E3EFA78-C2BA-474E-8907-2B8DE5BD56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5807" y="1380284"/>
              <a:ext cx="530932" cy="371838"/>
            </a:xfrm>
            <a:prstGeom prst="rect">
              <a:avLst/>
            </a:prstGeom>
          </p:spPr>
        </p:pic>
        <p:pic>
          <p:nvPicPr>
            <p:cNvPr id="188" name="Picture 187">
              <a:extLst>
                <a:ext uri="{FF2B5EF4-FFF2-40B4-BE49-F238E27FC236}">
                  <a16:creationId xmlns:a16="http://schemas.microsoft.com/office/drawing/2014/main" id="{6D5056F7-DEA5-491D-8142-AD4C70C768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6464" y="1897005"/>
              <a:ext cx="375654" cy="375654"/>
            </a:xfrm>
            <a:prstGeom prst="rect">
              <a:avLst/>
            </a:prstGeom>
          </p:spPr>
        </p:pic>
        <p:pic>
          <p:nvPicPr>
            <p:cNvPr id="189" name="Picture 188">
              <a:extLst>
                <a:ext uri="{FF2B5EF4-FFF2-40B4-BE49-F238E27FC236}">
                  <a16:creationId xmlns:a16="http://schemas.microsoft.com/office/drawing/2014/main" id="{337B2ECC-216D-4EF3-B25F-117FD349B8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0412" y="2320534"/>
              <a:ext cx="304580" cy="365080"/>
            </a:xfrm>
            <a:prstGeom prst="rect">
              <a:avLst/>
            </a:prstGeom>
          </p:spPr>
        </p:pic>
        <p:pic>
          <p:nvPicPr>
            <p:cNvPr id="190" name="Picture 189">
              <a:extLst>
                <a:ext uri="{FF2B5EF4-FFF2-40B4-BE49-F238E27FC236}">
                  <a16:creationId xmlns:a16="http://schemas.microsoft.com/office/drawing/2014/main" id="{409FBC26-941C-4351-B403-24D982BA7D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4744" y="1673883"/>
              <a:ext cx="426922" cy="421340"/>
            </a:xfrm>
            <a:prstGeom prst="rect">
              <a:avLst/>
            </a:prstGeom>
          </p:spPr>
        </p:pic>
        <p:pic>
          <p:nvPicPr>
            <p:cNvPr id="191" name="Picture 190">
              <a:extLst>
                <a:ext uri="{FF2B5EF4-FFF2-40B4-BE49-F238E27FC236}">
                  <a16:creationId xmlns:a16="http://schemas.microsoft.com/office/drawing/2014/main" id="{854A4F12-F3DD-4818-B55F-E006CA5214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73583" y="2454578"/>
              <a:ext cx="336746" cy="336746"/>
            </a:xfrm>
            <a:prstGeom prst="rect">
              <a:avLst/>
            </a:prstGeom>
          </p:spPr>
        </p:pic>
        <p:pic>
          <p:nvPicPr>
            <p:cNvPr id="192" name="Picture 191">
              <a:extLst>
                <a:ext uri="{FF2B5EF4-FFF2-40B4-BE49-F238E27FC236}">
                  <a16:creationId xmlns:a16="http://schemas.microsoft.com/office/drawing/2014/main" id="{4823AFC7-14D7-4663-AC5F-6C76E0616D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27584" y="2048877"/>
              <a:ext cx="394791" cy="497994"/>
            </a:xfrm>
            <a:prstGeom prst="rect">
              <a:avLst/>
            </a:prstGeom>
            <a:noFill/>
            <a:ln>
              <a:noFill/>
            </a:ln>
          </p:spPr>
        </p:pic>
      </p:grpSp>
      <p:grpSp>
        <p:nvGrpSpPr>
          <p:cNvPr id="195" name="Group 194">
            <a:extLst>
              <a:ext uri="{FF2B5EF4-FFF2-40B4-BE49-F238E27FC236}">
                <a16:creationId xmlns:a16="http://schemas.microsoft.com/office/drawing/2014/main" id="{DED41083-52A2-4A75-87D7-DD95973F658B}"/>
              </a:ext>
            </a:extLst>
          </p:cNvPr>
          <p:cNvGrpSpPr/>
          <p:nvPr/>
        </p:nvGrpSpPr>
        <p:grpSpPr>
          <a:xfrm>
            <a:off x="3350616" y="3139547"/>
            <a:ext cx="192475" cy="860683"/>
            <a:chOff x="332777" y="2034973"/>
            <a:chExt cx="134352" cy="943576"/>
          </a:xfrm>
        </p:grpSpPr>
        <p:cxnSp>
          <p:nvCxnSpPr>
            <p:cNvPr id="196" name="Straight Arrow Connector 195">
              <a:extLst>
                <a:ext uri="{FF2B5EF4-FFF2-40B4-BE49-F238E27FC236}">
                  <a16:creationId xmlns:a16="http://schemas.microsoft.com/office/drawing/2014/main" id="{CCAF8286-A2ED-4D6A-80CE-DAA2275890D2}"/>
                </a:ext>
              </a:extLst>
            </p:cNvPr>
            <p:cNvCxnSpPr/>
            <p:nvPr/>
          </p:nvCxnSpPr>
          <p:spPr>
            <a:xfrm>
              <a:off x="332777" y="2046365"/>
              <a:ext cx="0" cy="932184"/>
            </a:xfrm>
            <a:prstGeom prst="straightConnector1">
              <a:avLst/>
            </a:prstGeom>
            <a:noFill/>
            <a:ln w="28575" cap="flat" cmpd="sng" algn="ctr">
              <a:solidFill>
                <a:sysClr val="window" lastClr="FFFFFF">
                  <a:lumMod val="65000"/>
                </a:sysClr>
              </a:solidFill>
              <a:prstDash val="solid"/>
              <a:miter lim="800000"/>
              <a:headEnd type="none"/>
              <a:tailEnd type="triangle"/>
            </a:ln>
            <a:effectLst/>
          </p:spPr>
        </p:cxnSp>
        <p:cxnSp>
          <p:nvCxnSpPr>
            <p:cNvPr id="197" name="Straight Arrow Connector 196">
              <a:extLst>
                <a:ext uri="{FF2B5EF4-FFF2-40B4-BE49-F238E27FC236}">
                  <a16:creationId xmlns:a16="http://schemas.microsoft.com/office/drawing/2014/main" id="{38E9F413-C8BC-4F0B-AF1B-87B51761CDDD}"/>
                </a:ext>
              </a:extLst>
            </p:cNvPr>
            <p:cNvCxnSpPr/>
            <p:nvPr/>
          </p:nvCxnSpPr>
          <p:spPr>
            <a:xfrm flipV="1">
              <a:off x="467129" y="2034973"/>
              <a:ext cx="0" cy="932184"/>
            </a:xfrm>
            <a:prstGeom prst="straightConnector1">
              <a:avLst/>
            </a:prstGeom>
            <a:noFill/>
            <a:ln w="28575" cap="flat" cmpd="sng" algn="ctr">
              <a:solidFill>
                <a:sysClr val="window" lastClr="FFFFFF">
                  <a:lumMod val="65000"/>
                </a:sysClr>
              </a:solidFill>
              <a:prstDash val="solid"/>
              <a:miter lim="800000"/>
              <a:headEnd type="none"/>
              <a:tailEnd type="triangle"/>
            </a:ln>
            <a:effectLst/>
          </p:spPr>
        </p:cxnSp>
      </p:grpSp>
      <p:sp>
        <p:nvSpPr>
          <p:cNvPr id="198" name="Oval 197">
            <a:extLst>
              <a:ext uri="{FF2B5EF4-FFF2-40B4-BE49-F238E27FC236}">
                <a16:creationId xmlns:a16="http://schemas.microsoft.com/office/drawing/2014/main" id="{2899BC85-497A-4413-B49E-5F569F62E7C5}"/>
              </a:ext>
            </a:extLst>
          </p:cNvPr>
          <p:cNvSpPr/>
          <p:nvPr/>
        </p:nvSpPr>
        <p:spPr>
          <a:xfrm>
            <a:off x="8979224" y="2874526"/>
            <a:ext cx="2677936" cy="2677936"/>
          </a:xfrm>
          <a:prstGeom prst="ellipse">
            <a:avLst/>
          </a:prstGeom>
          <a:solidFill>
            <a:sysClr val="window" lastClr="FFFFFF"/>
          </a:solidFill>
          <a:ln w="25400" cap="flat" cmpd="sng" algn="ctr">
            <a:solidFill>
              <a:srgbClr val="E7E6E6">
                <a:lumMod val="90000"/>
              </a:srgbClr>
            </a:solidFill>
            <a:prstDash val="solid"/>
            <a:miter lim="800000"/>
          </a:ln>
          <a:effectLst/>
        </p:spPr>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E0EE3328-876F-4092-90F8-4238DD54562E}"/>
              </a:ext>
            </a:extLst>
          </p:cNvPr>
          <p:cNvSpPr/>
          <p:nvPr/>
        </p:nvSpPr>
        <p:spPr>
          <a:xfrm>
            <a:off x="5150634" y="3345993"/>
            <a:ext cx="1656678" cy="1656678"/>
          </a:xfrm>
          <a:prstGeom prst="ellipse">
            <a:avLst/>
          </a:prstGeom>
          <a:solidFill>
            <a:sysClr val="window" lastClr="FFFFFF"/>
          </a:solidFill>
          <a:ln w="25400" cap="flat" cmpd="sng" algn="ctr">
            <a:solidFill>
              <a:srgbClr val="E7E6E6">
                <a:lumMod val="90000"/>
              </a:srgbClr>
            </a:solidFill>
            <a:prstDash val="solid"/>
            <a:miter lim="800000"/>
          </a:ln>
          <a:effectLst/>
        </p:spPr>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AF09DA27-B3FE-43A2-BBF2-F9922CCE2B36}"/>
              </a:ext>
            </a:extLst>
          </p:cNvPr>
          <p:cNvSpPr/>
          <p:nvPr/>
        </p:nvSpPr>
        <p:spPr>
          <a:xfrm>
            <a:off x="2057400" y="4114800"/>
            <a:ext cx="2605308" cy="2605306"/>
          </a:xfrm>
          <a:prstGeom prst="ellipse">
            <a:avLst/>
          </a:prstGeom>
          <a:solidFill>
            <a:sysClr val="window" lastClr="FFFFFF"/>
          </a:solidFill>
          <a:ln w="25400" cap="flat" cmpd="sng" algn="ctr">
            <a:solidFill>
              <a:srgbClr val="E7E6E6">
                <a:lumMod val="90000"/>
              </a:srgbClr>
            </a:solidFill>
            <a:prstDash val="solid"/>
            <a:miter lim="800000"/>
          </a:ln>
          <a:effectLst/>
        </p:spPr>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1" name="TextBox 200">
            <a:extLst>
              <a:ext uri="{FF2B5EF4-FFF2-40B4-BE49-F238E27FC236}">
                <a16:creationId xmlns:a16="http://schemas.microsoft.com/office/drawing/2014/main" id="{1E19F0D7-E627-45A9-96B7-8FBA11B99CB2}"/>
              </a:ext>
            </a:extLst>
          </p:cNvPr>
          <p:cNvSpPr txBox="1"/>
          <p:nvPr/>
        </p:nvSpPr>
        <p:spPr>
          <a:xfrm>
            <a:off x="9317270" y="4358492"/>
            <a:ext cx="2074855" cy="761979"/>
          </a:xfrm>
          <a:prstGeom prst="rect">
            <a:avLst/>
          </a:prstGeom>
          <a:noFill/>
        </p:spPr>
        <p:txBody>
          <a:bodyPr wrap="square" lIns="249382" tIns="199505" rIns="249382" bIns="199505" rtlCol="0">
            <a:spAutoFit/>
          </a:bodyPr>
          <a:lstStyle/>
          <a:p>
            <a:pPr algn="ctr" defTabSz="1246876">
              <a:lnSpc>
                <a:spcPts val="1364"/>
              </a:lnSpc>
              <a:defRPr/>
            </a:pPr>
            <a:r>
              <a:rPr lang="en-US" sz="1364" kern="0" dirty="0">
                <a:solidFill>
                  <a:prstClr val="black">
                    <a:lumMod val="85000"/>
                    <a:lumOff val="15000"/>
                  </a:prstClr>
                </a:solidFill>
                <a:ea typeface="Segoe UI" panose="020B0502040204020203" pitchFamily="34" charset="0"/>
                <a:cs typeface="Segoe UI" panose="020B0502040204020203" pitchFamily="34" charset="0"/>
              </a:rPr>
              <a:t>Protect your users, devices, and apps</a:t>
            </a:r>
          </a:p>
        </p:txBody>
      </p:sp>
      <p:sp>
        <p:nvSpPr>
          <p:cNvPr id="202" name="TextBox 201">
            <a:extLst>
              <a:ext uri="{FF2B5EF4-FFF2-40B4-BE49-F238E27FC236}">
                <a16:creationId xmlns:a16="http://schemas.microsoft.com/office/drawing/2014/main" id="{59ED6F6E-F4D3-46DA-BE6E-0758E733D536}"/>
              </a:ext>
            </a:extLst>
          </p:cNvPr>
          <p:cNvSpPr txBox="1"/>
          <p:nvPr/>
        </p:nvSpPr>
        <p:spPr>
          <a:xfrm>
            <a:off x="2345759" y="5566123"/>
            <a:ext cx="2025348" cy="941516"/>
          </a:xfrm>
          <a:prstGeom prst="rect">
            <a:avLst/>
          </a:prstGeom>
          <a:noFill/>
        </p:spPr>
        <p:txBody>
          <a:bodyPr wrap="square" lIns="249382" tIns="199505" rIns="249382" bIns="199505" rtlCol="0">
            <a:spAutoFit/>
          </a:bodyPr>
          <a:lstStyle/>
          <a:p>
            <a:pPr algn="ctr" defTabSz="1246876">
              <a:lnSpc>
                <a:spcPts val="1364"/>
              </a:lnSpc>
              <a:defRPr/>
            </a:pPr>
            <a:r>
              <a:rPr lang="en-US" sz="1364" kern="0" dirty="0">
                <a:solidFill>
                  <a:prstClr val="black">
                    <a:lumMod val="85000"/>
                    <a:lumOff val="15000"/>
                  </a:prstClr>
                </a:solidFill>
                <a:ea typeface="Segoe UI" panose="020B0502040204020203" pitchFamily="34" charset="0"/>
                <a:cs typeface="Segoe UI" panose="020B0502040204020203" pitchFamily="34" charset="0"/>
              </a:rPr>
              <a:t>Detect threats early with visibility and threat analytics</a:t>
            </a:r>
          </a:p>
        </p:txBody>
      </p:sp>
      <p:grpSp>
        <p:nvGrpSpPr>
          <p:cNvPr id="203" name="Group 202">
            <a:extLst>
              <a:ext uri="{FF2B5EF4-FFF2-40B4-BE49-F238E27FC236}">
                <a16:creationId xmlns:a16="http://schemas.microsoft.com/office/drawing/2014/main" id="{52E9E8BA-7212-420E-B646-96A3D49AC39D}"/>
              </a:ext>
            </a:extLst>
          </p:cNvPr>
          <p:cNvGrpSpPr/>
          <p:nvPr/>
        </p:nvGrpSpPr>
        <p:grpSpPr>
          <a:xfrm>
            <a:off x="3142377" y="5110771"/>
            <a:ext cx="436993" cy="402787"/>
            <a:chOff x="892941" y="2650701"/>
            <a:chExt cx="253211" cy="233391"/>
          </a:xfrm>
        </p:grpSpPr>
        <p:sp>
          <p:nvSpPr>
            <p:cNvPr id="204" name="Freeform 5">
              <a:extLst>
                <a:ext uri="{FF2B5EF4-FFF2-40B4-BE49-F238E27FC236}">
                  <a16:creationId xmlns:a16="http://schemas.microsoft.com/office/drawing/2014/main" id="{2BD26248-5335-48D9-9326-14700B07EB4D}"/>
                </a:ext>
              </a:extLst>
            </p:cNvPr>
            <p:cNvSpPr>
              <a:spLocks noEditPoints="1"/>
            </p:cNvSpPr>
            <p:nvPr/>
          </p:nvSpPr>
          <p:spPr bwMode="auto">
            <a:xfrm>
              <a:off x="946466" y="2695959"/>
              <a:ext cx="146161" cy="142981"/>
            </a:xfrm>
            <a:custGeom>
              <a:avLst/>
              <a:gdLst>
                <a:gd name="T0" fmla="*/ 522 w 582"/>
                <a:gd name="T1" fmla="*/ 266 h 569"/>
                <a:gd name="T2" fmla="*/ 472 w 582"/>
                <a:gd name="T3" fmla="*/ 270 h 569"/>
                <a:gd name="T4" fmla="*/ 348 w 582"/>
                <a:gd name="T5" fmla="*/ 122 h 569"/>
                <a:gd name="T6" fmla="*/ 359 w 582"/>
                <a:gd name="T7" fmla="*/ 62 h 569"/>
                <a:gd name="T8" fmla="*/ 309 w 582"/>
                <a:gd name="T9" fmla="*/ 12 h 569"/>
                <a:gd name="T10" fmla="*/ 220 w 582"/>
                <a:gd name="T11" fmla="*/ 81 h 569"/>
                <a:gd name="T12" fmla="*/ 233 w 582"/>
                <a:gd name="T13" fmla="*/ 122 h 569"/>
                <a:gd name="T14" fmla="*/ 110 w 582"/>
                <a:gd name="T15" fmla="*/ 270 h 569"/>
                <a:gd name="T16" fmla="*/ 59 w 582"/>
                <a:gd name="T17" fmla="*/ 266 h 569"/>
                <a:gd name="T18" fmla="*/ 11 w 582"/>
                <a:gd name="T19" fmla="*/ 316 h 569"/>
                <a:gd name="T20" fmla="*/ 80 w 582"/>
                <a:gd name="T21" fmla="*/ 405 h 569"/>
                <a:gd name="T22" fmla="*/ 124 w 582"/>
                <a:gd name="T23" fmla="*/ 389 h 569"/>
                <a:gd name="T24" fmla="*/ 225 w 582"/>
                <a:gd name="T25" fmla="*/ 463 h 569"/>
                <a:gd name="T26" fmla="*/ 223 w 582"/>
                <a:gd name="T27" fmla="*/ 511 h 569"/>
                <a:gd name="T28" fmla="*/ 273 w 582"/>
                <a:gd name="T29" fmla="*/ 558 h 569"/>
                <a:gd name="T30" fmla="*/ 361 w 582"/>
                <a:gd name="T31" fmla="*/ 489 h 569"/>
                <a:gd name="T32" fmla="*/ 357 w 582"/>
                <a:gd name="T33" fmla="*/ 463 h 569"/>
                <a:gd name="T34" fmla="*/ 458 w 582"/>
                <a:gd name="T35" fmla="*/ 389 h 569"/>
                <a:gd name="T36" fmla="*/ 502 w 582"/>
                <a:gd name="T37" fmla="*/ 405 h 569"/>
                <a:gd name="T38" fmla="*/ 571 w 582"/>
                <a:gd name="T39" fmla="*/ 316 h 569"/>
                <a:gd name="T40" fmla="*/ 522 w 582"/>
                <a:gd name="T41" fmla="*/ 266 h 569"/>
                <a:gd name="T42" fmla="*/ 137 w 582"/>
                <a:gd name="T43" fmla="*/ 293 h 569"/>
                <a:gd name="T44" fmla="*/ 261 w 582"/>
                <a:gd name="T45" fmla="*/ 145 h 569"/>
                <a:gd name="T46" fmla="*/ 273 w 582"/>
                <a:gd name="T47" fmla="*/ 149 h 569"/>
                <a:gd name="T48" fmla="*/ 273 w 582"/>
                <a:gd name="T49" fmla="*/ 421 h 569"/>
                <a:gd name="T50" fmla="*/ 246 w 582"/>
                <a:gd name="T51" fmla="*/ 434 h 569"/>
                <a:gd name="T52" fmla="*/ 146 w 582"/>
                <a:gd name="T53" fmla="*/ 360 h 569"/>
                <a:gd name="T54" fmla="*/ 150 w 582"/>
                <a:gd name="T55" fmla="*/ 334 h 569"/>
                <a:gd name="T56" fmla="*/ 137 w 582"/>
                <a:gd name="T57" fmla="*/ 293 h 569"/>
                <a:gd name="T58" fmla="*/ 309 w 582"/>
                <a:gd name="T59" fmla="*/ 421 h 569"/>
                <a:gd name="T60" fmla="*/ 309 w 582"/>
                <a:gd name="T61" fmla="*/ 149 h 569"/>
                <a:gd name="T62" fmla="*/ 321 w 582"/>
                <a:gd name="T63" fmla="*/ 145 h 569"/>
                <a:gd name="T64" fmla="*/ 444 w 582"/>
                <a:gd name="T65" fmla="*/ 293 h 569"/>
                <a:gd name="T66" fmla="*/ 431 w 582"/>
                <a:gd name="T67" fmla="*/ 334 h 569"/>
                <a:gd name="T68" fmla="*/ 436 w 582"/>
                <a:gd name="T69" fmla="*/ 360 h 569"/>
                <a:gd name="T70" fmla="*/ 335 w 582"/>
                <a:gd name="T71" fmla="*/ 434 h 569"/>
                <a:gd name="T72" fmla="*/ 309 w 582"/>
                <a:gd name="T73" fmla="*/ 421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69">
                  <a:moveTo>
                    <a:pt x="522" y="266"/>
                  </a:moveTo>
                  <a:cubicBezTo>
                    <a:pt x="504" y="261"/>
                    <a:pt x="487" y="263"/>
                    <a:pt x="472" y="270"/>
                  </a:cubicBezTo>
                  <a:cubicBezTo>
                    <a:pt x="348" y="122"/>
                    <a:pt x="348" y="122"/>
                    <a:pt x="348" y="122"/>
                  </a:cubicBezTo>
                  <a:cubicBezTo>
                    <a:pt x="360" y="106"/>
                    <a:pt x="365" y="84"/>
                    <a:pt x="359" y="62"/>
                  </a:cubicBezTo>
                  <a:cubicBezTo>
                    <a:pt x="353" y="38"/>
                    <a:pt x="333" y="18"/>
                    <a:pt x="309" y="12"/>
                  </a:cubicBezTo>
                  <a:cubicBezTo>
                    <a:pt x="262" y="0"/>
                    <a:pt x="220" y="36"/>
                    <a:pt x="220" y="81"/>
                  </a:cubicBezTo>
                  <a:cubicBezTo>
                    <a:pt x="220" y="96"/>
                    <a:pt x="225" y="110"/>
                    <a:pt x="233" y="122"/>
                  </a:cubicBezTo>
                  <a:cubicBezTo>
                    <a:pt x="110" y="270"/>
                    <a:pt x="110" y="270"/>
                    <a:pt x="110" y="270"/>
                  </a:cubicBezTo>
                  <a:cubicBezTo>
                    <a:pt x="95" y="263"/>
                    <a:pt x="78" y="261"/>
                    <a:pt x="59" y="266"/>
                  </a:cubicBezTo>
                  <a:cubicBezTo>
                    <a:pt x="36" y="273"/>
                    <a:pt x="17" y="293"/>
                    <a:pt x="11" y="316"/>
                  </a:cubicBezTo>
                  <a:cubicBezTo>
                    <a:pt x="0" y="363"/>
                    <a:pt x="35" y="405"/>
                    <a:pt x="80" y="405"/>
                  </a:cubicBezTo>
                  <a:cubicBezTo>
                    <a:pt x="97" y="405"/>
                    <a:pt x="112" y="399"/>
                    <a:pt x="124" y="389"/>
                  </a:cubicBezTo>
                  <a:cubicBezTo>
                    <a:pt x="225" y="463"/>
                    <a:pt x="225" y="463"/>
                    <a:pt x="225" y="463"/>
                  </a:cubicBezTo>
                  <a:cubicBezTo>
                    <a:pt x="219" y="477"/>
                    <a:pt x="218" y="494"/>
                    <a:pt x="223" y="511"/>
                  </a:cubicBezTo>
                  <a:cubicBezTo>
                    <a:pt x="231" y="534"/>
                    <a:pt x="250" y="552"/>
                    <a:pt x="273" y="558"/>
                  </a:cubicBezTo>
                  <a:cubicBezTo>
                    <a:pt x="320" y="569"/>
                    <a:pt x="361" y="534"/>
                    <a:pt x="361" y="489"/>
                  </a:cubicBezTo>
                  <a:cubicBezTo>
                    <a:pt x="361" y="480"/>
                    <a:pt x="360" y="471"/>
                    <a:pt x="357" y="463"/>
                  </a:cubicBezTo>
                  <a:cubicBezTo>
                    <a:pt x="458" y="389"/>
                    <a:pt x="458" y="389"/>
                    <a:pt x="458" y="389"/>
                  </a:cubicBezTo>
                  <a:cubicBezTo>
                    <a:pt x="470" y="399"/>
                    <a:pt x="485" y="405"/>
                    <a:pt x="502" y="405"/>
                  </a:cubicBezTo>
                  <a:cubicBezTo>
                    <a:pt x="547" y="405"/>
                    <a:pt x="582" y="363"/>
                    <a:pt x="571" y="316"/>
                  </a:cubicBezTo>
                  <a:cubicBezTo>
                    <a:pt x="565" y="293"/>
                    <a:pt x="546" y="273"/>
                    <a:pt x="522" y="266"/>
                  </a:cubicBezTo>
                  <a:close/>
                  <a:moveTo>
                    <a:pt x="137" y="293"/>
                  </a:moveTo>
                  <a:cubicBezTo>
                    <a:pt x="261" y="145"/>
                    <a:pt x="261" y="145"/>
                    <a:pt x="261" y="145"/>
                  </a:cubicBezTo>
                  <a:cubicBezTo>
                    <a:pt x="267" y="147"/>
                    <a:pt x="267" y="147"/>
                    <a:pt x="273" y="149"/>
                  </a:cubicBezTo>
                  <a:cubicBezTo>
                    <a:pt x="273" y="421"/>
                    <a:pt x="273" y="421"/>
                    <a:pt x="273" y="421"/>
                  </a:cubicBezTo>
                  <a:cubicBezTo>
                    <a:pt x="263" y="423"/>
                    <a:pt x="254" y="428"/>
                    <a:pt x="246" y="434"/>
                  </a:cubicBezTo>
                  <a:cubicBezTo>
                    <a:pt x="146" y="360"/>
                    <a:pt x="146" y="360"/>
                    <a:pt x="146" y="360"/>
                  </a:cubicBezTo>
                  <a:cubicBezTo>
                    <a:pt x="149" y="352"/>
                    <a:pt x="150" y="343"/>
                    <a:pt x="150" y="334"/>
                  </a:cubicBezTo>
                  <a:cubicBezTo>
                    <a:pt x="150" y="319"/>
                    <a:pt x="146" y="305"/>
                    <a:pt x="137" y="293"/>
                  </a:cubicBezTo>
                  <a:close/>
                  <a:moveTo>
                    <a:pt x="309" y="421"/>
                  </a:moveTo>
                  <a:cubicBezTo>
                    <a:pt x="309" y="149"/>
                    <a:pt x="309" y="149"/>
                    <a:pt x="309" y="149"/>
                  </a:cubicBezTo>
                  <a:cubicBezTo>
                    <a:pt x="315" y="147"/>
                    <a:pt x="315" y="147"/>
                    <a:pt x="321" y="145"/>
                  </a:cubicBezTo>
                  <a:cubicBezTo>
                    <a:pt x="444" y="293"/>
                    <a:pt x="444" y="293"/>
                    <a:pt x="444" y="293"/>
                  </a:cubicBezTo>
                  <a:cubicBezTo>
                    <a:pt x="436" y="305"/>
                    <a:pt x="431" y="319"/>
                    <a:pt x="431" y="334"/>
                  </a:cubicBezTo>
                  <a:cubicBezTo>
                    <a:pt x="431" y="343"/>
                    <a:pt x="433" y="352"/>
                    <a:pt x="436" y="360"/>
                  </a:cubicBezTo>
                  <a:cubicBezTo>
                    <a:pt x="335" y="434"/>
                    <a:pt x="335" y="434"/>
                    <a:pt x="335" y="434"/>
                  </a:cubicBezTo>
                  <a:cubicBezTo>
                    <a:pt x="328" y="428"/>
                    <a:pt x="319" y="423"/>
                    <a:pt x="309" y="42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endParaRPr>
            </a:p>
          </p:txBody>
        </p:sp>
        <p:sp>
          <p:nvSpPr>
            <p:cNvPr id="205" name="Freeform 6">
              <a:extLst>
                <a:ext uri="{FF2B5EF4-FFF2-40B4-BE49-F238E27FC236}">
                  <a16:creationId xmlns:a16="http://schemas.microsoft.com/office/drawing/2014/main" id="{F4F2CDB6-2FDA-465B-9BFE-082F66E879CA}"/>
                </a:ext>
              </a:extLst>
            </p:cNvPr>
            <p:cNvSpPr>
              <a:spLocks noEditPoints="1"/>
            </p:cNvSpPr>
            <p:nvPr/>
          </p:nvSpPr>
          <p:spPr bwMode="auto">
            <a:xfrm>
              <a:off x="892941" y="2650701"/>
              <a:ext cx="253211" cy="233391"/>
            </a:xfrm>
            <a:custGeom>
              <a:avLst/>
              <a:gdLst>
                <a:gd name="T0" fmla="*/ 481 w 1008"/>
                <a:gd name="T1" fmla="*/ 13 h 929"/>
                <a:gd name="T2" fmla="*/ 12 w 1008"/>
                <a:gd name="T3" fmla="*/ 532 h 929"/>
                <a:gd name="T4" fmla="*/ 16 w 1008"/>
                <a:gd name="T5" fmla="*/ 577 h 929"/>
                <a:gd name="T6" fmla="*/ 486 w 1008"/>
                <a:gd name="T7" fmla="*/ 921 h 929"/>
                <a:gd name="T8" fmla="*/ 521 w 1008"/>
                <a:gd name="T9" fmla="*/ 921 h 929"/>
                <a:gd name="T10" fmla="*/ 991 w 1008"/>
                <a:gd name="T11" fmla="*/ 577 h 929"/>
                <a:gd name="T12" fmla="*/ 996 w 1008"/>
                <a:gd name="T13" fmla="*/ 532 h 929"/>
                <a:gd name="T14" fmla="*/ 526 w 1008"/>
                <a:gd name="T15" fmla="*/ 13 h 929"/>
                <a:gd name="T16" fmla="*/ 481 w 1008"/>
                <a:gd name="T17" fmla="*/ 13 h 929"/>
                <a:gd name="T18" fmla="*/ 88 w 1008"/>
                <a:gd name="T19" fmla="*/ 538 h 929"/>
                <a:gd name="T20" fmla="*/ 495 w 1008"/>
                <a:gd name="T21" fmla="*/ 88 h 929"/>
                <a:gd name="T22" fmla="*/ 512 w 1008"/>
                <a:gd name="T23" fmla="*/ 88 h 929"/>
                <a:gd name="T24" fmla="*/ 920 w 1008"/>
                <a:gd name="T25" fmla="*/ 538 h 929"/>
                <a:gd name="T26" fmla="*/ 918 w 1008"/>
                <a:gd name="T27" fmla="*/ 556 h 929"/>
                <a:gd name="T28" fmla="*/ 511 w 1008"/>
                <a:gd name="T29" fmla="*/ 854 h 929"/>
                <a:gd name="T30" fmla="*/ 496 w 1008"/>
                <a:gd name="T31" fmla="*/ 854 h 929"/>
                <a:gd name="T32" fmla="*/ 90 w 1008"/>
                <a:gd name="T33" fmla="*/ 556 h 929"/>
                <a:gd name="T34" fmla="*/ 88 w 1008"/>
                <a:gd name="T35" fmla="*/ 538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8" h="929">
                  <a:moveTo>
                    <a:pt x="481" y="13"/>
                  </a:moveTo>
                  <a:cubicBezTo>
                    <a:pt x="12" y="532"/>
                    <a:pt x="12" y="532"/>
                    <a:pt x="12" y="532"/>
                  </a:cubicBezTo>
                  <a:cubicBezTo>
                    <a:pt x="0" y="545"/>
                    <a:pt x="2" y="566"/>
                    <a:pt x="16" y="577"/>
                  </a:cubicBezTo>
                  <a:cubicBezTo>
                    <a:pt x="486" y="921"/>
                    <a:pt x="486" y="921"/>
                    <a:pt x="486" y="921"/>
                  </a:cubicBezTo>
                  <a:cubicBezTo>
                    <a:pt x="496" y="929"/>
                    <a:pt x="511" y="929"/>
                    <a:pt x="521" y="921"/>
                  </a:cubicBezTo>
                  <a:cubicBezTo>
                    <a:pt x="991" y="577"/>
                    <a:pt x="991" y="577"/>
                    <a:pt x="991" y="577"/>
                  </a:cubicBezTo>
                  <a:cubicBezTo>
                    <a:pt x="1006" y="566"/>
                    <a:pt x="1008" y="545"/>
                    <a:pt x="996" y="532"/>
                  </a:cubicBezTo>
                  <a:cubicBezTo>
                    <a:pt x="526" y="13"/>
                    <a:pt x="526" y="13"/>
                    <a:pt x="526" y="13"/>
                  </a:cubicBezTo>
                  <a:cubicBezTo>
                    <a:pt x="514" y="0"/>
                    <a:pt x="493" y="0"/>
                    <a:pt x="481" y="13"/>
                  </a:cubicBezTo>
                  <a:close/>
                  <a:moveTo>
                    <a:pt x="88" y="538"/>
                  </a:moveTo>
                  <a:cubicBezTo>
                    <a:pt x="495" y="88"/>
                    <a:pt x="495" y="88"/>
                    <a:pt x="495" y="88"/>
                  </a:cubicBezTo>
                  <a:cubicBezTo>
                    <a:pt x="499" y="83"/>
                    <a:pt x="508" y="83"/>
                    <a:pt x="512" y="88"/>
                  </a:cubicBezTo>
                  <a:cubicBezTo>
                    <a:pt x="920" y="538"/>
                    <a:pt x="920" y="538"/>
                    <a:pt x="920" y="538"/>
                  </a:cubicBezTo>
                  <a:cubicBezTo>
                    <a:pt x="924" y="543"/>
                    <a:pt x="924" y="551"/>
                    <a:pt x="918" y="556"/>
                  </a:cubicBezTo>
                  <a:cubicBezTo>
                    <a:pt x="511" y="854"/>
                    <a:pt x="511" y="854"/>
                    <a:pt x="511" y="854"/>
                  </a:cubicBezTo>
                  <a:cubicBezTo>
                    <a:pt x="506" y="857"/>
                    <a:pt x="501" y="857"/>
                    <a:pt x="496" y="854"/>
                  </a:cubicBezTo>
                  <a:cubicBezTo>
                    <a:pt x="90" y="556"/>
                    <a:pt x="90" y="556"/>
                    <a:pt x="90" y="556"/>
                  </a:cubicBezTo>
                  <a:cubicBezTo>
                    <a:pt x="84" y="551"/>
                    <a:pt x="83" y="543"/>
                    <a:pt x="88" y="53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endParaRPr>
            </a:p>
          </p:txBody>
        </p:sp>
      </p:grpSp>
      <p:cxnSp>
        <p:nvCxnSpPr>
          <p:cNvPr id="206" name="Straight Arrow Connector 205">
            <a:extLst>
              <a:ext uri="{FF2B5EF4-FFF2-40B4-BE49-F238E27FC236}">
                <a16:creationId xmlns:a16="http://schemas.microsoft.com/office/drawing/2014/main" id="{2F3A474A-4C1D-412B-A8FF-68A1675CA9B1}"/>
              </a:ext>
            </a:extLst>
          </p:cNvPr>
          <p:cNvCxnSpPr/>
          <p:nvPr/>
        </p:nvCxnSpPr>
        <p:spPr>
          <a:xfrm flipH="1">
            <a:off x="2765730" y="4828561"/>
            <a:ext cx="232255" cy="218459"/>
          </a:xfrm>
          <a:prstGeom prst="straightConnector1">
            <a:avLst/>
          </a:prstGeom>
          <a:noFill/>
          <a:ln w="19050" cap="flat" cmpd="sng" algn="ctr">
            <a:solidFill>
              <a:srgbClr val="002050"/>
            </a:solidFill>
            <a:prstDash val="solid"/>
            <a:miter lim="800000"/>
            <a:headEnd type="triangle" w="sm" len="sm"/>
            <a:tailEnd type="triangle" w="sm" len="sm"/>
          </a:ln>
          <a:effectLst/>
        </p:spPr>
      </p:cxnSp>
      <p:cxnSp>
        <p:nvCxnSpPr>
          <p:cNvPr id="207" name="Straight Arrow Connector 206">
            <a:extLst>
              <a:ext uri="{FF2B5EF4-FFF2-40B4-BE49-F238E27FC236}">
                <a16:creationId xmlns:a16="http://schemas.microsoft.com/office/drawing/2014/main" id="{CF98E97B-18B4-4CBD-83B8-6200C6FA9CD5}"/>
              </a:ext>
            </a:extLst>
          </p:cNvPr>
          <p:cNvCxnSpPr/>
          <p:nvPr/>
        </p:nvCxnSpPr>
        <p:spPr>
          <a:xfrm rot="16200000" flipH="1">
            <a:off x="3684638" y="4833467"/>
            <a:ext cx="232255" cy="218459"/>
          </a:xfrm>
          <a:prstGeom prst="straightConnector1">
            <a:avLst/>
          </a:prstGeom>
          <a:noFill/>
          <a:ln w="19050" cap="flat" cmpd="sng" algn="ctr">
            <a:solidFill>
              <a:srgbClr val="002050"/>
            </a:solidFill>
            <a:prstDash val="solid"/>
            <a:miter lim="800000"/>
            <a:headEnd type="triangle" w="sm" len="sm"/>
            <a:tailEnd type="triangle" w="sm" len="sm"/>
          </a:ln>
          <a:effectLst/>
        </p:spPr>
      </p:cxnSp>
      <p:cxnSp>
        <p:nvCxnSpPr>
          <p:cNvPr id="208" name="Straight Arrow Connector 207">
            <a:extLst>
              <a:ext uri="{FF2B5EF4-FFF2-40B4-BE49-F238E27FC236}">
                <a16:creationId xmlns:a16="http://schemas.microsoft.com/office/drawing/2014/main" id="{279E3DE0-4075-4946-9CD0-5FCC9F85C196}"/>
              </a:ext>
            </a:extLst>
          </p:cNvPr>
          <p:cNvCxnSpPr/>
          <p:nvPr/>
        </p:nvCxnSpPr>
        <p:spPr>
          <a:xfrm>
            <a:off x="2816405" y="5287084"/>
            <a:ext cx="321548" cy="4650"/>
          </a:xfrm>
          <a:prstGeom prst="straightConnector1">
            <a:avLst/>
          </a:prstGeom>
          <a:noFill/>
          <a:ln w="19050" cap="flat" cmpd="sng" algn="ctr">
            <a:solidFill>
              <a:srgbClr val="002050"/>
            </a:solidFill>
            <a:prstDash val="solid"/>
            <a:miter lim="800000"/>
            <a:headEnd type="triangle" w="sm" len="sm"/>
            <a:tailEnd type="triangle" w="sm" len="sm"/>
          </a:ln>
          <a:effectLst/>
        </p:spPr>
      </p:cxnSp>
      <p:grpSp>
        <p:nvGrpSpPr>
          <p:cNvPr id="209" name="Group 208">
            <a:extLst>
              <a:ext uri="{FF2B5EF4-FFF2-40B4-BE49-F238E27FC236}">
                <a16:creationId xmlns:a16="http://schemas.microsoft.com/office/drawing/2014/main" id="{6F4AD264-D0EE-4316-A15C-19B3419647E6}"/>
              </a:ext>
            </a:extLst>
          </p:cNvPr>
          <p:cNvGrpSpPr>
            <a:grpSpLocks noChangeAspect="1"/>
          </p:cNvGrpSpPr>
          <p:nvPr/>
        </p:nvGrpSpPr>
        <p:grpSpPr>
          <a:xfrm>
            <a:off x="10267730" y="3971631"/>
            <a:ext cx="342814" cy="352099"/>
            <a:chOff x="3289504" y="3713819"/>
            <a:chExt cx="165633" cy="170119"/>
          </a:xfrm>
        </p:grpSpPr>
        <p:sp>
          <p:nvSpPr>
            <p:cNvPr id="210" name="Rounded Rectangle 119">
              <a:extLst>
                <a:ext uri="{FF2B5EF4-FFF2-40B4-BE49-F238E27FC236}">
                  <a16:creationId xmlns:a16="http://schemas.microsoft.com/office/drawing/2014/main" id="{08DF00E3-38FC-4A61-BEA5-0007D63D2F45}"/>
                </a:ext>
              </a:extLst>
            </p:cNvPr>
            <p:cNvSpPr/>
            <p:nvPr/>
          </p:nvSpPr>
          <p:spPr bwMode="auto">
            <a:xfrm>
              <a:off x="3289504" y="3713819"/>
              <a:ext cx="165633" cy="170119"/>
            </a:xfrm>
            <a:prstGeom prst="roundRect">
              <a:avLst/>
            </a:prstGeom>
            <a:solidFill>
              <a:srgbClr val="0073BC"/>
            </a:solidFill>
            <a:ln w="12700" cap="flat" cmpd="sng" algn="ctr">
              <a:noFill/>
              <a:prstDash val="solid"/>
              <a:miter lim="800000"/>
              <a:headEnd type="none" w="med" len="med"/>
              <a:tailEnd type="none" w="med" len="med"/>
            </a:ln>
            <a:effectLst/>
          </p:spPr>
          <p:txBody>
            <a:bodyPr vert="horz" wrap="square" lIns="0" tIns="40542" rIns="0" bIns="40542" numCol="1" rtlCol="0" anchor="ctr" anchorCtr="0" compatLnSpc="1">
              <a:prstTxWarp prst="textNoShape">
                <a:avLst/>
              </a:prstTxWarp>
            </a:bodyPr>
            <a:lstStyle/>
            <a:p>
              <a:pPr marL="0" marR="0" lvl="0" indent="0" algn="ctr" defTabSz="810593" eaLnBrk="1" fontAlgn="base" latinLnBrk="0" hangingPunct="1">
                <a:lnSpc>
                  <a:spcPct val="100000"/>
                </a:lnSpc>
                <a:spcBef>
                  <a:spcPct val="0"/>
                </a:spcBef>
                <a:spcAft>
                  <a:spcPct val="0"/>
                </a:spcAft>
                <a:buClrTx/>
                <a:buSzTx/>
                <a:buFontTx/>
                <a:buNone/>
                <a:tabLst/>
                <a:defRPr/>
              </a:pPr>
              <a:endParaRPr kumimoji="0" lang="en-US" sz="173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11" name="Picture 210">
              <a:extLst>
                <a:ext uri="{FF2B5EF4-FFF2-40B4-BE49-F238E27FC236}">
                  <a16:creationId xmlns:a16="http://schemas.microsoft.com/office/drawing/2014/main" id="{EBF90901-6FC1-4739-9A87-C9AD2D2CC5B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10990" y="3732343"/>
              <a:ext cx="131735" cy="131735"/>
            </a:xfrm>
            <a:prstGeom prst="rect">
              <a:avLst/>
            </a:prstGeom>
          </p:spPr>
        </p:pic>
      </p:grpSp>
      <p:grpSp>
        <p:nvGrpSpPr>
          <p:cNvPr id="212" name="Group 211">
            <a:extLst>
              <a:ext uri="{FF2B5EF4-FFF2-40B4-BE49-F238E27FC236}">
                <a16:creationId xmlns:a16="http://schemas.microsoft.com/office/drawing/2014/main" id="{30F7F85A-29D4-4DEA-8221-13580C2F0BC8}"/>
              </a:ext>
            </a:extLst>
          </p:cNvPr>
          <p:cNvGrpSpPr>
            <a:grpSpLocks noChangeAspect="1"/>
          </p:cNvGrpSpPr>
          <p:nvPr/>
        </p:nvGrpSpPr>
        <p:grpSpPr>
          <a:xfrm>
            <a:off x="9553495" y="3367973"/>
            <a:ext cx="342814" cy="328031"/>
            <a:chOff x="3484141" y="3827416"/>
            <a:chExt cx="170956" cy="163584"/>
          </a:xfrm>
        </p:grpSpPr>
        <p:sp>
          <p:nvSpPr>
            <p:cNvPr id="213" name="Rounded Rectangle 122">
              <a:extLst>
                <a:ext uri="{FF2B5EF4-FFF2-40B4-BE49-F238E27FC236}">
                  <a16:creationId xmlns:a16="http://schemas.microsoft.com/office/drawing/2014/main" id="{778199A4-43CD-49C0-A1B4-3F0488C16ED0}"/>
                </a:ext>
              </a:extLst>
            </p:cNvPr>
            <p:cNvSpPr/>
            <p:nvPr/>
          </p:nvSpPr>
          <p:spPr bwMode="auto">
            <a:xfrm>
              <a:off x="3484141" y="3827416"/>
              <a:ext cx="170956" cy="163584"/>
            </a:xfrm>
            <a:prstGeom prst="roundRect">
              <a:avLst/>
            </a:prstGeom>
            <a:solidFill>
              <a:srgbClr val="2D5DA2"/>
            </a:solidFill>
            <a:ln w="12700" cap="flat" cmpd="sng" algn="ctr">
              <a:noFill/>
              <a:prstDash val="solid"/>
              <a:miter lim="800000"/>
              <a:headEnd type="none" w="med" len="med"/>
              <a:tailEnd type="none" w="med" len="med"/>
            </a:ln>
            <a:effectLst/>
          </p:spPr>
          <p:txBody>
            <a:bodyPr vert="horz" wrap="square" lIns="0" tIns="40542" rIns="0" bIns="40542" numCol="1" rtlCol="0" anchor="ctr" anchorCtr="0" compatLnSpc="1">
              <a:prstTxWarp prst="textNoShape">
                <a:avLst/>
              </a:prstTxWarp>
            </a:bodyPr>
            <a:lstStyle/>
            <a:p>
              <a:pPr marL="0" marR="0" lvl="0" indent="0" algn="ctr" defTabSz="810593" eaLnBrk="1" fontAlgn="base" latinLnBrk="0" hangingPunct="1">
                <a:lnSpc>
                  <a:spcPct val="100000"/>
                </a:lnSpc>
                <a:spcBef>
                  <a:spcPct val="0"/>
                </a:spcBef>
                <a:spcAft>
                  <a:spcPct val="0"/>
                </a:spcAft>
                <a:buClrTx/>
                <a:buSzTx/>
                <a:buFontTx/>
                <a:buNone/>
                <a:tabLst/>
                <a:defRPr/>
              </a:pPr>
              <a:endParaRPr kumimoji="0" lang="en-US" sz="173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14" name="Picture 213">
              <a:extLst>
                <a:ext uri="{FF2B5EF4-FFF2-40B4-BE49-F238E27FC236}">
                  <a16:creationId xmlns:a16="http://schemas.microsoft.com/office/drawing/2014/main" id="{2D58B18E-4284-4A14-8580-44934B747F4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00772" y="3847787"/>
              <a:ext cx="135969" cy="126675"/>
            </a:xfrm>
            <a:prstGeom prst="rect">
              <a:avLst/>
            </a:prstGeom>
          </p:spPr>
        </p:pic>
      </p:grpSp>
      <p:grpSp>
        <p:nvGrpSpPr>
          <p:cNvPr id="215" name="Group 214">
            <a:extLst>
              <a:ext uri="{FF2B5EF4-FFF2-40B4-BE49-F238E27FC236}">
                <a16:creationId xmlns:a16="http://schemas.microsoft.com/office/drawing/2014/main" id="{827C0225-71B0-40AE-B38D-D6A1E66826E1}"/>
              </a:ext>
            </a:extLst>
          </p:cNvPr>
          <p:cNvGrpSpPr>
            <a:grpSpLocks noChangeAspect="1"/>
          </p:cNvGrpSpPr>
          <p:nvPr/>
        </p:nvGrpSpPr>
        <p:grpSpPr>
          <a:xfrm>
            <a:off x="10830566" y="3389833"/>
            <a:ext cx="342814" cy="328030"/>
            <a:chOff x="3681450" y="3709668"/>
            <a:chExt cx="169966" cy="162636"/>
          </a:xfrm>
        </p:grpSpPr>
        <p:sp>
          <p:nvSpPr>
            <p:cNvPr id="216" name="Rounded Rectangle 125">
              <a:extLst>
                <a:ext uri="{FF2B5EF4-FFF2-40B4-BE49-F238E27FC236}">
                  <a16:creationId xmlns:a16="http://schemas.microsoft.com/office/drawing/2014/main" id="{C637EFE5-1782-43C6-8FF4-C4930FB17346}"/>
                </a:ext>
              </a:extLst>
            </p:cNvPr>
            <p:cNvSpPr/>
            <p:nvPr/>
          </p:nvSpPr>
          <p:spPr bwMode="auto">
            <a:xfrm>
              <a:off x="3681450" y="3709668"/>
              <a:ext cx="169966" cy="162636"/>
            </a:xfrm>
            <a:prstGeom prst="roundRect">
              <a:avLst/>
            </a:prstGeom>
            <a:solidFill>
              <a:srgbClr val="247D4E"/>
            </a:solidFill>
            <a:ln w="12700" cap="flat" cmpd="sng" algn="ctr">
              <a:noFill/>
              <a:prstDash val="solid"/>
              <a:miter lim="800000"/>
              <a:headEnd type="none" w="med" len="med"/>
              <a:tailEnd type="none" w="med" len="med"/>
            </a:ln>
            <a:effectLst/>
          </p:spPr>
          <p:txBody>
            <a:bodyPr vert="horz" wrap="square" lIns="0" tIns="40542" rIns="0" bIns="40542" numCol="1" rtlCol="0" anchor="ctr" anchorCtr="0" compatLnSpc="1">
              <a:prstTxWarp prst="textNoShape">
                <a:avLst/>
              </a:prstTxWarp>
            </a:bodyPr>
            <a:lstStyle/>
            <a:p>
              <a:pPr marL="0" marR="0" lvl="0" indent="0" algn="ctr" defTabSz="810593" eaLnBrk="1" fontAlgn="base" latinLnBrk="0" hangingPunct="1">
                <a:lnSpc>
                  <a:spcPct val="100000"/>
                </a:lnSpc>
                <a:spcBef>
                  <a:spcPct val="0"/>
                </a:spcBef>
                <a:spcAft>
                  <a:spcPct val="0"/>
                </a:spcAft>
                <a:buClrTx/>
                <a:buSzTx/>
                <a:buFontTx/>
                <a:buNone/>
                <a:tabLst/>
                <a:defRPr/>
              </a:pPr>
              <a:endParaRPr kumimoji="0" lang="en-US" sz="173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17" name="Picture 216">
              <a:extLst>
                <a:ext uri="{FF2B5EF4-FFF2-40B4-BE49-F238E27FC236}">
                  <a16:creationId xmlns:a16="http://schemas.microsoft.com/office/drawing/2014/main" id="{76D8BDE5-0A2A-4CED-BDFC-8AAA808DB52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98394" y="3727125"/>
              <a:ext cx="135181" cy="125940"/>
            </a:xfrm>
            <a:prstGeom prst="rect">
              <a:avLst/>
            </a:prstGeom>
          </p:spPr>
        </p:pic>
      </p:grpSp>
      <p:sp>
        <p:nvSpPr>
          <p:cNvPr id="218" name="Freeform 36">
            <a:extLst>
              <a:ext uri="{FF2B5EF4-FFF2-40B4-BE49-F238E27FC236}">
                <a16:creationId xmlns:a16="http://schemas.microsoft.com/office/drawing/2014/main" id="{887366F7-7423-4464-B660-6919BFB5757F}"/>
              </a:ext>
            </a:extLst>
          </p:cNvPr>
          <p:cNvSpPr>
            <a:spLocks/>
          </p:cNvSpPr>
          <p:nvPr/>
        </p:nvSpPr>
        <p:spPr bwMode="auto">
          <a:xfrm>
            <a:off x="5988000" y="3959824"/>
            <a:ext cx="395208" cy="334216"/>
          </a:xfrm>
          <a:custGeom>
            <a:avLst/>
            <a:gdLst>
              <a:gd name="T0" fmla="*/ 1175 w 1357"/>
              <a:gd name="T1" fmla="*/ 786 h 1148"/>
              <a:gd name="T2" fmla="*/ 1044 w 1357"/>
              <a:gd name="T3" fmla="*/ 843 h 1148"/>
              <a:gd name="T4" fmla="*/ 362 w 1357"/>
              <a:gd name="T5" fmla="*/ 552 h 1148"/>
              <a:gd name="T6" fmla="*/ 363 w 1357"/>
              <a:gd name="T7" fmla="*/ 544 h 1148"/>
              <a:gd name="T8" fmla="*/ 360 w 1357"/>
              <a:gd name="T9" fmla="*/ 516 h 1148"/>
              <a:gd name="T10" fmla="*/ 782 w 1357"/>
              <a:gd name="T11" fmla="*/ 303 h 1148"/>
              <a:gd name="T12" fmla="*/ 915 w 1357"/>
              <a:gd name="T13" fmla="*/ 362 h 1148"/>
              <a:gd name="T14" fmla="*/ 1096 w 1357"/>
              <a:gd name="T15" fmla="*/ 181 h 1148"/>
              <a:gd name="T16" fmla="*/ 915 w 1357"/>
              <a:gd name="T17" fmla="*/ 0 h 1148"/>
              <a:gd name="T18" fmla="*/ 733 w 1357"/>
              <a:gd name="T19" fmla="*/ 181 h 1148"/>
              <a:gd name="T20" fmla="*/ 739 w 1357"/>
              <a:gd name="T21" fmla="*/ 225 h 1148"/>
              <a:gd name="T22" fmla="*/ 324 w 1357"/>
              <a:gd name="T23" fmla="*/ 433 h 1148"/>
              <a:gd name="T24" fmla="*/ 181 w 1357"/>
              <a:gd name="T25" fmla="*/ 362 h 1148"/>
              <a:gd name="T26" fmla="*/ 0 w 1357"/>
              <a:gd name="T27" fmla="*/ 544 h 1148"/>
              <a:gd name="T28" fmla="*/ 181 w 1357"/>
              <a:gd name="T29" fmla="*/ 725 h 1148"/>
              <a:gd name="T30" fmla="*/ 335 w 1357"/>
              <a:gd name="T31" fmla="*/ 639 h 1148"/>
              <a:gd name="T32" fmla="*/ 1000 w 1357"/>
              <a:gd name="T33" fmla="*/ 922 h 1148"/>
              <a:gd name="T34" fmla="*/ 994 w 1357"/>
              <a:gd name="T35" fmla="*/ 967 h 1148"/>
              <a:gd name="T36" fmla="*/ 1175 w 1357"/>
              <a:gd name="T37" fmla="*/ 1148 h 1148"/>
              <a:gd name="T38" fmla="*/ 1357 w 1357"/>
              <a:gd name="T39" fmla="*/ 967 h 1148"/>
              <a:gd name="T40" fmla="*/ 1175 w 1357"/>
              <a:gd name="T41" fmla="*/ 786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7" h="1148">
                <a:moveTo>
                  <a:pt x="1175" y="786"/>
                </a:moveTo>
                <a:cubicBezTo>
                  <a:pt x="1123" y="786"/>
                  <a:pt x="1077" y="808"/>
                  <a:pt x="1044" y="843"/>
                </a:cubicBezTo>
                <a:cubicBezTo>
                  <a:pt x="362" y="552"/>
                  <a:pt x="362" y="552"/>
                  <a:pt x="362" y="552"/>
                </a:cubicBezTo>
                <a:cubicBezTo>
                  <a:pt x="362" y="549"/>
                  <a:pt x="363" y="547"/>
                  <a:pt x="363" y="544"/>
                </a:cubicBezTo>
                <a:cubicBezTo>
                  <a:pt x="363" y="534"/>
                  <a:pt x="361" y="525"/>
                  <a:pt x="360" y="516"/>
                </a:cubicBezTo>
                <a:cubicBezTo>
                  <a:pt x="782" y="303"/>
                  <a:pt x="782" y="303"/>
                  <a:pt x="782" y="303"/>
                </a:cubicBezTo>
                <a:cubicBezTo>
                  <a:pt x="815" y="339"/>
                  <a:pt x="862" y="362"/>
                  <a:pt x="915" y="362"/>
                </a:cubicBezTo>
                <a:cubicBezTo>
                  <a:pt x="1015" y="362"/>
                  <a:pt x="1096" y="281"/>
                  <a:pt x="1096" y="181"/>
                </a:cubicBezTo>
                <a:cubicBezTo>
                  <a:pt x="1096" y="81"/>
                  <a:pt x="1015" y="0"/>
                  <a:pt x="915" y="0"/>
                </a:cubicBezTo>
                <a:cubicBezTo>
                  <a:pt x="815" y="0"/>
                  <a:pt x="733" y="81"/>
                  <a:pt x="733" y="181"/>
                </a:cubicBezTo>
                <a:cubicBezTo>
                  <a:pt x="733" y="196"/>
                  <a:pt x="736" y="211"/>
                  <a:pt x="739" y="225"/>
                </a:cubicBezTo>
                <a:cubicBezTo>
                  <a:pt x="324" y="433"/>
                  <a:pt x="324" y="433"/>
                  <a:pt x="324" y="433"/>
                </a:cubicBezTo>
                <a:cubicBezTo>
                  <a:pt x="291" y="391"/>
                  <a:pt x="240" y="362"/>
                  <a:pt x="181" y="362"/>
                </a:cubicBezTo>
                <a:cubicBezTo>
                  <a:pt x="81" y="362"/>
                  <a:pt x="0" y="444"/>
                  <a:pt x="0" y="544"/>
                </a:cubicBezTo>
                <a:cubicBezTo>
                  <a:pt x="0" y="644"/>
                  <a:pt x="81" y="725"/>
                  <a:pt x="181" y="725"/>
                </a:cubicBezTo>
                <a:cubicBezTo>
                  <a:pt x="246" y="725"/>
                  <a:pt x="303" y="691"/>
                  <a:pt x="335" y="639"/>
                </a:cubicBezTo>
                <a:cubicBezTo>
                  <a:pt x="1000" y="922"/>
                  <a:pt x="1000" y="922"/>
                  <a:pt x="1000" y="922"/>
                </a:cubicBezTo>
                <a:cubicBezTo>
                  <a:pt x="997" y="936"/>
                  <a:pt x="994" y="951"/>
                  <a:pt x="994" y="967"/>
                </a:cubicBezTo>
                <a:cubicBezTo>
                  <a:pt x="994" y="1067"/>
                  <a:pt x="1075" y="1148"/>
                  <a:pt x="1175" y="1148"/>
                </a:cubicBezTo>
                <a:cubicBezTo>
                  <a:pt x="1275" y="1148"/>
                  <a:pt x="1357" y="1067"/>
                  <a:pt x="1357" y="967"/>
                </a:cubicBezTo>
                <a:cubicBezTo>
                  <a:pt x="1357" y="867"/>
                  <a:pt x="1275" y="786"/>
                  <a:pt x="1175" y="786"/>
                </a:cubicBezTo>
                <a:close/>
              </a:path>
            </a:pathLst>
          </a:custGeom>
          <a:solidFill>
            <a:srgbClr val="002050"/>
          </a:solidFill>
          <a:ln>
            <a:noFill/>
          </a:ln>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endParaRPr>
          </a:p>
        </p:txBody>
      </p:sp>
      <p:sp>
        <p:nvSpPr>
          <p:cNvPr id="219" name="TextBox 218">
            <a:extLst>
              <a:ext uri="{FF2B5EF4-FFF2-40B4-BE49-F238E27FC236}">
                <a16:creationId xmlns:a16="http://schemas.microsoft.com/office/drawing/2014/main" id="{19794C1F-8769-43CE-8808-49827B9C4A47}"/>
              </a:ext>
            </a:extLst>
          </p:cNvPr>
          <p:cNvSpPr txBox="1"/>
          <p:nvPr/>
        </p:nvSpPr>
        <p:spPr>
          <a:xfrm>
            <a:off x="4960512" y="4138767"/>
            <a:ext cx="2074855" cy="761979"/>
          </a:xfrm>
          <a:prstGeom prst="rect">
            <a:avLst/>
          </a:prstGeom>
          <a:noFill/>
        </p:spPr>
        <p:txBody>
          <a:bodyPr wrap="square" lIns="249382" tIns="199505" rIns="249382" bIns="199505" rtlCol="0">
            <a:spAutoFit/>
          </a:bodyPr>
          <a:lstStyle/>
          <a:p>
            <a:pPr algn="ctr" defTabSz="1246876">
              <a:lnSpc>
                <a:spcPts val="1364"/>
              </a:lnSpc>
              <a:defRPr/>
            </a:pPr>
            <a:r>
              <a:rPr lang="en-US" sz="1364" kern="0" dirty="0">
                <a:solidFill>
                  <a:prstClr val="black">
                    <a:lumMod val="85000"/>
                    <a:lumOff val="15000"/>
                  </a:prstClr>
                </a:solidFill>
                <a:ea typeface="Segoe UI" panose="020B0502040204020203" pitchFamily="34" charset="0"/>
                <a:cs typeface="Segoe UI" panose="020B0502040204020203" pitchFamily="34" charset="0"/>
              </a:rPr>
              <a:t>Protect your data, everywhere</a:t>
            </a:r>
          </a:p>
        </p:txBody>
      </p:sp>
      <p:sp>
        <p:nvSpPr>
          <p:cNvPr id="220" name="TextBox 219">
            <a:extLst>
              <a:ext uri="{FF2B5EF4-FFF2-40B4-BE49-F238E27FC236}">
                <a16:creationId xmlns:a16="http://schemas.microsoft.com/office/drawing/2014/main" id="{43B072E2-508D-4231-9EA7-8AA5D54407D8}"/>
              </a:ext>
            </a:extLst>
          </p:cNvPr>
          <p:cNvSpPr txBox="1"/>
          <p:nvPr/>
        </p:nvSpPr>
        <p:spPr>
          <a:xfrm>
            <a:off x="5199891" y="1215900"/>
            <a:ext cx="3006252" cy="838923"/>
          </a:xfrm>
          <a:prstGeom prst="rect">
            <a:avLst/>
          </a:prstGeom>
          <a:noFill/>
        </p:spPr>
        <p:txBody>
          <a:bodyPr wrap="square" lIns="249382" tIns="199505" rIns="249382" bIns="199505" rtlCol="0">
            <a:spAutoFit/>
          </a:bodyPr>
          <a:lstStyle/>
          <a:p>
            <a:pPr algn="ctr" defTabSz="1246876">
              <a:lnSpc>
                <a:spcPts val="1664"/>
              </a:lnSpc>
              <a:defRPr/>
            </a:pPr>
            <a:r>
              <a:rPr lang="en-US" sz="1364" kern="0" dirty="0">
                <a:solidFill>
                  <a:prstClr val="black">
                    <a:lumMod val="85000"/>
                    <a:lumOff val="15000"/>
                  </a:prstClr>
                </a:solidFill>
                <a:ea typeface="Segoe UI" panose="020B0502040204020203" pitchFamily="34" charset="0"/>
                <a:cs typeface="Segoe UI" panose="020B0502040204020203" pitchFamily="34" charset="0"/>
              </a:rPr>
              <a:t>Extend enterprise-grade security to your cloud and SaaS apps </a:t>
            </a:r>
          </a:p>
        </p:txBody>
      </p:sp>
      <p:grpSp>
        <p:nvGrpSpPr>
          <p:cNvPr id="221" name="Group 220">
            <a:extLst>
              <a:ext uri="{FF2B5EF4-FFF2-40B4-BE49-F238E27FC236}">
                <a16:creationId xmlns:a16="http://schemas.microsoft.com/office/drawing/2014/main" id="{9FA01E3E-60A9-476A-83F4-907FBA5D7915}"/>
              </a:ext>
            </a:extLst>
          </p:cNvPr>
          <p:cNvGrpSpPr/>
          <p:nvPr/>
        </p:nvGrpSpPr>
        <p:grpSpPr>
          <a:xfrm>
            <a:off x="2316007" y="5116261"/>
            <a:ext cx="443130" cy="404751"/>
            <a:chOff x="-1143000" y="1163456"/>
            <a:chExt cx="3482470" cy="3180860"/>
          </a:xfrm>
        </p:grpSpPr>
        <p:sp>
          <p:nvSpPr>
            <p:cNvPr id="222" name="Rectangle 44">
              <a:extLst>
                <a:ext uri="{FF2B5EF4-FFF2-40B4-BE49-F238E27FC236}">
                  <a16:creationId xmlns:a16="http://schemas.microsoft.com/office/drawing/2014/main" id="{96BD42FD-E352-4774-9C08-DC53AFD232D1}"/>
                </a:ext>
              </a:extLst>
            </p:cNvPr>
            <p:cNvSpPr>
              <a:spLocks noChangeArrowheads="1"/>
            </p:cNvSpPr>
            <p:nvPr/>
          </p:nvSpPr>
          <p:spPr bwMode="auto">
            <a:xfrm>
              <a:off x="-1143000" y="1163456"/>
              <a:ext cx="3482470" cy="3180860"/>
            </a:xfrm>
            <a:prstGeom prst="rect">
              <a:avLst/>
            </a:pr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3" name="Rectangle 53">
              <a:extLst>
                <a:ext uri="{FF2B5EF4-FFF2-40B4-BE49-F238E27FC236}">
                  <a16:creationId xmlns:a16="http://schemas.microsoft.com/office/drawing/2014/main" id="{BD41BDC2-A246-4080-A13D-250A727CB3A6}"/>
                </a:ext>
              </a:extLst>
            </p:cNvPr>
            <p:cNvSpPr>
              <a:spLocks noChangeArrowheads="1"/>
            </p:cNvSpPr>
            <p:nvPr/>
          </p:nvSpPr>
          <p:spPr bwMode="auto">
            <a:xfrm>
              <a:off x="-873236" y="1445974"/>
              <a:ext cx="2930674" cy="992126"/>
            </a:xfrm>
            <a:prstGeom prst="rect">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4" name="Rectangle 54">
              <a:extLst>
                <a:ext uri="{FF2B5EF4-FFF2-40B4-BE49-F238E27FC236}">
                  <a16:creationId xmlns:a16="http://schemas.microsoft.com/office/drawing/2014/main" id="{CDCE1473-851F-4E64-9201-2BB8E35B690E}"/>
                </a:ext>
              </a:extLst>
            </p:cNvPr>
            <p:cNvSpPr>
              <a:spLocks noChangeArrowheads="1"/>
            </p:cNvSpPr>
            <p:nvPr/>
          </p:nvSpPr>
          <p:spPr bwMode="auto">
            <a:xfrm>
              <a:off x="-701560" y="1613176"/>
              <a:ext cx="122619" cy="657706"/>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5" name="Rectangle 55">
              <a:extLst>
                <a:ext uri="{FF2B5EF4-FFF2-40B4-BE49-F238E27FC236}">
                  <a16:creationId xmlns:a16="http://schemas.microsoft.com/office/drawing/2014/main" id="{1B494AE3-20F3-48BF-BCEB-FF5C0A03DCE6}"/>
                </a:ext>
              </a:extLst>
            </p:cNvPr>
            <p:cNvSpPr>
              <a:spLocks noChangeArrowheads="1"/>
            </p:cNvSpPr>
            <p:nvPr/>
          </p:nvSpPr>
          <p:spPr bwMode="auto">
            <a:xfrm>
              <a:off x="-384953" y="1613176"/>
              <a:ext cx="122619" cy="657706"/>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6" name="Rectangle 56">
              <a:extLst>
                <a:ext uri="{FF2B5EF4-FFF2-40B4-BE49-F238E27FC236}">
                  <a16:creationId xmlns:a16="http://schemas.microsoft.com/office/drawing/2014/main" id="{31F6D0EB-4635-4257-96A8-EBE33DC2CD13}"/>
                </a:ext>
              </a:extLst>
            </p:cNvPr>
            <p:cNvSpPr>
              <a:spLocks noChangeArrowheads="1"/>
            </p:cNvSpPr>
            <p:nvPr/>
          </p:nvSpPr>
          <p:spPr bwMode="auto">
            <a:xfrm>
              <a:off x="-68346" y="1613176"/>
              <a:ext cx="122619" cy="657706"/>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7" name="Oval 60">
              <a:extLst>
                <a:ext uri="{FF2B5EF4-FFF2-40B4-BE49-F238E27FC236}">
                  <a16:creationId xmlns:a16="http://schemas.microsoft.com/office/drawing/2014/main" id="{37520C0A-6B0A-4813-A4C4-92134AA9F622}"/>
                </a:ext>
              </a:extLst>
            </p:cNvPr>
            <p:cNvSpPr>
              <a:spLocks noChangeArrowheads="1"/>
            </p:cNvSpPr>
            <p:nvPr/>
          </p:nvSpPr>
          <p:spPr bwMode="auto">
            <a:xfrm>
              <a:off x="1432069" y="1813833"/>
              <a:ext cx="269764" cy="256402"/>
            </a:xfrm>
            <a:prstGeom prst="ellipse">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8" name="Rectangle 61">
              <a:extLst>
                <a:ext uri="{FF2B5EF4-FFF2-40B4-BE49-F238E27FC236}">
                  <a16:creationId xmlns:a16="http://schemas.microsoft.com/office/drawing/2014/main" id="{D3479EEB-B7F4-4AC1-A625-1FFEC7B41247}"/>
                </a:ext>
              </a:extLst>
            </p:cNvPr>
            <p:cNvSpPr>
              <a:spLocks noChangeArrowheads="1"/>
            </p:cNvSpPr>
            <p:nvPr/>
          </p:nvSpPr>
          <p:spPr bwMode="auto">
            <a:xfrm>
              <a:off x="-873236" y="2705617"/>
              <a:ext cx="2930674" cy="1003275"/>
            </a:xfrm>
            <a:prstGeom prst="rect">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9" name="Rectangle 62">
              <a:extLst>
                <a:ext uri="{FF2B5EF4-FFF2-40B4-BE49-F238E27FC236}">
                  <a16:creationId xmlns:a16="http://schemas.microsoft.com/office/drawing/2014/main" id="{C7205D04-97B1-4E5A-B7E1-FE7C4636CCFA}"/>
                </a:ext>
              </a:extLst>
            </p:cNvPr>
            <p:cNvSpPr>
              <a:spLocks noChangeArrowheads="1"/>
            </p:cNvSpPr>
            <p:nvPr/>
          </p:nvSpPr>
          <p:spPr bwMode="auto">
            <a:xfrm>
              <a:off x="-701560" y="2883953"/>
              <a:ext cx="122619" cy="646549"/>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0" name="Rectangle 63">
              <a:extLst>
                <a:ext uri="{FF2B5EF4-FFF2-40B4-BE49-F238E27FC236}">
                  <a16:creationId xmlns:a16="http://schemas.microsoft.com/office/drawing/2014/main" id="{5D6A3865-D1A5-4BE4-AAD5-5A6DF6F9C459}"/>
                </a:ext>
              </a:extLst>
            </p:cNvPr>
            <p:cNvSpPr>
              <a:spLocks noChangeArrowheads="1"/>
            </p:cNvSpPr>
            <p:nvPr/>
          </p:nvSpPr>
          <p:spPr bwMode="auto">
            <a:xfrm>
              <a:off x="-384953" y="2883939"/>
              <a:ext cx="122619" cy="646549"/>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1" name="Rectangle 64">
              <a:extLst>
                <a:ext uri="{FF2B5EF4-FFF2-40B4-BE49-F238E27FC236}">
                  <a16:creationId xmlns:a16="http://schemas.microsoft.com/office/drawing/2014/main" id="{69BBD4BA-EEE5-45F9-9C6F-DE33048A2040}"/>
                </a:ext>
              </a:extLst>
            </p:cNvPr>
            <p:cNvSpPr>
              <a:spLocks noChangeArrowheads="1"/>
            </p:cNvSpPr>
            <p:nvPr/>
          </p:nvSpPr>
          <p:spPr bwMode="auto">
            <a:xfrm>
              <a:off x="-68346" y="2883914"/>
              <a:ext cx="122619" cy="646549"/>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2" name="Oval 68">
              <a:extLst>
                <a:ext uri="{FF2B5EF4-FFF2-40B4-BE49-F238E27FC236}">
                  <a16:creationId xmlns:a16="http://schemas.microsoft.com/office/drawing/2014/main" id="{CFDF7B00-E57E-4616-A56E-607024BC75A1}"/>
                </a:ext>
              </a:extLst>
            </p:cNvPr>
            <p:cNvSpPr>
              <a:spLocks noChangeArrowheads="1"/>
            </p:cNvSpPr>
            <p:nvPr/>
          </p:nvSpPr>
          <p:spPr bwMode="auto">
            <a:xfrm>
              <a:off x="1432069" y="3084508"/>
              <a:ext cx="269764" cy="245240"/>
            </a:xfrm>
            <a:prstGeom prst="ellipse">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nvGrpSpPr>
          <p:cNvPr id="233" name="Group 232">
            <a:extLst>
              <a:ext uri="{FF2B5EF4-FFF2-40B4-BE49-F238E27FC236}">
                <a16:creationId xmlns:a16="http://schemas.microsoft.com/office/drawing/2014/main" id="{4FE207F4-F2FD-4EAF-BABB-158C21ECE44F}"/>
              </a:ext>
            </a:extLst>
          </p:cNvPr>
          <p:cNvGrpSpPr/>
          <p:nvPr/>
        </p:nvGrpSpPr>
        <p:grpSpPr>
          <a:xfrm>
            <a:off x="3974339" y="5116261"/>
            <a:ext cx="443130" cy="404751"/>
            <a:chOff x="-1143000" y="1163456"/>
            <a:chExt cx="3482470" cy="3180860"/>
          </a:xfrm>
        </p:grpSpPr>
        <p:sp>
          <p:nvSpPr>
            <p:cNvPr id="234" name="Rectangle 44">
              <a:extLst>
                <a:ext uri="{FF2B5EF4-FFF2-40B4-BE49-F238E27FC236}">
                  <a16:creationId xmlns:a16="http://schemas.microsoft.com/office/drawing/2014/main" id="{E6C9B500-92D3-4AF0-803A-6357A05217E8}"/>
                </a:ext>
              </a:extLst>
            </p:cNvPr>
            <p:cNvSpPr>
              <a:spLocks noChangeArrowheads="1"/>
            </p:cNvSpPr>
            <p:nvPr/>
          </p:nvSpPr>
          <p:spPr bwMode="auto">
            <a:xfrm>
              <a:off x="-1143000" y="1163456"/>
              <a:ext cx="3482470" cy="3180860"/>
            </a:xfrm>
            <a:prstGeom prst="rect">
              <a:avLst/>
            </a:pr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5" name="Rectangle 53">
              <a:extLst>
                <a:ext uri="{FF2B5EF4-FFF2-40B4-BE49-F238E27FC236}">
                  <a16:creationId xmlns:a16="http://schemas.microsoft.com/office/drawing/2014/main" id="{8CB34A4A-3E2F-4707-B7E8-D8B7AD68AEE8}"/>
                </a:ext>
              </a:extLst>
            </p:cNvPr>
            <p:cNvSpPr>
              <a:spLocks noChangeArrowheads="1"/>
            </p:cNvSpPr>
            <p:nvPr/>
          </p:nvSpPr>
          <p:spPr bwMode="auto">
            <a:xfrm>
              <a:off x="-873236" y="1445974"/>
              <a:ext cx="2930674" cy="992126"/>
            </a:xfrm>
            <a:prstGeom prst="rect">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6" name="Rectangle 54">
              <a:extLst>
                <a:ext uri="{FF2B5EF4-FFF2-40B4-BE49-F238E27FC236}">
                  <a16:creationId xmlns:a16="http://schemas.microsoft.com/office/drawing/2014/main" id="{B6A1FF43-6D6A-4186-9C44-E2E55FD25AA4}"/>
                </a:ext>
              </a:extLst>
            </p:cNvPr>
            <p:cNvSpPr>
              <a:spLocks noChangeArrowheads="1"/>
            </p:cNvSpPr>
            <p:nvPr/>
          </p:nvSpPr>
          <p:spPr bwMode="auto">
            <a:xfrm>
              <a:off x="-701560" y="1613176"/>
              <a:ext cx="122619" cy="657706"/>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7" name="Rectangle 55">
              <a:extLst>
                <a:ext uri="{FF2B5EF4-FFF2-40B4-BE49-F238E27FC236}">
                  <a16:creationId xmlns:a16="http://schemas.microsoft.com/office/drawing/2014/main" id="{A89C5E80-40DB-4EE7-9437-503C07BD1E46}"/>
                </a:ext>
              </a:extLst>
            </p:cNvPr>
            <p:cNvSpPr>
              <a:spLocks noChangeArrowheads="1"/>
            </p:cNvSpPr>
            <p:nvPr/>
          </p:nvSpPr>
          <p:spPr bwMode="auto">
            <a:xfrm>
              <a:off x="-384953" y="1613176"/>
              <a:ext cx="122619" cy="657706"/>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8" name="Rectangle 56">
              <a:extLst>
                <a:ext uri="{FF2B5EF4-FFF2-40B4-BE49-F238E27FC236}">
                  <a16:creationId xmlns:a16="http://schemas.microsoft.com/office/drawing/2014/main" id="{39C1CC5B-5E5D-4355-ADD9-D41279236201}"/>
                </a:ext>
              </a:extLst>
            </p:cNvPr>
            <p:cNvSpPr>
              <a:spLocks noChangeArrowheads="1"/>
            </p:cNvSpPr>
            <p:nvPr/>
          </p:nvSpPr>
          <p:spPr bwMode="auto">
            <a:xfrm>
              <a:off x="-68346" y="1613176"/>
              <a:ext cx="122619" cy="657706"/>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9" name="Oval 60">
              <a:extLst>
                <a:ext uri="{FF2B5EF4-FFF2-40B4-BE49-F238E27FC236}">
                  <a16:creationId xmlns:a16="http://schemas.microsoft.com/office/drawing/2014/main" id="{2BF001F1-ED54-495B-A468-1AE73E5182AD}"/>
                </a:ext>
              </a:extLst>
            </p:cNvPr>
            <p:cNvSpPr>
              <a:spLocks noChangeArrowheads="1"/>
            </p:cNvSpPr>
            <p:nvPr/>
          </p:nvSpPr>
          <p:spPr bwMode="auto">
            <a:xfrm>
              <a:off x="1432069" y="1813833"/>
              <a:ext cx="269764" cy="256402"/>
            </a:xfrm>
            <a:prstGeom prst="ellipse">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40" name="Rectangle 61">
              <a:extLst>
                <a:ext uri="{FF2B5EF4-FFF2-40B4-BE49-F238E27FC236}">
                  <a16:creationId xmlns:a16="http://schemas.microsoft.com/office/drawing/2014/main" id="{E35991E6-6D27-4275-998D-763D4D30DC6D}"/>
                </a:ext>
              </a:extLst>
            </p:cNvPr>
            <p:cNvSpPr>
              <a:spLocks noChangeArrowheads="1"/>
            </p:cNvSpPr>
            <p:nvPr/>
          </p:nvSpPr>
          <p:spPr bwMode="auto">
            <a:xfrm>
              <a:off x="-873236" y="2705617"/>
              <a:ext cx="2930674" cy="1003275"/>
            </a:xfrm>
            <a:prstGeom prst="rect">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41" name="Rectangle 62">
              <a:extLst>
                <a:ext uri="{FF2B5EF4-FFF2-40B4-BE49-F238E27FC236}">
                  <a16:creationId xmlns:a16="http://schemas.microsoft.com/office/drawing/2014/main" id="{3003CE8D-D1DA-4340-B34A-D13DB77E41D2}"/>
                </a:ext>
              </a:extLst>
            </p:cNvPr>
            <p:cNvSpPr>
              <a:spLocks noChangeArrowheads="1"/>
            </p:cNvSpPr>
            <p:nvPr/>
          </p:nvSpPr>
          <p:spPr bwMode="auto">
            <a:xfrm>
              <a:off x="-701560" y="2883953"/>
              <a:ext cx="122619" cy="646549"/>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42" name="Rectangle 63">
              <a:extLst>
                <a:ext uri="{FF2B5EF4-FFF2-40B4-BE49-F238E27FC236}">
                  <a16:creationId xmlns:a16="http://schemas.microsoft.com/office/drawing/2014/main" id="{323DAA0D-CCB2-4604-B1D1-0C9588AC4305}"/>
                </a:ext>
              </a:extLst>
            </p:cNvPr>
            <p:cNvSpPr>
              <a:spLocks noChangeArrowheads="1"/>
            </p:cNvSpPr>
            <p:nvPr/>
          </p:nvSpPr>
          <p:spPr bwMode="auto">
            <a:xfrm>
              <a:off x="-384953" y="2883939"/>
              <a:ext cx="122619" cy="646549"/>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43" name="Rectangle 64">
              <a:extLst>
                <a:ext uri="{FF2B5EF4-FFF2-40B4-BE49-F238E27FC236}">
                  <a16:creationId xmlns:a16="http://schemas.microsoft.com/office/drawing/2014/main" id="{761FED14-D854-4668-9039-5C89EA2F1FAD}"/>
                </a:ext>
              </a:extLst>
            </p:cNvPr>
            <p:cNvSpPr>
              <a:spLocks noChangeArrowheads="1"/>
            </p:cNvSpPr>
            <p:nvPr/>
          </p:nvSpPr>
          <p:spPr bwMode="auto">
            <a:xfrm>
              <a:off x="-68346" y="2883914"/>
              <a:ext cx="122619" cy="646549"/>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44" name="Oval 68">
              <a:extLst>
                <a:ext uri="{FF2B5EF4-FFF2-40B4-BE49-F238E27FC236}">
                  <a16:creationId xmlns:a16="http://schemas.microsoft.com/office/drawing/2014/main" id="{758BB91D-8431-4BC0-BA8F-30A88D911B44}"/>
                </a:ext>
              </a:extLst>
            </p:cNvPr>
            <p:cNvSpPr>
              <a:spLocks noChangeArrowheads="1"/>
            </p:cNvSpPr>
            <p:nvPr/>
          </p:nvSpPr>
          <p:spPr bwMode="auto">
            <a:xfrm>
              <a:off x="1432069" y="3084508"/>
              <a:ext cx="269764" cy="245240"/>
            </a:xfrm>
            <a:prstGeom prst="ellipse">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nvGrpSpPr>
          <p:cNvPr id="245" name="Group 244">
            <a:extLst>
              <a:ext uri="{FF2B5EF4-FFF2-40B4-BE49-F238E27FC236}">
                <a16:creationId xmlns:a16="http://schemas.microsoft.com/office/drawing/2014/main" id="{31E8C3F8-41E5-453F-B255-3D65163F94E4}"/>
              </a:ext>
            </a:extLst>
          </p:cNvPr>
          <p:cNvGrpSpPr/>
          <p:nvPr/>
        </p:nvGrpSpPr>
        <p:grpSpPr>
          <a:xfrm>
            <a:off x="3139270" y="4522177"/>
            <a:ext cx="443130" cy="404751"/>
            <a:chOff x="-1143000" y="1163456"/>
            <a:chExt cx="3482470" cy="3180860"/>
          </a:xfrm>
        </p:grpSpPr>
        <p:sp>
          <p:nvSpPr>
            <p:cNvPr id="246" name="Rectangle 44">
              <a:extLst>
                <a:ext uri="{FF2B5EF4-FFF2-40B4-BE49-F238E27FC236}">
                  <a16:creationId xmlns:a16="http://schemas.microsoft.com/office/drawing/2014/main" id="{6B0C05C4-8C3A-4297-85A2-FD1C7FC7FB75}"/>
                </a:ext>
              </a:extLst>
            </p:cNvPr>
            <p:cNvSpPr>
              <a:spLocks noChangeArrowheads="1"/>
            </p:cNvSpPr>
            <p:nvPr/>
          </p:nvSpPr>
          <p:spPr bwMode="auto">
            <a:xfrm>
              <a:off x="-1143000" y="1163456"/>
              <a:ext cx="3482470" cy="3180860"/>
            </a:xfrm>
            <a:prstGeom prst="rect">
              <a:avLst/>
            </a:pr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47" name="Rectangle 53">
              <a:extLst>
                <a:ext uri="{FF2B5EF4-FFF2-40B4-BE49-F238E27FC236}">
                  <a16:creationId xmlns:a16="http://schemas.microsoft.com/office/drawing/2014/main" id="{60273447-1F01-453C-8725-1B7E509871CB}"/>
                </a:ext>
              </a:extLst>
            </p:cNvPr>
            <p:cNvSpPr>
              <a:spLocks noChangeArrowheads="1"/>
            </p:cNvSpPr>
            <p:nvPr/>
          </p:nvSpPr>
          <p:spPr bwMode="auto">
            <a:xfrm>
              <a:off x="-873236" y="1445974"/>
              <a:ext cx="2930674" cy="992126"/>
            </a:xfrm>
            <a:prstGeom prst="rect">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48" name="Rectangle 54">
              <a:extLst>
                <a:ext uri="{FF2B5EF4-FFF2-40B4-BE49-F238E27FC236}">
                  <a16:creationId xmlns:a16="http://schemas.microsoft.com/office/drawing/2014/main" id="{31A23F90-7249-4C5F-9FF1-9AE08EEC8699}"/>
                </a:ext>
              </a:extLst>
            </p:cNvPr>
            <p:cNvSpPr>
              <a:spLocks noChangeArrowheads="1"/>
            </p:cNvSpPr>
            <p:nvPr/>
          </p:nvSpPr>
          <p:spPr bwMode="auto">
            <a:xfrm>
              <a:off x="-701560" y="1613176"/>
              <a:ext cx="122619" cy="657706"/>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49" name="Rectangle 55">
              <a:extLst>
                <a:ext uri="{FF2B5EF4-FFF2-40B4-BE49-F238E27FC236}">
                  <a16:creationId xmlns:a16="http://schemas.microsoft.com/office/drawing/2014/main" id="{4DD5C4F1-F1C2-406D-89C9-A5A9221B4C15}"/>
                </a:ext>
              </a:extLst>
            </p:cNvPr>
            <p:cNvSpPr>
              <a:spLocks noChangeArrowheads="1"/>
            </p:cNvSpPr>
            <p:nvPr/>
          </p:nvSpPr>
          <p:spPr bwMode="auto">
            <a:xfrm>
              <a:off x="-384953" y="1613176"/>
              <a:ext cx="122619" cy="657706"/>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50" name="Rectangle 56">
              <a:extLst>
                <a:ext uri="{FF2B5EF4-FFF2-40B4-BE49-F238E27FC236}">
                  <a16:creationId xmlns:a16="http://schemas.microsoft.com/office/drawing/2014/main" id="{8E5C20A6-33CE-47C8-8F44-7FB116FCB377}"/>
                </a:ext>
              </a:extLst>
            </p:cNvPr>
            <p:cNvSpPr>
              <a:spLocks noChangeArrowheads="1"/>
            </p:cNvSpPr>
            <p:nvPr/>
          </p:nvSpPr>
          <p:spPr bwMode="auto">
            <a:xfrm>
              <a:off x="-68346" y="1613176"/>
              <a:ext cx="122619" cy="657706"/>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51" name="Oval 60">
              <a:extLst>
                <a:ext uri="{FF2B5EF4-FFF2-40B4-BE49-F238E27FC236}">
                  <a16:creationId xmlns:a16="http://schemas.microsoft.com/office/drawing/2014/main" id="{F782BB86-00D6-413E-B013-F80628C0D2A7}"/>
                </a:ext>
              </a:extLst>
            </p:cNvPr>
            <p:cNvSpPr>
              <a:spLocks noChangeArrowheads="1"/>
            </p:cNvSpPr>
            <p:nvPr/>
          </p:nvSpPr>
          <p:spPr bwMode="auto">
            <a:xfrm>
              <a:off x="1432069" y="1813833"/>
              <a:ext cx="269764" cy="256402"/>
            </a:xfrm>
            <a:prstGeom prst="ellipse">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52" name="Rectangle 61">
              <a:extLst>
                <a:ext uri="{FF2B5EF4-FFF2-40B4-BE49-F238E27FC236}">
                  <a16:creationId xmlns:a16="http://schemas.microsoft.com/office/drawing/2014/main" id="{4219FFC4-E550-4FF5-8572-A25F892CFB4F}"/>
                </a:ext>
              </a:extLst>
            </p:cNvPr>
            <p:cNvSpPr>
              <a:spLocks noChangeArrowheads="1"/>
            </p:cNvSpPr>
            <p:nvPr/>
          </p:nvSpPr>
          <p:spPr bwMode="auto">
            <a:xfrm>
              <a:off x="-873236" y="2705617"/>
              <a:ext cx="2930674" cy="1003275"/>
            </a:xfrm>
            <a:prstGeom prst="rect">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53" name="Rectangle 62">
              <a:extLst>
                <a:ext uri="{FF2B5EF4-FFF2-40B4-BE49-F238E27FC236}">
                  <a16:creationId xmlns:a16="http://schemas.microsoft.com/office/drawing/2014/main" id="{9F532CC6-2DCB-4F30-B3D1-DDFDBCA98AFF}"/>
                </a:ext>
              </a:extLst>
            </p:cNvPr>
            <p:cNvSpPr>
              <a:spLocks noChangeArrowheads="1"/>
            </p:cNvSpPr>
            <p:nvPr/>
          </p:nvSpPr>
          <p:spPr bwMode="auto">
            <a:xfrm>
              <a:off x="-701560" y="2883953"/>
              <a:ext cx="122619" cy="646549"/>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54" name="Rectangle 63">
              <a:extLst>
                <a:ext uri="{FF2B5EF4-FFF2-40B4-BE49-F238E27FC236}">
                  <a16:creationId xmlns:a16="http://schemas.microsoft.com/office/drawing/2014/main" id="{4EAB9EF7-CC3A-4B7E-B078-4DA148B4F4A8}"/>
                </a:ext>
              </a:extLst>
            </p:cNvPr>
            <p:cNvSpPr>
              <a:spLocks noChangeArrowheads="1"/>
            </p:cNvSpPr>
            <p:nvPr/>
          </p:nvSpPr>
          <p:spPr bwMode="auto">
            <a:xfrm>
              <a:off x="-384953" y="2883939"/>
              <a:ext cx="122619" cy="646549"/>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55" name="Rectangle 64">
              <a:extLst>
                <a:ext uri="{FF2B5EF4-FFF2-40B4-BE49-F238E27FC236}">
                  <a16:creationId xmlns:a16="http://schemas.microsoft.com/office/drawing/2014/main" id="{AE653A90-C836-419C-AB7A-AF801C760437}"/>
                </a:ext>
              </a:extLst>
            </p:cNvPr>
            <p:cNvSpPr>
              <a:spLocks noChangeArrowheads="1"/>
            </p:cNvSpPr>
            <p:nvPr/>
          </p:nvSpPr>
          <p:spPr bwMode="auto">
            <a:xfrm>
              <a:off x="-68346" y="2883914"/>
              <a:ext cx="122619" cy="646549"/>
            </a:xfrm>
            <a:prstGeom prst="rect">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56" name="Oval 68">
              <a:extLst>
                <a:ext uri="{FF2B5EF4-FFF2-40B4-BE49-F238E27FC236}">
                  <a16:creationId xmlns:a16="http://schemas.microsoft.com/office/drawing/2014/main" id="{C6EFBDD7-D607-496B-9686-1D5A1CBE4DC6}"/>
                </a:ext>
              </a:extLst>
            </p:cNvPr>
            <p:cNvSpPr>
              <a:spLocks noChangeArrowheads="1"/>
            </p:cNvSpPr>
            <p:nvPr/>
          </p:nvSpPr>
          <p:spPr bwMode="auto">
            <a:xfrm>
              <a:off x="1432069" y="3084508"/>
              <a:ext cx="269764" cy="245240"/>
            </a:xfrm>
            <a:prstGeom prst="ellipse">
              <a:avLst/>
            </a:prstGeom>
            <a:solidFill>
              <a:srgbClr val="44546A">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nvGrpSpPr>
          <p:cNvPr id="257" name="Group 256">
            <a:extLst>
              <a:ext uri="{FF2B5EF4-FFF2-40B4-BE49-F238E27FC236}">
                <a16:creationId xmlns:a16="http://schemas.microsoft.com/office/drawing/2014/main" id="{2ABCB2C4-1652-4CC9-A48E-8B78E6C0F27A}"/>
              </a:ext>
            </a:extLst>
          </p:cNvPr>
          <p:cNvGrpSpPr/>
          <p:nvPr/>
        </p:nvGrpSpPr>
        <p:grpSpPr>
          <a:xfrm>
            <a:off x="6485625" y="3593978"/>
            <a:ext cx="589722" cy="589722"/>
            <a:chOff x="5839185" y="5096904"/>
            <a:chExt cx="589722" cy="589722"/>
          </a:xfrm>
        </p:grpSpPr>
        <p:sp>
          <p:nvSpPr>
            <p:cNvPr id="258" name="Oval 257">
              <a:extLst>
                <a:ext uri="{FF2B5EF4-FFF2-40B4-BE49-F238E27FC236}">
                  <a16:creationId xmlns:a16="http://schemas.microsoft.com/office/drawing/2014/main" id="{8EB592B3-68C3-4FCA-9305-4841D1276AF9}"/>
                </a:ext>
              </a:extLst>
            </p:cNvPr>
            <p:cNvSpPr/>
            <p:nvPr/>
          </p:nvSpPr>
          <p:spPr bwMode="auto">
            <a:xfrm>
              <a:off x="5839185" y="5096904"/>
              <a:ext cx="589722" cy="589722"/>
            </a:xfrm>
            <a:prstGeom prst="ellipse">
              <a:avLst/>
            </a:prstGeom>
            <a:solidFill>
              <a:srgbClr val="A5A5A5"/>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pic>
          <p:nvPicPr>
            <p:cNvPr id="259" name="Picture 258">
              <a:extLst>
                <a:ext uri="{FF2B5EF4-FFF2-40B4-BE49-F238E27FC236}">
                  <a16:creationId xmlns:a16="http://schemas.microsoft.com/office/drawing/2014/main" id="{E2DF6E43-3C17-4813-8EF5-0E7D70E4EE17}"/>
                </a:ext>
              </a:extLst>
            </p:cNvPr>
            <p:cNvPicPr>
              <a:picLocks noChangeAspect="1"/>
            </p:cNvPicPr>
            <p:nvPr/>
          </p:nvPicPr>
          <p:blipFill>
            <a:blip r:embed="rId15"/>
            <a:stretch>
              <a:fillRect/>
            </a:stretch>
          </p:blipFill>
          <p:spPr>
            <a:xfrm>
              <a:off x="5960628" y="5223989"/>
              <a:ext cx="335009" cy="381754"/>
            </a:xfrm>
            <a:prstGeom prst="rect">
              <a:avLst/>
            </a:prstGeom>
          </p:spPr>
        </p:pic>
      </p:grpSp>
      <p:sp>
        <p:nvSpPr>
          <p:cNvPr id="260" name="Rectangle 259">
            <a:extLst>
              <a:ext uri="{FF2B5EF4-FFF2-40B4-BE49-F238E27FC236}">
                <a16:creationId xmlns:a16="http://schemas.microsoft.com/office/drawing/2014/main" id="{5654F71A-7A8D-42EA-A201-986BDA28B1B2}"/>
              </a:ext>
            </a:extLst>
          </p:cNvPr>
          <p:cNvSpPr/>
          <p:nvPr/>
        </p:nvSpPr>
        <p:spPr bwMode="auto">
          <a:xfrm>
            <a:off x="4781290" y="5866421"/>
            <a:ext cx="2169343" cy="437486"/>
          </a:xfrm>
          <a:prstGeom prst="rect">
            <a:avLst/>
          </a:prstGeom>
          <a:solidFill>
            <a:srgbClr val="A5A5A5"/>
          </a:solidFill>
          <a:ln w="12700" cap="flat" cmpd="sng" algn="ctr">
            <a:noFill/>
            <a:prstDash val="solid"/>
            <a:miter lim="800000"/>
            <a:headEnd type="none" w="med" len="med"/>
            <a:tailEnd type="none" w="med" len="med"/>
          </a:ln>
          <a:effectLst/>
        </p:spPr>
        <p:txBody>
          <a:bodyPr vert="horz" wrap="square" lIns="182880" tIns="46637" rIns="182880" bIns="46637" numCol="1" rtlCol="0" anchor="ctr"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Microsoft</a:t>
            </a:r>
          </a:p>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Advanced Threat Analytics</a:t>
            </a:r>
          </a:p>
        </p:txBody>
      </p:sp>
      <p:sp>
        <p:nvSpPr>
          <p:cNvPr id="261" name="Oval 260">
            <a:extLst>
              <a:ext uri="{FF2B5EF4-FFF2-40B4-BE49-F238E27FC236}">
                <a16:creationId xmlns:a16="http://schemas.microsoft.com/office/drawing/2014/main" id="{708BA008-08AC-4E76-9FB6-BA1A096AAE16}"/>
              </a:ext>
            </a:extLst>
          </p:cNvPr>
          <p:cNvSpPr/>
          <p:nvPr/>
        </p:nvSpPr>
        <p:spPr bwMode="auto">
          <a:xfrm>
            <a:off x="4299634" y="5793692"/>
            <a:ext cx="589722" cy="589722"/>
          </a:xfrm>
          <a:prstGeom prst="ellipse">
            <a:avLst/>
          </a:prstGeom>
          <a:solidFill>
            <a:srgbClr val="A5A5A5"/>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pic>
        <p:nvPicPr>
          <p:cNvPr id="262" name="Picture 261">
            <a:extLst>
              <a:ext uri="{FF2B5EF4-FFF2-40B4-BE49-F238E27FC236}">
                <a16:creationId xmlns:a16="http://schemas.microsoft.com/office/drawing/2014/main" id="{DF78CC28-CC32-4225-BFBE-E929C248B701}"/>
              </a:ext>
            </a:extLst>
          </p:cNvPr>
          <p:cNvPicPr>
            <a:picLocks noChangeAspect="1"/>
          </p:cNvPicPr>
          <p:nvPr/>
        </p:nvPicPr>
        <p:blipFill>
          <a:blip r:embed="rId15"/>
          <a:stretch>
            <a:fillRect/>
          </a:stretch>
        </p:blipFill>
        <p:spPr>
          <a:xfrm>
            <a:off x="4421077" y="5920777"/>
            <a:ext cx="335009" cy="381754"/>
          </a:xfrm>
          <a:prstGeom prst="rect">
            <a:avLst/>
          </a:prstGeom>
        </p:spPr>
      </p:pic>
      <p:pic>
        <p:nvPicPr>
          <p:cNvPr id="263" name="Picture 262">
            <a:extLst>
              <a:ext uri="{FF2B5EF4-FFF2-40B4-BE49-F238E27FC236}">
                <a16:creationId xmlns:a16="http://schemas.microsoft.com/office/drawing/2014/main" id="{05E6C22C-3886-4883-9EF7-9685A97763FD}"/>
              </a:ext>
            </a:extLst>
          </p:cNvPr>
          <p:cNvPicPr>
            <a:picLocks noChangeAspect="1"/>
          </p:cNvPicPr>
          <p:nvPr/>
        </p:nvPicPr>
        <p:blipFill>
          <a:blip r:embed="rId16"/>
          <a:stretch>
            <a:fillRect/>
          </a:stretch>
        </p:blipFill>
        <p:spPr>
          <a:xfrm rot="18900000">
            <a:off x="10003953" y="3043922"/>
            <a:ext cx="716464" cy="737330"/>
          </a:xfrm>
          <a:prstGeom prst="rect">
            <a:avLst/>
          </a:prstGeom>
        </p:spPr>
      </p:pic>
      <p:pic>
        <p:nvPicPr>
          <p:cNvPr id="264" name="Picture 263">
            <a:extLst>
              <a:ext uri="{FF2B5EF4-FFF2-40B4-BE49-F238E27FC236}">
                <a16:creationId xmlns:a16="http://schemas.microsoft.com/office/drawing/2014/main" id="{E466FC66-EB0C-494E-B8AC-AD3E9F8653F4}"/>
              </a:ext>
            </a:extLst>
          </p:cNvPr>
          <p:cNvPicPr>
            <a:picLocks noChangeAspect="1"/>
          </p:cNvPicPr>
          <p:nvPr/>
        </p:nvPicPr>
        <p:blipFill>
          <a:blip r:embed="rId17"/>
          <a:stretch>
            <a:fillRect/>
          </a:stretch>
        </p:blipFill>
        <p:spPr>
          <a:xfrm>
            <a:off x="9195664" y="3819916"/>
            <a:ext cx="974993" cy="552496"/>
          </a:xfrm>
          <a:prstGeom prst="rect">
            <a:avLst/>
          </a:prstGeom>
        </p:spPr>
      </p:pic>
      <p:pic>
        <p:nvPicPr>
          <p:cNvPr id="265" name="Picture 264">
            <a:extLst>
              <a:ext uri="{FF2B5EF4-FFF2-40B4-BE49-F238E27FC236}">
                <a16:creationId xmlns:a16="http://schemas.microsoft.com/office/drawing/2014/main" id="{CFD23F1B-DFA8-4A74-BAAD-597CDABEC92E}"/>
              </a:ext>
            </a:extLst>
          </p:cNvPr>
          <p:cNvPicPr>
            <a:picLocks noChangeAspect="1"/>
          </p:cNvPicPr>
          <p:nvPr/>
        </p:nvPicPr>
        <p:blipFill>
          <a:blip r:embed="rId18">
            <a:grayscl/>
          </a:blip>
          <a:stretch>
            <a:fillRect/>
          </a:stretch>
        </p:blipFill>
        <p:spPr>
          <a:xfrm>
            <a:off x="10798171" y="3851681"/>
            <a:ext cx="283846" cy="500466"/>
          </a:xfrm>
          <a:prstGeom prst="rect">
            <a:avLst/>
          </a:prstGeom>
        </p:spPr>
      </p:pic>
      <p:sp>
        <p:nvSpPr>
          <p:cNvPr id="266" name="Rectangle 265">
            <a:extLst>
              <a:ext uri="{FF2B5EF4-FFF2-40B4-BE49-F238E27FC236}">
                <a16:creationId xmlns:a16="http://schemas.microsoft.com/office/drawing/2014/main" id="{F70A2F4B-AA9E-4EE1-B782-08CACE066ED2}"/>
              </a:ext>
            </a:extLst>
          </p:cNvPr>
          <p:cNvSpPr/>
          <p:nvPr/>
        </p:nvSpPr>
        <p:spPr bwMode="auto">
          <a:xfrm>
            <a:off x="5862468" y="2024554"/>
            <a:ext cx="2325375" cy="437486"/>
          </a:xfrm>
          <a:prstGeom prst="rect">
            <a:avLst/>
          </a:prstGeom>
          <a:solidFill>
            <a:srgbClr val="A5A5A5"/>
          </a:solidFill>
          <a:ln w="12700" cap="flat" cmpd="sng" algn="ctr">
            <a:noFill/>
            <a:prstDash val="solid"/>
            <a:miter lim="800000"/>
            <a:headEnd type="none" w="med" len="med"/>
            <a:tailEnd type="none" w="med" len="med"/>
          </a:ln>
          <a:effectLst/>
        </p:spPr>
        <p:txBody>
          <a:bodyPr vert="horz" wrap="square" lIns="182880" tIns="46637" rIns="182880" bIns="46637" numCol="1" rtlCol="0" anchor="ctr"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Microsoft Cloud App Security</a:t>
            </a:r>
          </a:p>
        </p:txBody>
      </p:sp>
      <p:sp>
        <p:nvSpPr>
          <p:cNvPr id="267" name="Oval 266">
            <a:extLst>
              <a:ext uri="{FF2B5EF4-FFF2-40B4-BE49-F238E27FC236}">
                <a16:creationId xmlns:a16="http://schemas.microsoft.com/office/drawing/2014/main" id="{1709789C-6124-4445-95C6-43FFC603DDF4}"/>
              </a:ext>
            </a:extLst>
          </p:cNvPr>
          <p:cNvSpPr/>
          <p:nvPr/>
        </p:nvSpPr>
        <p:spPr bwMode="auto">
          <a:xfrm>
            <a:off x="5366079" y="1938568"/>
            <a:ext cx="589722" cy="589722"/>
          </a:xfrm>
          <a:prstGeom prst="ellipse">
            <a:avLst/>
          </a:prstGeom>
          <a:solidFill>
            <a:srgbClr val="A5A5A5"/>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pic>
        <p:nvPicPr>
          <p:cNvPr id="268" name="Picture 267">
            <a:extLst>
              <a:ext uri="{FF2B5EF4-FFF2-40B4-BE49-F238E27FC236}">
                <a16:creationId xmlns:a16="http://schemas.microsoft.com/office/drawing/2014/main" id="{3C6935F5-CD9C-4F5F-A520-10FD3A60E474}"/>
              </a:ext>
            </a:extLst>
          </p:cNvPr>
          <p:cNvPicPr>
            <a:picLocks noChangeAspect="1"/>
          </p:cNvPicPr>
          <p:nvPr/>
        </p:nvPicPr>
        <p:blipFill>
          <a:blip r:embed="rId15"/>
          <a:stretch>
            <a:fillRect/>
          </a:stretch>
        </p:blipFill>
        <p:spPr>
          <a:xfrm>
            <a:off x="5475803" y="2068763"/>
            <a:ext cx="335009" cy="381754"/>
          </a:xfrm>
          <a:prstGeom prst="rect">
            <a:avLst/>
          </a:prstGeom>
        </p:spPr>
      </p:pic>
      <p:sp>
        <p:nvSpPr>
          <p:cNvPr id="269" name="Rectangle 268">
            <a:extLst>
              <a:ext uri="{FF2B5EF4-FFF2-40B4-BE49-F238E27FC236}">
                <a16:creationId xmlns:a16="http://schemas.microsoft.com/office/drawing/2014/main" id="{664068B8-E9AA-440E-9D25-BC23B8FD6B5A}"/>
              </a:ext>
            </a:extLst>
          </p:cNvPr>
          <p:cNvSpPr/>
          <p:nvPr/>
        </p:nvSpPr>
        <p:spPr bwMode="auto">
          <a:xfrm>
            <a:off x="608486" y="2948552"/>
            <a:ext cx="1913338" cy="437486"/>
          </a:xfrm>
          <a:prstGeom prst="rect">
            <a:avLst/>
          </a:prstGeom>
          <a:solidFill>
            <a:srgbClr val="A5A5A5"/>
          </a:solidFill>
          <a:ln w="12700" cap="flat" cmpd="sng" algn="ctr">
            <a:noFill/>
            <a:prstDash val="solid"/>
            <a:miter lim="800000"/>
            <a:headEnd type="none" w="med" len="med"/>
            <a:tailEnd type="none" w="med" len="med"/>
          </a:ln>
          <a:effectLst/>
        </p:spPr>
        <p:txBody>
          <a:bodyPr vert="horz" wrap="square" lIns="182880" tIns="46637" rIns="182880" bIns="46637" numCol="1" rtlCol="0" anchor="ctr" anchorCtr="0" compatLnSpc="1">
            <a:prstTxWarp prst="textNoShape">
              <a:avLst/>
            </a:prstTxWarp>
          </a:bodyPr>
          <a:lstStyle/>
          <a:p>
            <a:pPr marL="0" marR="0" lvl="0" indent="0" algn="r"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Azure Active Directory Premium</a:t>
            </a:r>
          </a:p>
        </p:txBody>
      </p:sp>
      <p:sp>
        <p:nvSpPr>
          <p:cNvPr id="270" name="Oval 269">
            <a:extLst>
              <a:ext uri="{FF2B5EF4-FFF2-40B4-BE49-F238E27FC236}">
                <a16:creationId xmlns:a16="http://schemas.microsoft.com/office/drawing/2014/main" id="{96CA2603-50BF-4B50-8949-AA01E17B9C1A}"/>
              </a:ext>
            </a:extLst>
          </p:cNvPr>
          <p:cNvSpPr/>
          <p:nvPr/>
        </p:nvSpPr>
        <p:spPr bwMode="auto">
          <a:xfrm>
            <a:off x="2381646" y="2846246"/>
            <a:ext cx="589722" cy="589722"/>
          </a:xfrm>
          <a:prstGeom prst="ellipse">
            <a:avLst/>
          </a:prstGeom>
          <a:solidFill>
            <a:srgbClr val="A5A5A5"/>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pic>
        <p:nvPicPr>
          <p:cNvPr id="271" name="Picture 270">
            <a:extLst>
              <a:ext uri="{FF2B5EF4-FFF2-40B4-BE49-F238E27FC236}">
                <a16:creationId xmlns:a16="http://schemas.microsoft.com/office/drawing/2014/main" id="{C460D0A7-43EE-4529-BD07-3906F4EB7641}"/>
              </a:ext>
            </a:extLst>
          </p:cNvPr>
          <p:cNvPicPr>
            <a:picLocks noChangeAspect="1"/>
          </p:cNvPicPr>
          <p:nvPr/>
        </p:nvPicPr>
        <p:blipFill>
          <a:blip r:embed="rId15"/>
          <a:stretch>
            <a:fillRect/>
          </a:stretch>
        </p:blipFill>
        <p:spPr>
          <a:xfrm>
            <a:off x="2503089" y="2973331"/>
            <a:ext cx="335009" cy="381754"/>
          </a:xfrm>
          <a:prstGeom prst="rect">
            <a:avLst/>
          </a:prstGeom>
        </p:spPr>
      </p:pic>
      <p:grpSp>
        <p:nvGrpSpPr>
          <p:cNvPr id="272" name="Group 271">
            <a:extLst>
              <a:ext uri="{FF2B5EF4-FFF2-40B4-BE49-F238E27FC236}">
                <a16:creationId xmlns:a16="http://schemas.microsoft.com/office/drawing/2014/main" id="{6F286089-6672-4853-9C4F-3B4E3E6D428A}"/>
              </a:ext>
            </a:extLst>
          </p:cNvPr>
          <p:cNvGrpSpPr/>
          <p:nvPr/>
        </p:nvGrpSpPr>
        <p:grpSpPr>
          <a:xfrm>
            <a:off x="5429968" y="3842392"/>
            <a:ext cx="506932" cy="328012"/>
            <a:chOff x="5380358" y="3439881"/>
            <a:chExt cx="774701" cy="510811"/>
          </a:xfrm>
        </p:grpSpPr>
        <p:sp>
          <p:nvSpPr>
            <p:cNvPr id="273" name="Rectangle 19">
              <a:extLst>
                <a:ext uri="{FF2B5EF4-FFF2-40B4-BE49-F238E27FC236}">
                  <a16:creationId xmlns:a16="http://schemas.microsoft.com/office/drawing/2014/main" id="{EFA4E4FC-D8C0-4554-93A8-EF84031DE0B5}"/>
                </a:ext>
              </a:extLst>
            </p:cNvPr>
            <p:cNvSpPr>
              <a:spLocks noChangeArrowheads="1"/>
            </p:cNvSpPr>
            <p:nvPr/>
          </p:nvSpPr>
          <p:spPr bwMode="auto">
            <a:xfrm>
              <a:off x="5380358" y="3439882"/>
              <a:ext cx="774699" cy="510806"/>
            </a:xfrm>
            <a:prstGeom prst="rect">
              <a:avLst/>
            </a:prstGeom>
            <a:solidFill>
              <a:srgbClr val="E7E6E6">
                <a:lumMod val="75000"/>
              </a:srgbClr>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4" name="Freeform 20">
              <a:extLst>
                <a:ext uri="{FF2B5EF4-FFF2-40B4-BE49-F238E27FC236}">
                  <a16:creationId xmlns:a16="http://schemas.microsoft.com/office/drawing/2014/main" id="{4E5A02D7-4513-4033-A157-51E172699BE2}"/>
                </a:ext>
              </a:extLst>
            </p:cNvPr>
            <p:cNvSpPr>
              <a:spLocks/>
            </p:cNvSpPr>
            <p:nvPr/>
          </p:nvSpPr>
          <p:spPr bwMode="auto">
            <a:xfrm>
              <a:off x="5380360" y="3622782"/>
              <a:ext cx="774699" cy="327910"/>
            </a:xfrm>
            <a:custGeom>
              <a:avLst/>
              <a:gdLst>
                <a:gd name="T0" fmla="*/ 296 w 593"/>
                <a:gd name="T1" fmla="*/ 0 h 251"/>
                <a:gd name="T2" fmla="*/ 0 w 593"/>
                <a:gd name="T3" fmla="*/ 251 h 251"/>
                <a:gd name="T4" fmla="*/ 593 w 593"/>
                <a:gd name="T5" fmla="*/ 251 h 251"/>
                <a:gd name="T6" fmla="*/ 296 w 593"/>
                <a:gd name="T7" fmla="*/ 0 h 251"/>
              </a:gdLst>
              <a:ahLst/>
              <a:cxnLst>
                <a:cxn ang="0">
                  <a:pos x="T0" y="T1"/>
                </a:cxn>
                <a:cxn ang="0">
                  <a:pos x="T2" y="T3"/>
                </a:cxn>
                <a:cxn ang="0">
                  <a:pos x="T4" y="T5"/>
                </a:cxn>
                <a:cxn ang="0">
                  <a:pos x="T6" y="T7"/>
                </a:cxn>
              </a:cxnLst>
              <a:rect l="0" t="0" r="r" b="b"/>
              <a:pathLst>
                <a:path w="593" h="251">
                  <a:moveTo>
                    <a:pt x="296" y="0"/>
                  </a:moveTo>
                  <a:lnTo>
                    <a:pt x="0" y="251"/>
                  </a:lnTo>
                  <a:lnTo>
                    <a:pt x="593" y="251"/>
                  </a:lnTo>
                  <a:lnTo>
                    <a:pt x="296" y="0"/>
                  </a:lnTo>
                  <a:close/>
                </a:path>
              </a:pathLst>
            </a:custGeom>
            <a:solidFill>
              <a:srgbClr val="005AA6"/>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5" name="Freeform 21">
              <a:extLst>
                <a:ext uri="{FF2B5EF4-FFF2-40B4-BE49-F238E27FC236}">
                  <a16:creationId xmlns:a16="http://schemas.microsoft.com/office/drawing/2014/main" id="{9B969CD2-1C16-4653-8374-0F1A5C387077}"/>
                </a:ext>
              </a:extLst>
            </p:cNvPr>
            <p:cNvSpPr>
              <a:spLocks/>
            </p:cNvSpPr>
            <p:nvPr/>
          </p:nvSpPr>
          <p:spPr bwMode="auto">
            <a:xfrm>
              <a:off x="5380358" y="3439882"/>
              <a:ext cx="774699" cy="386794"/>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rgbClr val="5B9BD5"/>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ysClr val="windowText" lastClr="000000"/>
                  </a:solidFill>
                </a:ln>
                <a:solidFill>
                  <a:sysClr val="windowText" lastClr="000000"/>
                </a:solidFill>
                <a:effectLst/>
                <a:uLnTx/>
                <a:uFillTx/>
              </a:endParaRPr>
            </a:p>
          </p:txBody>
        </p:sp>
        <p:sp>
          <p:nvSpPr>
            <p:cNvPr id="276" name="Freeform 21">
              <a:extLst>
                <a:ext uri="{FF2B5EF4-FFF2-40B4-BE49-F238E27FC236}">
                  <a16:creationId xmlns:a16="http://schemas.microsoft.com/office/drawing/2014/main" id="{AB15289D-8204-4305-BBA0-9EB68E1120B6}"/>
                </a:ext>
              </a:extLst>
            </p:cNvPr>
            <p:cNvSpPr>
              <a:spLocks/>
            </p:cNvSpPr>
            <p:nvPr/>
          </p:nvSpPr>
          <p:spPr bwMode="auto">
            <a:xfrm>
              <a:off x="5380358" y="3439881"/>
              <a:ext cx="774699" cy="315081"/>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rgbClr val="005AA6"/>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77" name="Group 276">
            <a:extLst>
              <a:ext uri="{FF2B5EF4-FFF2-40B4-BE49-F238E27FC236}">
                <a16:creationId xmlns:a16="http://schemas.microsoft.com/office/drawing/2014/main" id="{E9B5C01B-125D-4FFC-BC3D-D1CC6CA5DA09}"/>
              </a:ext>
            </a:extLst>
          </p:cNvPr>
          <p:cNvGrpSpPr/>
          <p:nvPr/>
        </p:nvGrpSpPr>
        <p:grpSpPr>
          <a:xfrm>
            <a:off x="5856474" y="3498284"/>
            <a:ext cx="399428" cy="410127"/>
            <a:chOff x="9280405" y="3226495"/>
            <a:chExt cx="747938" cy="766408"/>
          </a:xfrm>
        </p:grpSpPr>
        <p:grpSp>
          <p:nvGrpSpPr>
            <p:cNvPr id="278" name="Group 277">
              <a:extLst>
                <a:ext uri="{FF2B5EF4-FFF2-40B4-BE49-F238E27FC236}">
                  <a16:creationId xmlns:a16="http://schemas.microsoft.com/office/drawing/2014/main" id="{51F87980-B316-40A9-84FF-364178580DB8}"/>
                </a:ext>
              </a:extLst>
            </p:cNvPr>
            <p:cNvGrpSpPr/>
            <p:nvPr/>
          </p:nvGrpSpPr>
          <p:grpSpPr>
            <a:xfrm>
              <a:off x="9280405" y="3246399"/>
              <a:ext cx="747938" cy="746504"/>
              <a:chOff x="12965113" y="3141663"/>
              <a:chExt cx="1665287" cy="1662112"/>
            </a:xfrm>
            <a:solidFill>
              <a:srgbClr val="20B093"/>
            </a:solidFill>
          </p:grpSpPr>
          <p:sp>
            <p:nvSpPr>
              <p:cNvPr id="280" name="Freeform 42">
                <a:extLst>
                  <a:ext uri="{FF2B5EF4-FFF2-40B4-BE49-F238E27FC236}">
                    <a16:creationId xmlns:a16="http://schemas.microsoft.com/office/drawing/2014/main" id="{A04F2A15-B9E1-46B6-908B-84661B6A5C7C}"/>
                  </a:ext>
                </a:extLst>
              </p:cNvPr>
              <p:cNvSpPr>
                <a:spLocks/>
              </p:cNvSpPr>
              <p:nvPr/>
            </p:nvSpPr>
            <p:spPr bwMode="auto">
              <a:xfrm>
                <a:off x="13987463" y="3486150"/>
                <a:ext cx="76200" cy="192087"/>
              </a:xfrm>
              <a:custGeom>
                <a:avLst/>
                <a:gdLst>
                  <a:gd name="T0" fmla="*/ 10 w 20"/>
                  <a:gd name="T1" fmla="*/ 0 h 51"/>
                  <a:gd name="T2" fmla="*/ 0 w 20"/>
                  <a:gd name="T3" fmla="*/ 26 h 51"/>
                  <a:gd name="T4" fmla="*/ 10 w 20"/>
                  <a:gd name="T5" fmla="*/ 51 h 51"/>
                  <a:gd name="T6" fmla="*/ 20 w 20"/>
                  <a:gd name="T7" fmla="*/ 25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5"/>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Freeform 43">
                <a:extLst>
                  <a:ext uri="{FF2B5EF4-FFF2-40B4-BE49-F238E27FC236}">
                    <a16:creationId xmlns:a16="http://schemas.microsoft.com/office/drawing/2014/main" id="{E1A00E63-3B69-40E1-9711-08FD37BBD0CB}"/>
                  </a:ext>
                </a:extLst>
              </p:cNvPr>
              <p:cNvSpPr>
                <a:spLocks/>
              </p:cNvSpPr>
              <p:nvPr/>
            </p:nvSpPr>
            <p:spPr bwMode="auto">
              <a:xfrm>
                <a:off x="13987463" y="4267200"/>
                <a:ext cx="76200" cy="193675"/>
              </a:xfrm>
              <a:custGeom>
                <a:avLst/>
                <a:gdLst>
                  <a:gd name="T0" fmla="*/ 10 w 20"/>
                  <a:gd name="T1" fmla="*/ 0 h 51"/>
                  <a:gd name="T2" fmla="*/ 0 w 20"/>
                  <a:gd name="T3" fmla="*/ 26 h 51"/>
                  <a:gd name="T4" fmla="*/ 10 w 20"/>
                  <a:gd name="T5" fmla="*/ 51 h 51"/>
                  <a:gd name="T6" fmla="*/ 20 w 20"/>
                  <a:gd name="T7" fmla="*/ 26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6"/>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Freeform 44">
                <a:extLst>
                  <a:ext uri="{FF2B5EF4-FFF2-40B4-BE49-F238E27FC236}">
                    <a16:creationId xmlns:a16="http://schemas.microsoft.com/office/drawing/2014/main" id="{FF99B6EF-9D40-46B1-A962-A7BE2E5620AF}"/>
                  </a:ext>
                </a:extLst>
              </p:cNvPr>
              <p:cNvSpPr>
                <a:spLocks/>
              </p:cNvSpPr>
              <p:nvPr/>
            </p:nvSpPr>
            <p:spPr bwMode="auto">
              <a:xfrm>
                <a:off x="13530263" y="3486150"/>
                <a:ext cx="76200" cy="192087"/>
              </a:xfrm>
              <a:custGeom>
                <a:avLst/>
                <a:gdLst>
                  <a:gd name="T0" fmla="*/ 10 w 20"/>
                  <a:gd name="T1" fmla="*/ 0 h 51"/>
                  <a:gd name="T2" fmla="*/ 0 w 20"/>
                  <a:gd name="T3" fmla="*/ 26 h 51"/>
                  <a:gd name="T4" fmla="*/ 10 w 20"/>
                  <a:gd name="T5" fmla="*/ 51 h 51"/>
                  <a:gd name="T6" fmla="*/ 20 w 20"/>
                  <a:gd name="T7" fmla="*/ 25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5"/>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Freeform 45">
                <a:extLst>
                  <a:ext uri="{FF2B5EF4-FFF2-40B4-BE49-F238E27FC236}">
                    <a16:creationId xmlns:a16="http://schemas.microsoft.com/office/drawing/2014/main" id="{E118E320-8BC4-4F93-B5B7-5DC0AA04A217}"/>
                  </a:ext>
                </a:extLst>
              </p:cNvPr>
              <p:cNvSpPr>
                <a:spLocks/>
              </p:cNvSpPr>
              <p:nvPr/>
            </p:nvSpPr>
            <p:spPr bwMode="auto">
              <a:xfrm>
                <a:off x="13754100" y="3878263"/>
                <a:ext cx="74612" cy="188912"/>
              </a:xfrm>
              <a:custGeom>
                <a:avLst/>
                <a:gdLst>
                  <a:gd name="T0" fmla="*/ 11 w 20"/>
                  <a:gd name="T1" fmla="*/ 0 h 50"/>
                  <a:gd name="T2" fmla="*/ 0 w 20"/>
                  <a:gd name="T3" fmla="*/ 26 h 50"/>
                  <a:gd name="T4" fmla="*/ 11 w 20"/>
                  <a:gd name="T5" fmla="*/ 50 h 50"/>
                  <a:gd name="T6" fmla="*/ 20 w 20"/>
                  <a:gd name="T7" fmla="*/ 25 h 50"/>
                  <a:gd name="T8" fmla="*/ 11 w 20"/>
                  <a:gd name="T9" fmla="*/ 0 h 50"/>
                </a:gdLst>
                <a:ahLst/>
                <a:cxnLst>
                  <a:cxn ang="0">
                    <a:pos x="T0" y="T1"/>
                  </a:cxn>
                  <a:cxn ang="0">
                    <a:pos x="T2" y="T3"/>
                  </a:cxn>
                  <a:cxn ang="0">
                    <a:pos x="T4" y="T5"/>
                  </a:cxn>
                  <a:cxn ang="0">
                    <a:pos x="T6" y="T7"/>
                  </a:cxn>
                  <a:cxn ang="0">
                    <a:pos x="T8" y="T9"/>
                  </a:cxn>
                </a:cxnLst>
                <a:rect l="0" t="0" r="r" b="b"/>
                <a:pathLst>
                  <a:path w="20" h="50">
                    <a:moveTo>
                      <a:pt x="11" y="0"/>
                    </a:moveTo>
                    <a:cubicBezTo>
                      <a:pt x="4" y="0"/>
                      <a:pt x="0" y="8"/>
                      <a:pt x="0" y="26"/>
                    </a:cubicBezTo>
                    <a:cubicBezTo>
                      <a:pt x="0" y="42"/>
                      <a:pt x="4" y="50"/>
                      <a:pt x="11" y="50"/>
                    </a:cubicBezTo>
                    <a:cubicBezTo>
                      <a:pt x="17" y="50"/>
                      <a:pt x="20" y="42"/>
                      <a:pt x="20" y="25"/>
                    </a:cubicBezTo>
                    <a:cubicBezTo>
                      <a:pt x="20" y="8"/>
                      <a:pt x="17"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Freeform 46">
                <a:extLst>
                  <a:ext uri="{FF2B5EF4-FFF2-40B4-BE49-F238E27FC236}">
                    <a16:creationId xmlns:a16="http://schemas.microsoft.com/office/drawing/2014/main" id="{271040BF-F54F-4E8B-A6C8-10EA08E7372C}"/>
                  </a:ext>
                </a:extLst>
              </p:cNvPr>
              <p:cNvSpPr>
                <a:spLocks/>
              </p:cNvSpPr>
              <p:nvPr/>
            </p:nvSpPr>
            <p:spPr bwMode="auto">
              <a:xfrm>
                <a:off x="13288963" y="4267200"/>
                <a:ext cx="76200" cy="193675"/>
              </a:xfrm>
              <a:custGeom>
                <a:avLst/>
                <a:gdLst>
                  <a:gd name="T0" fmla="*/ 10 w 20"/>
                  <a:gd name="T1" fmla="*/ 0 h 51"/>
                  <a:gd name="T2" fmla="*/ 0 w 20"/>
                  <a:gd name="T3" fmla="*/ 26 h 51"/>
                  <a:gd name="T4" fmla="*/ 10 w 20"/>
                  <a:gd name="T5" fmla="*/ 51 h 51"/>
                  <a:gd name="T6" fmla="*/ 20 w 20"/>
                  <a:gd name="T7" fmla="*/ 26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6"/>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Freeform 47">
                <a:extLst>
                  <a:ext uri="{FF2B5EF4-FFF2-40B4-BE49-F238E27FC236}">
                    <a16:creationId xmlns:a16="http://schemas.microsoft.com/office/drawing/2014/main" id="{22268B63-DFA7-441A-B8C9-C622123E4B2D}"/>
                  </a:ext>
                </a:extLst>
              </p:cNvPr>
              <p:cNvSpPr>
                <a:spLocks/>
              </p:cNvSpPr>
              <p:nvPr/>
            </p:nvSpPr>
            <p:spPr bwMode="auto">
              <a:xfrm>
                <a:off x="13530263" y="4267200"/>
                <a:ext cx="76200" cy="193675"/>
              </a:xfrm>
              <a:custGeom>
                <a:avLst/>
                <a:gdLst>
                  <a:gd name="T0" fmla="*/ 10 w 20"/>
                  <a:gd name="T1" fmla="*/ 0 h 51"/>
                  <a:gd name="T2" fmla="*/ 0 w 20"/>
                  <a:gd name="T3" fmla="*/ 26 h 51"/>
                  <a:gd name="T4" fmla="*/ 10 w 20"/>
                  <a:gd name="T5" fmla="*/ 51 h 51"/>
                  <a:gd name="T6" fmla="*/ 20 w 20"/>
                  <a:gd name="T7" fmla="*/ 26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6"/>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48">
                <a:extLst>
                  <a:ext uri="{FF2B5EF4-FFF2-40B4-BE49-F238E27FC236}">
                    <a16:creationId xmlns:a16="http://schemas.microsoft.com/office/drawing/2014/main" id="{0FBB996B-C59C-4DB2-99E6-D599D4E84ECE}"/>
                  </a:ext>
                </a:extLst>
              </p:cNvPr>
              <p:cNvSpPr>
                <a:spLocks/>
              </p:cNvSpPr>
              <p:nvPr/>
            </p:nvSpPr>
            <p:spPr bwMode="auto">
              <a:xfrm>
                <a:off x="13288963" y="3878263"/>
                <a:ext cx="76200" cy="188912"/>
              </a:xfrm>
              <a:custGeom>
                <a:avLst/>
                <a:gdLst>
                  <a:gd name="T0" fmla="*/ 10 w 20"/>
                  <a:gd name="T1" fmla="*/ 0 h 50"/>
                  <a:gd name="T2" fmla="*/ 0 w 20"/>
                  <a:gd name="T3" fmla="*/ 26 h 50"/>
                  <a:gd name="T4" fmla="*/ 10 w 20"/>
                  <a:gd name="T5" fmla="*/ 50 h 50"/>
                  <a:gd name="T6" fmla="*/ 20 w 20"/>
                  <a:gd name="T7" fmla="*/ 25 h 50"/>
                  <a:gd name="T8" fmla="*/ 10 w 20"/>
                  <a:gd name="T9" fmla="*/ 0 h 50"/>
                </a:gdLst>
                <a:ahLst/>
                <a:cxnLst>
                  <a:cxn ang="0">
                    <a:pos x="T0" y="T1"/>
                  </a:cxn>
                  <a:cxn ang="0">
                    <a:pos x="T2" y="T3"/>
                  </a:cxn>
                  <a:cxn ang="0">
                    <a:pos x="T4" y="T5"/>
                  </a:cxn>
                  <a:cxn ang="0">
                    <a:pos x="T6" y="T7"/>
                  </a:cxn>
                  <a:cxn ang="0">
                    <a:pos x="T8" y="T9"/>
                  </a:cxn>
                </a:cxnLst>
                <a:rect l="0" t="0" r="r" b="b"/>
                <a:pathLst>
                  <a:path w="20" h="50">
                    <a:moveTo>
                      <a:pt x="10" y="0"/>
                    </a:moveTo>
                    <a:cubicBezTo>
                      <a:pt x="3" y="0"/>
                      <a:pt x="0" y="8"/>
                      <a:pt x="0" y="26"/>
                    </a:cubicBezTo>
                    <a:cubicBezTo>
                      <a:pt x="0" y="42"/>
                      <a:pt x="3" y="50"/>
                      <a:pt x="10" y="50"/>
                    </a:cubicBezTo>
                    <a:cubicBezTo>
                      <a:pt x="17" y="50"/>
                      <a:pt x="20" y="42"/>
                      <a:pt x="20" y="25"/>
                    </a:cubicBezTo>
                    <a:cubicBezTo>
                      <a:pt x="20" y="8"/>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Freeform 49">
                <a:extLst>
                  <a:ext uri="{FF2B5EF4-FFF2-40B4-BE49-F238E27FC236}">
                    <a16:creationId xmlns:a16="http://schemas.microsoft.com/office/drawing/2014/main" id="{1D426482-25BF-4332-BA3A-5EED545096A5}"/>
                  </a:ext>
                </a:extLst>
              </p:cNvPr>
              <p:cNvSpPr>
                <a:spLocks/>
              </p:cNvSpPr>
              <p:nvPr/>
            </p:nvSpPr>
            <p:spPr bwMode="auto">
              <a:xfrm>
                <a:off x="14230350" y="4267200"/>
                <a:ext cx="74612" cy="193675"/>
              </a:xfrm>
              <a:custGeom>
                <a:avLst/>
                <a:gdLst>
                  <a:gd name="T0" fmla="*/ 10 w 20"/>
                  <a:gd name="T1" fmla="*/ 0 h 51"/>
                  <a:gd name="T2" fmla="*/ 0 w 20"/>
                  <a:gd name="T3" fmla="*/ 26 h 51"/>
                  <a:gd name="T4" fmla="*/ 10 w 20"/>
                  <a:gd name="T5" fmla="*/ 51 h 51"/>
                  <a:gd name="T6" fmla="*/ 20 w 20"/>
                  <a:gd name="T7" fmla="*/ 26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6"/>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Freeform 50">
                <a:extLst>
                  <a:ext uri="{FF2B5EF4-FFF2-40B4-BE49-F238E27FC236}">
                    <a16:creationId xmlns:a16="http://schemas.microsoft.com/office/drawing/2014/main" id="{DDE96C3D-0F53-4EDA-B54A-9500E05B19C5}"/>
                  </a:ext>
                </a:extLst>
              </p:cNvPr>
              <p:cNvSpPr>
                <a:spLocks noEditPoints="1"/>
              </p:cNvSpPr>
              <p:nvPr/>
            </p:nvSpPr>
            <p:spPr bwMode="auto">
              <a:xfrm>
                <a:off x="12965113" y="3141663"/>
                <a:ext cx="1665287" cy="1662112"/>
              </a:xfrm>
              <a:custGeom>
                <a:avLst/>
                <a:gdLst>
                  <a:gd name="T0" fmla="*/ 441 w 441"/>
                  <a:gd name="T1" fmla="*/ 440 h 440"/>
                  <a:gd name="T2" fmla="*/ 326 w 441"/>
                  <a:gd name="T3" fmla="*/ 89 h 440"/>
                  <a:gd name="T4" fmla="*/ 357 w 441"/>
                  <a:gd name="T5" fmla="*/ 79 h 440"/>
                  <a:gd name="T6" fmla="*/ 341 w 441"/>
                  <a:gd name="T7" fmla="*/ 97 h 440"/>
                  <a:gd name="T8" fmla="*/ 330 w 441"/>
                  <a:gd name="T9" fmla="*/ 102 h 440"/>
                  <a:gd name="T10" fmla="*/ 200 w 441"/>
                  <a:gd name="T11" fmla="*/ 89 h 440"/>
                  <a:gd name="T12" fmla="*/ 232 w 441"/>
                  <a:gd name="T13" fmla="*/ 79 h 440"/>
                  <a:gd name="T14" fmla="*/ 216 w 441"/>
                  <a:gd name="T15" fmla="*/ 97 h 440"/>
                  <a:gd name="T16" fmla="*/ 205 w 441"/>
                  <a:gd name="T17" fmla="*/ 102 h 440"/>
                  <a:gd name="T18" fmla="*/ 77 w 441"/>
                  <a:gd name="T19" fmla="*/ 89 h 440"/>
                  <a:gd name="T20" fmla="*/ 108 w 441"/>
                  <a:gd name="T21" fmla="*/ 79 h 440"/>
                  <a:gd name="T22" fmla="*/ 92 w 441"/>
                  <a:gd name="T23" fmla="*/ 97 h 440"/>
                  <a:gd name="T24" fmla="*/ 81 w 441"/>
                  <a:gd name="T25" fmla="*/ 102 h 440"/>
                  <a:gd name="T26" fmla="*/ 115 w 441"/>
                  <a:gd name="T27" fmla="*/ 351 h 440"/>
                  <a:gd name="T28" fmla="*/ 77 w 441"/>
                  <a:gd name="T29" fmla="*/ 296 h 440"/>
                  <a:gd name="T30" fmla="*/ 115 w 441"/>
                  <a:gd name="T31" fmla="*/ 351 h 440"/>
                  <a:gd name="T32" fmla="*/ 70 w 441"/>
                  <a:gd name="T33" fmla="*/ 221 h 440"/>
                  <a:gd name="T34" fmla="*/ 122 w 441"/>
                  <a:gd name="T35" fmla="*/ 220 h 440"/>
                  <a:gd name="T36" fmla="*/ 159 w 441"/>
                  <a:gd name="T37" fmla="*/ 361 h 440"/>
                  <a:gd name="T38" fmla="*/ 161 w 441"/>
                  <a:gd name="T39" fmla="*/ 286 h 440"/>
                  <a:gd name="T40" fmla="*/ 153 w 441"/>
                  <a:gd name="T41" fmla="*/ 202 h 440"/>
                  <a:gd name="T42" fmla="*/ 141 w 441"/>
                  <a:gd name="T43" fmla="*/ 206 h 440"/>
                  <a:gd name="T44" fmla="*/ 162 w 441"/>
                  <a:gd name="T45" fmla="*/ 182 h 440"/>
                  <a:gd name="T46" fmla="*/ 156 w 441"/>
                  <a:gd name="T47" fmla="*/ 256 h 440"/>
                  <a:gd name="T48" fmla="*/ 179 w 441"/>
                  <a:gd name="T49" fmla="*/ 144 h 440"/>
                  <a:gd name="T50" fmla="*/ 141 w 441"/>
                  <a:gd name="T51" fmla="*/ 89 h 440"/>
                  <a:gd name="T52" fmla="*/ 179 w 441"/>
                  <a:gd name="T53" fmla="*/ 144 h 440"/>
                  <a:gd name="T54" fmla="*/ 216 w 441"/>
                  <a:gd name="T55" fmla="*/ 304 h 440"/>
                  <a:gd name="T56" fmla="*/ 205 w 441"/>
                  <a:gd name="T57" fmla="*/ 309 h 440"/>
                  <a:gd name="T58" fmla="*/ 212 w 441"/>
                  <a:gd name="T59" fmla="*/ 292 h 440"/>
                  <a:gd name="T60" fmla="*/ 232 w 441"/>
                  <a:gd name="T61" fmla="*/ 360 h 440"/>
                  <a:gd name="T62" fmla="*/ 193 w 441"/>
                  <a:gd name="T63" fmla="*/ 221 h 440"/>
                  <a:gd name="T64" fmla="*/ 246 w 441"/>
                  <a:gd name="T65" fmla="*/ 220 h 440"/>
                  <a:gd name="T66" fmla="*/ 280 w 441"/>
                  <a:gd name="T67" fmla="*/ 361 h 440"/>
                  <a:gd name="T68" fmla="*/ 282 w 441"/>
                  <a:gd name="T69" fmla="*/ 286 h 440"/>
                  <a:gd name="T70" fmla="*/ 274 w 441"/>
                  <a:gd name="T71" fmla="*/ 202 h 440"/>
                  <a:gd name="T72" fmla="*/ 262 w 441"/>
                  <a:gd name="T73" fmla="*/ 206 h 440"/>
                  <a:gd name="T74" fmla="*/ 284 w 441"/>
                  <a:gd name="T75" fmla="*/ 182 h 440"/>
                  <a:gd name="T76" fmla="*/ 277 w 441"/>
                  <a:gd name="T77" fmla="*/ 256 h 440"/>
                  <a:gd name="T78" fmla="*/ 300 w 441"/>
                  <a:gd name="T79" fmla="*/ 144 h 440"/>
                  <a:gd name="T80" fmla="*/ 262 w 441"/>
                  <a:gd name="T81" fmla="*/ 89 h 440"/>
                  <a:gd name="T82" fmla="*/ 300 w 441"/>
                  <a:gd name="T83" fmla="*/ 144 h 440"/>
                  <a:gd name="T84" fmla="*/ 319 w 441"/>
                  <a:gd name="T85" fmla="*/ 325 h 440"/>
                  <a:gd name="T86" fmla="*/ 371 w 441"/>
                  <a:gd name="T87" fmla="*/ 323 h 440"/>
                  <a:gd name="T88" fmla="*/ 345 w 441"/>
                  <a:gd name="T89" fmla="*/ 258 h 440"/>
                  <a:gd name="T90" fmla="*/ 346 w 441"/>
                  <a:gd name="T91" fmla="*/ 1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1" h="440">
                    <a:moveTo>
                      <a:pt x="0" y="0"/>
                    </a:moveTo>
                    <a:cubicBezTo>
                      <a:pt x="0" y="440"/>
                      <a:pt x="0" y="440"/>
                      <a:pt x="0" y="440"/>
                    </a:cubicBezTo>
                    <a:cubicBezTo>
                      <a:pt x="441" y="440"/>
                      <a:pt x="441" y="440"/>
                      <a:pt x="441" y="440"/>
                    </a:cubicBezTo>
                    <a:cubicBezTo>
                      <a:pt x="441" y="0"/>
                      <a:pt x="441" y="0"/>
                      <a:pt x="441" y="0"/>
                    </a:cubicBezTo>
                    <a:lnTo>
                      <a:pt x="0" y="0"/>
                    </a:lnTo>
                    <a:close/>
                    <a:moveTo>
                      <a:pt x="326" y="89"/>
                    </a:moveTo>
                    <a:cubicBezTo>
                      <a:pt x="330" y="88"/>
                      <a:pt x="334" y="87"/>
                      <a:pt x="338" y="85"/>
                    </a:cubicBezTo>
                    <a:cubicBezTo>
                      <a:pt x="341" y="83"/>
                      <a:pt x="345" y="81"/>
                      <a:pt x="348" y="79"/>
                    </a:cubicBezTo>
                    <a:cubicBezTo>
                      <a:pt x="357" y="79"/>
                      <a:pt x="357" y="79"/>
                      <a:pt x="357" y="79"/>
                    </a:cubicBezTo>
                    <a:cubicBezTo>
                      <a:pt x="357" y="153"/>
                      <a:pt x="357" y="153"/>
                      <a:pt x="357" y="153"/>
                    </a:cubicBezTo>
                    <a:cubicBezTo>
                      <a:pt x="341" y="153"/>
                      <a:pt x="341" y="153"/>
                      <a:pt x="341" y="153"/>
                    </a:cubicBezTo>
                    <a:cubicBezTo>
                      <a:pt x="341" y="97"/>
                      <a:pt x="341" y="97"/>
                      <a:pt x="341" y="97"/>
                    </a:cubicBezTo>
                    <a:cubicBezTo>
                      <a:pt x="340" y="97"/>
                      <a:pt x="339" y="98"/>
                      <a:pt x="338" y="99"/>
                    </a:cubicBezTo>
                    <a:cubicBezTo>
                      <a:pt x="337" y="100"/>
                      <a:pt x="336" y="100"/>
                      <a:pt x="334" y="101"/>
                    </a:cubicBezTo>
                    <a:cubicBezTo>
                      <a:pt x="333" y="101"/>
                      <a:pt x="332" y="102"/>
                      <a:pt x="330" y="102"/>
                    </a:cubicBezTo>
                    <a:cubicBezTo>
                      <a:pt x="329" y="102"/>
                      <a:pt x="327" y="103"/>
                      <a:pt x="326" y="103"/>
                    </a:cubicBezTo>
                    <a:lnTo>
                      <a:pt x="326" y="89"/>
                    </a:lnTo>
                    <a:close/>
                    <a:moveTo>
                      <a:pt x="200" y="89"/>
                    </a:moveTo>
                    <a:cubicBezTo>
                      <a:pt x="204" y="88"/>
                      <a:pt x="208" y="87"/>
                      <a:pt x="212" y="85"/>
                    </a:cubicBezTo>
                    <a:cubicBezTo>
                      <a:pt x="216" y="83"/>
                      <a:pt x="219" y="81"/>
                      <a:pt x="222" y="79"/>
                    </a:cubicBezTo>
                    <a:cubicBezTo>
                      <a:pt x="232" y="79"/>
                      <a:pt x="232" y="79"/>
                      <a:pt x="232" y="79"/>
                    </a:cubicBezTo>
                    <a:cubicBezTo>
                      <a:pt x="232" y="153"/>
                      <a:pt x="232" y="153"/>
                      <a:pt x="232" y="153"/>
                    </a:cubicBezTo>
                    <a:cubicBezTo>
                      <a:pt x="216" y="153"/>
                      <a:pt x="216" y="153"/>
                      <a:pt x="216" y="153"/>
                    </a:cubicBezTo>
                    <a:cubicBezTo>
                      <a:pt x="216" y="97"/>
                      <a:pt x="216" y="97"/>
                      <a:pt x="216" y="97"/>
                    </a:cubicBezTo>
                    <a:cubicBezTo>
                      <a:pt x="215" y="97"/>
                      <a:pt x="214" y="98"/>
                      <a:pt x="213" y="99"/>
                    </a:cubicBezTo>
                    <a:cubicBezTo>
                      <a:pt x="211" y="100"/>
                      <a:pt x="210" y="100"/>
                      <a:pt x="209" y="101"/>
                    </a:cubicBezTo>
                    <a:cubicBezTo>
                      <a:pt x="207" y="101"/>
                      <a:pt x="206" y="102"/>
                      <a:pt x="205" y="102"/>
                    </a:cubicBezTo>
                    <a:cubicBezTo>
                      <a:pt x="203" y="102"/>
                      <a:pt x="202" y="103"/>
                      <a:pt x="200" y="103"/>
                    </a:cubicBezTo>
                    <a:lnTo>
                      <a:pt x="200" y="89"/>
                    </a:lnTo>
                    <a:close/>
                    <a:moveTo>
                      <a:pt x="77" y="89"/>
                    </a:moveTo>
                    <a:cubicBezTo>
                      <a:pt x="81" y="88"/>
                      <a:pt x="85" y="87"/>
                      <a:pt x="89" y="85"/>
                    </a:cubicBezTo>
                    <a:cubicBezTo>
                      <a:pt x="92" y="83"/>
                      <a:pt x="95" y="81"/>
                      <a:pt x="98" y="79"/>
                    </a:cubicBezTo>
                    <a:cubicBezTo>
                      <a:pt x="108" y="79"/>
                      <a:pt x="108" y="79"/>
                      <a:pt x="108" y="79"/>
                    </a:cubicBezTo>
                    <a:cubicBezTo>
                      <a:pt x="108" y="153"/>
                      <a:pt x="108" y="153"/>
                      <a:pt x="108" y="153"/>
                    </a:cubicBezTo>
                    <a:cubicBezTo>
                      <a:pt x="92" y="153"/>
                      <a:pt x="92" y="153"/>
                      <a:pt x="92" y="153"/>
                    </a:cubicBezTo>
                    <a:cubicBezTo>
                      <a:pt x="92" y="97"/>
                      <a:pt x="92" y="97"/>
                      <a:pt x="92" y="97"/>
                    </a:cubicBezTo>
                    <a:cubicBezTo>
                      <a:pt x="91" y="97"/>
                      <a:pt x="90" y="98"/>
                      <a:pt x="89" y="99"/>
                    </a:cubicBezTo>
                    <a:cubicBezTo>
                      <a:pt x="88" y="100"/>
                      <a:pt x="87" y="100"/>
                      <a:pt x="85" y="101"/>
                    </a:cubicBezTo>
                    <a:cubicBezTo>
                      <a:pt x="84" y="101"/>
                      <a:pt x="83" y="102"/>
                      <a:pt x="81" y="102"/>
                    </a:cubicBezTo>
                    <a:cubicBezTo>
                      <a:pt x="80" y="102"/>
                      <a:pt x="78" y="103"/>
                      <a:pt x="77" y="103"/>
                    </a:cubicBezTo>
                    <a:lnTo>
                      <a:pt x="77" y="89"/>
                    </a:lnTo>
                    <a:close/>
                    <a:moveTo>
                      <a:pt x="115" y="351"/>
                    </a:moveTo>
                    <a:cubicBezTo>
                      <a:pt x="111" y="358"/>
                      <a:pt x="104" y="361"/>
                      <a:pt x="95" y="361"/>
                    </a:cubicBezTo>
                    <a:cubicBezTo>
                      <a:pt x="78" y="361"/>
                      <a:pt x="70" y="349"/>
                      <a:pt x="70" y="325"/>
                    </a:cubicBezTo>
                    <a:cubicBezTo>
                      <a:pt x="70" y="312"/>
                      <a:pt x="72" y="303"/>
                      <a:pt x="77" y="296"/>
                    </a:cubicBezTo>
                    <a:cubicBezTo>
                      <a:pt x="81" y="289"/>
                      <a:pt x="88" y="286"/>
                      <a:pt x="97" y="286"/>
                    </a:cubicBezTo>
                    <a:cubicBezTo>
                      <a:pt x="114" y="286"/>
                      <a:pt x="122" y="298"/>
                      <a:pt x="122" y="323"/>
                    </a:cubicBezTo>
                    <a:cubicBezTo>
                      <a:pt x="122" y="335"/>
                      <a:pt x="120" y="345"/>
                      <a:pt x="115" y="351"/>
                    </a:cubicBezTo>
                    <a:close/>
                    <a:moveTo>
                      <a:pt x="115" y="248"/>
                    </a:moveTo>
                    <a:cubicBezTo>
                      <a:pt x="111" y="254"/>
                      <a:pt x="104" y="258"/>
                      <a:pt x="95" y="258"/>
                    </a:cubicBezTo>
                    <a:cubicBezTo>
                      <a:pt x="78" y="258"/>
                      <a:pt x="70" y="245"/>
                      <a:pt x="70" y="221"/>
                    </a:cubicBezTo>
                    <a:cubicBezTo>
                      <a:pt x="70" y="209"/>
                      <a:pt x="72" y="199"/>
                      <a:pt x="77" y="192"/>
                    </a:cubicBezTo>
                    <a:cubicBezTo>
                      <a:pt x="81" y="186"/>
                      <a:pt x="88" y="183"/>
                      <a:pt x="97" y="183"/>
                    </a:cubicBezTo>
                    <a:cubicBezTo>
                      <a:pt x="114" y="183"/>
                      <a:pt x="122" y="195"/>
                      <a:pt x="122" y="220"/>
                    </a:cubicBezTo>
                    <a:cubicBezTo>
                      <a:pt x="122" y="232"/>
                      <a:pt x="120" y="241"/>
                      <a:pt x="115" y="248"/>
                    </a:cubicBezTo>
                    <a:close/>
                    <a:moveTo>
                      <a:pt x="179" y="351"/>
                    </a:moveTo>
                    <a:cubicBezTo>
                      <a:pt x="175" y="358"/>
                      <a:pt x="168" y="361"/>
                      <a:pt x="159" y="361"/>
                    </a:cubicBezTo>
                    <a:cubicBezTo>
                      <a:pt x="142" y="361"/>
                      <a:pt x="134" y="349"/>
                      <a:pt x="134" y="325"/>
                    </a:cubicBezTo>
                    <a:cubicBezTo>
                      <a:pt x="134" y="312"/>
                      <a:pt x="136" y="303"/>
                      <a:pt x="141" y="296"/>
                    </a:cubicBezTo>
                    <a:cubicBezTo>
                      <a:pt x="145" y="289"/>
                      <a:pt x="152" y="286"/>
                      <a:pt x="161" y="286"/>
                    </a:cubicBezTo>
                    <a:cubicBezTo>
                      <a:pt x="178" y="286"/>
                      <a:pt x="186" y="298"/>
                      <a:pt x="186" y="323"/>
                    </a:cubicBezTo>
                    <a:cubicBezTo>
                      <a:pt x="186" y="335"/>
                      <a:pt x="184" y="345"/>
                      <a:pt x="179" y="351"/>
                    </a:cubicBezTo>
                    <a:close/>
                    <a:moveTo>
                      <a:pt x="153" y="202"/>
                    </a:moveTo>
                    <a:cubicBezTo>
                      <a:pt x="152" y="203"/>
                      <a:pt x="151" y="204"/>
                      <a:pt x="149" y="204"/>
                    </a:cubicBezTo>
                    <a:cubicBezTo>
                      <a:pt x="148" y="205"/>
                      <a:pt x="147" y="205"/>
                      <a:pt x="145" y="206"/>
                    </a:cubicBezTo>
                    <a:cubicBezTo>
                      <a:pt x="144" y="206"/>
                      <a:pt x="142" y="206"/>
                      <a:pt x="141" y="206"/>
                    </a:cubicBezTo>
                    <a:cubicBezTo>
                      <a:pt x="141" y="193"/>
                      <a:pt x="141" y="193"/>
                      <a:pt x="141" y="193"/>
                    </a:cubicBezTo>
                    <a:cubicBezTo>
                      <a:pt x="145" y="192"/>
                      <a:pt x="149" y="190"/>
                      <a:pt x="153" y="188"/>
                    </a:cubicBezTo>
                    <a:cubicBezTo>
                      <a:pt x="156" y="186"/>
                      <a:pt x="160" y="184"/>
                      <a:pt x="162" y="182"/>
                    </a:cubicBezTo>
                    <a:cubicBezTo>
                      <a:pt x="172" y="182"/>
                      <a:pt x="172" y="182"/>
                      <a:pt x="172" y="182"/>
                    </a:cubicBezTo>
                    <a:cubicBezTo>
                      <a:pt x="172" y="256"/>
                      <a:pt x="172" y="256"/>
                      <a:pt x="172" y="256"/>
                    </a:cubicBezTo>
                    <a:cubicBezTo>
                      <a:pt x="156" y="256"/>
                      <a:pt x="156" y="256"/>
                      <a:pt x="156" y="256"/>
                    </a:cubicBezTo>
                    <a:cubicBezTo>
                      <a:pt x="156" y="200"/>
                      <a:pt x="156" y="200"/>
                      <a:pt x="156" y="200"/>
                    </a:cubicBezTo>
                    <a:cubicBezTo>
                      <a:pt x="155" y="201"/>
                      <a:pt x="154" y="202"/>
                      <a:pt x="153" y="202"/>
                    </a:cubicBezTo>
                    <a:close/>
                    <a:moveTo>
                      <a:pt x="179" y="144"/>
                    </a:moveTo>
                    <a:cubicBezTo>
                      <a:pt x="175" y="151"/>
                      <a:pt x="168" y="154"/>
                      <a:pt x="159" y="154"/>
                    </a:cubicBezTo>
                    <a:cubicBezTo>
                      <a:pt x="142" y="154"/>
                      <a:pt x="134" y="142"/>
                      <a:pt x="134" y="118"/>
                    </a:cubicBezTo>
                    <a:cubicBezTo>
                      <a:pt x="134" y="105"/>
                      <a:pt x="136" y="96"/>
                      <a:pt x="141" y="89"/>
                    </a:cubicBezTo>
                    <a:cubicBezTo>
                      <a:pt x="145" y="82"/>
                      <a:pt x="152" y="79"/>
                      <a:pt x="161" y="79"/>
                    </a:cubicBezTo>
                    <a:cubicBezTo>
                      <a:pt x="178" y="79"/>
                      <a:pt x="186" y="91"/>
                      <a:pt x="186" y="116"/>
                    </a:cubicBezTo>
                    <a:cubicBezTo>
                      <a:pt x="186" y="128"/>
                      <a:pt x="184" y="138"/>
                      <a:pt x="179" y="144"/>
                    </a:cubicBezTo>
                    <a:close/>
                    <a:moveTo>
                      <a:pt x="232" y="360"/>
                    </a:moveTo>
                    <a:cubicBezTo>
                      <a:pt x="216" y="360"/>
                      <a:pt x="216" y="360"/>
                      <a:pt x="216" y="360"/>
                    </a:cubicBezTo>
                    <a:cubicBezTo>
                      <a:pt x="216" y="304"/>
                      <a:pt x="216" y="304"/>
                      <a:pt x="216" y="304"/>
                    </a:cubicBezTo>
                    <a:cubicBezTo>
                      <a:pt x="215" y="304"/>
                      <a:pt x="214" y="305"/>
                      <a:pt x="213" y="306"/>
                    </a:cubicBezTo>
                    <a:cubicBezTo>
                      <a:pt x="211" y="307"/>
                      <a:pt x="210" y="307"/>
                      <a:pt x="209" y="308"/>
                    </a:cubicBezTo>
                    <a:cubicBezTo>
                      <a:pt x="207" y="308"/>
                      <a:pt x="206" y="309"/>
                      <a:pt x="205" y="309"/>
                    </a:cubicBezTo>
                    <a:cubicBezTo>
                      <a:pt x="203" y="310"/>
                      <a:pt x="202" y="310"/>
                      <a:pt x="200" y="310"/>
                    </a:cubicBezTo>
                    <a:cubicBezTo>
                      <a:pt x="200" y="297"/>
                      <a:pt x="200" y="297"/>
                      <a:pt x="200" y="297"/>
                    </a:cubicBezTo>
                    <a:cubicBezTo>
                      <a:pt x="204" y="295"/>
                      <a:pt x="208" y="294"/>
                      <a:pt x="212" y="292"/>
                    </a:cubicBezTo>
                    <a:cubicBezTo>
                      <a:pt x="216" y="290"/>
                      <a:pt x="219" y="288"/>
                      <a:pt x="222" y="286"/>
                    </a:cubicBezTo>
                    <a:cubicBezTo>
                      <a:pt x="232" y="286"/>
                      <a:pt x="232" y="286"/>
                      <a:pt x="232" y="286"/>
                    </a:cubicBezTo>
                    <a:lnTo>
                      <a:pt x="232" y="360"/>
                    </a:lnTo>
                    <a:close/>
                    <a:moveTo>
                      <a:pt x="239" y="248"/>
                    </a:moveTo>
                    <a:cubicBezTo>
                      <a:pt x="234" y="254"/>
                      <a:pt x="228" y="258"/>
                      <a:pt x="219" y="258"/>
                    </a:cubicBezTo>
                    <a:cubicBezTo>
                      <a:pt x="202" y="258"/>
                      <a:pt x="193" y="245"/>
                      <a:pt x="193" y="221"/>
                    </a:cubicBezTo>
                    <a:cubicBezTo>
                      <a:pt x="193" y="209"/>
                      <a:pt x="195" y="199"/>
                      <a:pt x="200" y="192"/>
                    </a:cubicBezTo>
                    <a:cubicBezTo>
                      <a:pt x="205" y="186"/>
                      <a:pt x="212" y="183"/>
                      <a:pt x="220" y="183"/>
                    </a:cubicBezTo>
                    <a:cubicBezTo>
                      <a:pt x="237" y="183"/>
                      <a:pt x="246" y="195"/>
                      <a:pt x="246" y="220"/>
                    </a:cubicBezTo>
                    <a:cubicBezTo>
                      <a:pt x="246" y="232"/>
                      <a:pt x="243" y="241"/>
                      <a:pt x="239" y="248"/>
                    </a:cubicBezTo>
                    <a:close/>
                    <a:moveTo>
                      <a:pt x="300" y="351"/>
                    </a:moveTo>
                    <a:cubicBezTo>
                      <a:pt x="296" y="358"/>
                      <a:pt x="289" y="361"/>
                      <a:pt x="280" y="361"/>
                    </a:cubicBezTo>
                    <a:cubicBezTo>
                      <a:pt x="263" y="361"/>
                      <a:pt x="255" y="349"/>
                      <a:pt x="255" y="325"/>
                    </a:cubicBezTo>
                    <a:cubicBezTo>
                      <a:pt x="255" y="312"/>
                      <a:pt x="257" y="303"/>
                      <a:pt x="262" y="296"/>
                    </a:cubicBezTo>
                    <a:cubicBezTo>
                      <a:pt x="266" y="289"/>
                      <a:pt x="273" y="286"/>
                      <a:pt x="282" y="286"/>
                    </a:cubicBezTo>
                    <a:cubicBezTo>
                      <a:pt x="299" y="286"/>
                      <a:pt x="307" y="298"/>
                      <a:pt x="307" y="323"/>
                    </a:cubicBezTo>
                    <a:cubicBezTo>
                      <a:pt x="307" y="335"/>
                      <a:pt x="305" y="345"/>
                      <a:pt x="300" y="351"/>
                    </a:cubicBezTo>
                    <a:close/>
                    <a:moveTo>
                      <a:pt x="274" y="202"/>
                    </a:moveTo>
                    <a:cubicBezTo>
                      <a:pt x="273" y="203"/>
                      <a:pt x="272" y="204"/>
                      <a:pt x="270" y="204"/>
                    </a:cubicBezTo>
                    <a:cubicBezTo>
                      <a:pt x="269" y="205"/>
                      <a:pt x="268" y="205"/>
                      <a:pt x="266" y="206"/>
                    </a:cubicBezTo>
                    <a:cubicBezTo>
                      <a:pt x="265" y="206"/>
                      <a:pt x="263" y="206"/>
                      <a:pt x="262" y="206"/>
                    </a:cubicBezTo>
                    <a:cubicBezTo>
                      <a:pt x="262" y="193"/>
                      <a:pt x="262" y="193"/>
                      <a:pt x="262" y="193"/>
                    </a:cubicBezTo>
                    <a:cubicBezTo>
                      <a:pt x="266" y="192"/>
                      <a:pt x="270" y="190"/>
                      <a:pt x="274" y="188"/>
                    </a:cubicBezTo>
                    <a:cubicBezTo>
                      <a:pt x="277" y="186"/>
                      <a:pt x="281" y="184"/>
                      <a:pt x="284" y="182"/>
                    </a:cubicBezTo>
                    <a:cubicBezTo>
                      <a:pt x="293" y="182"/>
                      <a:pt x="293" y="182"/>
                      <a:pt x="293" y="182"/>
                    </a:cubicBezTo>
                    <a:cubicBezTo>
                      <a:pt x="293" y="256"/>
                      <a:pt x="293" y="256"/>
                      <a:pt x="293" y="256"/>
                    </a:cubicBezTo>
                    <a:cubicBezTo>
                      <a:pt x="277" y="256"/>
                      <a:pt x="277" y="256"/>
                      <a:pt x="277" y="256"/>
                    </a:cubicBezTo>
                    <a:cubicBezTo>
                      <a:pt x="277" y="200"/>
                      <a:pt x="277" y="200"/>
                      <a:pt x="277" y="200"/>
                    </a:cubicBezTo>
                    <a:cubicBezTo>
                      <a:pt x="276" y="201"/>
                      <a:pt x="275" y="202"/>
                      <a:pt x="274" y="202"/>
                    </a:cubicBezTo>
                    <a:close/>
                    <a:moveTo>
                      <a:pt x="300" y="144"/>
                    </a:moveTo>
                    <a:cubicBezTo>
                      <a:pt x="296" y="151"/>
                      <a:pt x="289" y="154"/>
                      <a:pt x="280" y="154"/>
                    </a:cubicBezTo>
                    <a:cubicBezTo>
                      <a:pt x="263" y="154"/>
                      <a:pt x="255" y="142"/>
                      <a:pt x="255" y="118"/>
                    </a:cubicBezTo>
                    <a:cubicBezTo>
                      <a:pt x="255" y="105"/>
                      <a:pt x="257" y="96"/>
                      <a:pt x="262" y="89"/>
                    </a:cubicBezTo>
                    <a:cubicBezTo>
                      <a:pt x="266" y="82"/>
                      <a:pt x="273" y="79"/>
                      <a:pt x="282" y="79"/>
                    </a:cubicBezTo>
                    <a:cubicBezTo>
                      <a:pt x="299" y="79"/>
                      <a:pt x="307" y="91"/>
                      <a:pt x="307" y="116"/>
                    </a:cubicBezTo>
                    <a:cubicBezTo>
                      <a:pt x="307" y="128"/>
                      <a:pt x="305" y="138"/>
                      <a:pt x="300" y="144"/>
                    </a:cubicBezTo>
                    <a:close/>
                    <a:moveTo>
                      <a:pt x="364" y="351"/>
                    </a:moveTo>
                    <a:cubicBezTo>
                      <a:pt x="360" y="358"/>
                      <a:pt x="353" y="361"/>
                      <a:pt x="345" y="361"/>
                    </a:cubicBezTo>
                    <a:cubicBezTo>
                      <a:pt x="327" y="361"/>
                      <a:pt x="319" y="349"/>
                      <a:pt x="319" y="325"/>
                    </a:cubicBezTo>
                    <a:cubicBezTo>
                      <a:pt x="319" y="312"/>
                      <a:pt x="321" y="303"/>
                      <a:pt x="326" y="296"/>
                    </a:cubicBezTo>
                    <a:cubicBezTo>
                      <a:pt x="330" y="289"/>
                      <a:pt x="337" y="286"/>
                      <a:pt x="346" y="286"/>
                    </a:cubicBezTo>
                    <a:cubicBezTo>
                      <a:pt x="363" y="286"/>
                      <a:pt x="371" y="298"/>
                      <a:pt x="371" y="323"/>
                    </a:cubicBezTo>
                    <a:cubicBezTo>
                      <a:pt x="371" y="335"/>
                      <a:pt x="369" y="345"/>
                      <a:pt x="364" y="351"/>
                    </a:cubicBezTo>
                    <a:close/>
                    <a:moveTo>
                      <a:pt x="364" y="248"/>
                    </a:moveTo>
                    <a:cubicBezTo>
                      <a:pt x="360" y="254"/>
                      <a:pt x="353" y="258"/>
                      <a:pt x="345" y="258"/>
                    </a:cubicBezTo>
                    <a:cubicBezTo>
                      <a:pt x="327" y="258"/>
                      <a:pt x="319" y="245"/>
                      <a:pt x="319" y="221"/>
                    </a:cubicBezTo>
                    <a:cubicBezTo>
                      <a:pt x="319" y="209"/>
                      <a:pt x="321" y="199"/>
                      <a:pt x="326" y="192"/>
                    </a:cubicBezTo>
                    <a:cubicBezTo>
                      <a:pt x="330" y="186"/>
                      <a:pt x="337" y="183"/>
                      <a:pt x="346" y="183"/>
                    </a:cubicBezTo>
                    <a:cubicBezTo>
                      <a:pt x="363" y="183"/>
                      <a:pt x="371" y="195"/>
                      <a:pt x="371" y="220"/>
                    </a:cubicBezTo>
                    <a:cubicBezTo>
                      <a:pt x="371" y="232"/>
                      <a:pt x="369" y="241"/>
                      <a:pt x="364" y="2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51">
                <a:extLst>
                  <a:ext uri="{FF2B5EF4-FFF2-40B4-BE49-F238E27FC236}">
                    <a16:creationId xmlns:a16="http://schemas.microsoft.com/office/drawing/2014/main" id="{47303F46-AD5E-4F98-AC0E-B0B55EC6317B}"/>
                  </a:ext>
                </a:extLst>
              </p:cNvPr>
              <p:cNvSpPr>
                <a:spLocks/>
              </p:cNvSpPr>
              <p:nvPr/>
            </p:nvSpPr>
            <p:spPr bwMode="auto">
              <a:xfrm>
                <a:off x="14230350" y="3878263"/>
                <a:ext cx="74612" cy="188912"/>
              </a:xfrm>
              <a:custGeom>
                <a:avLst/>
                <a:gdLst>
                  <a:gd name="T0" fmla="*/ 10 w 20"/>
                  <a:gd name="T1" fmla="*/ 0 h 50"/>
                  <a:gd name="T2" fmla="*/ 0 w 20"/>
                  <a:gd name="T3" fmla="*/ 26 h 50"/>
                  <a:gd name="T4" fmla="*/ 10 w 20"/>
                  <a:gd name="T5" fmla="*/ 50 h 50"/>
                  <a:gd name="T6" fmla="*/ 20 w 20"/>
                  <a:gd name="T7" fmla="*/ 25 h 50"/>
                  <a:gd name="T8" fmla="*/ 10 w 20"/>
                  <a:gd name="T9" fmla="*/ 0 h 50"/>
                </a:gdLst>
                <a:ahLst/>
                <a:cxnLst>
                  <a:cxn ang="0">
                    <a:pos x="T0" y="T1"/>
                  </a:cxn>
                  <a:cxn ang="0">
                    <a:pos x="T2" y="T3"/>
                  </a:cxn>
                  <a:cxn ang="0">
                    <a:pos x="T4" y="T5"/>
                  </a:cxn>
                  <a:cxn ang="0">
                    <a:pos x="T6" y="T7"/>
                  </a:cxn>
                  <a:cxn ang="0">
                    <a:pos x="T8" y="T9"/>
                  </a:cxn>
                </a:cxnLst>
                <a:rect l="0" t="0" r="r" b="b"/>
                <a:pathLst>
                  <a:path w="20" h="50">
                    <a:moveTo>
                      <a:pt x="10" y="0"/>
                    </a:moveTo>
                    <a:cubicBezTo>
                      <a:pt x="3" y="0"/>
                      <a:pt x="0" y="8"/>
                      <a:pt x="0" y="26"/>
                    </a:cubicBezTo>
                    <a:cubicBezTo>
                      <a:pt x="0" y="42"/>
                      <a:pt x="3" y="50"/>
                      <a:pt x="10" y="50"/>
                    </a:cubicBezTo>
                    <a:cubicBezTo>
                      <a:pt x="17" y="50"/>
                      <a:pt x="20" y="42"/>
                      <a:pt x="20" y="25"/>
                    </a:cubicBezTo>
                    <a:cubicBezTo>
                      <a:pt x="20" y="8"/>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9" name="Right Triangle 278">
              <a:extLst>
                <a:ext uri="{FF2B5EF4-FFF2-40B4-BE49-F238E27FC236}">
                  <a16:creationId xmlns:a16="http://schemas.microsoft.com/office/drawing/2014/main" id="{A91C62D0-F5ED-4E5E-BBF3-8AA60464632F}"/>
                </a:ext>
              </a:extLst>
            </p:cNvPr>
            <p:cNvSpPr/>
            <p:nvPr/>
          </p:nvSpPr>
          <p:spPr bwMode="auto">
            <a:xfrm rot="5400000">
              <a:off x="9290445" y="3226495"/>
              <a:ext cx="666178" cy="666178"/>
            </a:xfrm>
            <a:prstGeom prst="rtTriangle">
              <a:avLst/>
            </a:prstGeom>
            <a:solidFill>
              <a:sysClr val="window" lastClr="FFFFFF">
                <a:alpha val="15000"/>
              </a:sysClr>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cxnSp>
        <p:nvCxnSpPr>
          <p:cNvPr id="290" name="Straight Arrow Connector 289">
            <a:extLst>
              <a:ext uri="{FF2B5EF4-FFF2-40B4-BE49-F238E27FC236}">
                <a16:creationId xmlns:a16="http://schemas.microsoft.com/office/drawing/2014/main" id="{4EC1A4F6-C13E-4C0D-A31C-27A4C96A2FF4}"/>
              </a:ext>
            </a:extLst>
          </p:cNvPr>
          <p:cNvCxnSpPr/>
          <p:nvPr/>
        </p:nvCxnSpPr>
        <p:spPr>
          <a:xfrm>
            <a:off x="3578405" y="5287084"/>
            <a:ext cx="321548" cy="4650"/>
          </a:xfrm>
          <a:prstGeom prst="straightConnector1">
            <a:avLst/>
          </a:prstGeom>
          <a:noFill/>
          <a:ln w="19050" cap="flat" cmpd="sng" algn="ctr">
            <a:solidFill>
              <a:srgbClr val="002050"/>
            </a:solidFill>
            <a:prstDash val="solid"/>
            <a:miter lim="800000"/>
            <a:headEnd type="triangle" w="sm" len="sm"/>
            <a:tailEnd type="triangle" w="sm" len="sm"/>
          </a:ln>
          <a:effectLst/>
        </p:spPr>
      </p:cxnSp>
      <p:pic>
        <p:nvPicPr>
          <p:cNvPr id="291" name="Picture 290">
            <a:extLst>
              <a:ext uri="{FF2B5EF4-FFF2-40B4-BE49-F238E27FC236}">
                <a16:creationId xmlns:a16="http://schemas.microsoft.com/office/drawing/2014/main" id="{B8B82CFF-9D33-419B-BE15-4D6F3E5B0FF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683160" y="4823369"/>
            <a:ext cx="1458026" cy="1458026"/>
          </a:xfrm>
          <a:prstGeom prst="rect">
            <a:avLst/>
          </a:prstGeom>
        </p:spPr>
      </p:pic>
      <p:grpSp>
        <p:nvGrpSpPr>
          <p:cNvPr id="292" name="Group 291">
            <a:extLst>
              <a:ext uri="{FF2B5EF4-FFF2-40B4-BE49-F238E27FC236}">
                <a16:creationId xmlns:a16="http://schemas.microsoft.com/office/drawing/2014/main" id="{BB281CAE-6D5C-47F5-9BC1-CCEF9D1A4CE3}"/>
              </a:ext>
            </a:extLst>
          </p:cNvPr>
          <p:cNvGrpSpPr/>
          <p:nvPr/>
        </p:nvGrpSpPr>
        <p:grpSpPr>
          <a:xfrm>
            <a:off x="3201797" y="3353330"/>
            <a:ext cx="473418" cy="473418"/>
            <a:chOff x="2315881" y="3972120"/>
            <a:chExt cx="487472" cy="487472"/>
          </a:xfrm>
        </p:grpSpPr>
        <p:sp>
          <p:nvSpPr>
            <p:cNvPr id="293" name="Oval 292">
              <a:extLst>
                <a:ext uri="{FF2B5EF4-FFF2-40B4-BE49-F238E27FC236}">
                  <a16:creationId xmlns:a16="http://schemas.microsoft.com/office/drawing/2014/main" id="{603AFFB3-6110-40BB-9CB2-B4D0D8C43674}"/>
                </a:ext>
              </a:extLst>
            </p:cNvPr>
            <p:cNvSpPr/>
            <p:nvPr/>
          </p:nvSpPr>
          <p:spPr>
            <a:xfrm>
              <a:off x="2315881" y="3972120"/>
              <a:ext cx="487472" cy="487472"/>
            </a:xfrm>
            <a:prstGeom prst="ellipse">
              <a:avLst/>
            </a:prstGeom>
            <a:solidFill>
              <a:srgbClr val="00BDF3"/>
            </a:solidFill>
            <a:ln w="25400" cap="flat" cmpd="sng" algn="ctr">
              <a:noFill/>
              <a:prstDash val="solid"/>
              <a:miter lim="800000"/>
            </a:ln>
            <a:effectLst/>
          </p:spPr>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94" name="Picture 293">
              <a:extLst>
                <a:ext uri="{FF2B5EF4-FFF2-40B4-BE49-F238E27FC236}">
                  <a16:creationId xmlns:a16="http://schemas.microsoft.com/office/drawing/2014/main" id="{615D9BBD-756C-4F35-96A0-BDA4697EDF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62382" y="4088269"/>
              <a:ext cx="208082" cy="262476"/>
            </a:xfrm>
            <a:prstGeom prst="rect">
              <a:avLst/>
            </a:prstGeom>
            <a:noFill/>
            <a:ln>
              <a:noFill/>
            </a:ln>
          </p:spPr>
        </p:pic>
      </p:grpSp>
      <p:grpSp>
        <p:nvGrpSpPr>
          <p:cNvPr id="295" name="Group 294">
            <a:extLst>
              <a:ext uri="{FF2B5EF4-FFF2-40B4-BE49-F238E27FC236}">
                <a16:creationId xmlns:a16="http://schemas.microsoft.com/office/drawing/2014/main" id="{1AC611F2-261E-4274-8D65-F8EE92874AC9}"/>
              </a:ext>
            </a:extLst>
          </p:cNvPr>
          <p:cNvGrpSpPr/>
          <p:nvPr/>
        </p:nvGrpSpPr>
        <p:grpSpPr>
          <a:xfrm>
            <a:off x="1198570" y="4642183"/>
            <a:ext cx="1018355" cy="1447073"/>
            <a:chOff x="4410437" y="5171160"/>
            <a:chExt cx="871463" cy="1238332"/>
          </a:xfrm>
        </p:grpSpPr>
        <p:sp>
          <p:nvSpPr>
            <p:cNvPr id="296" name="Rectangle 14">
              <a:extLst>
                <a:ext uri="{FF2B5EF4-FFF2-40B4-BE49-F238E27FC236}">
                  <a16:creationId xmlns:a16="http://schemas.microsoft.com/office/drawing/2014/main" id="{C68AA206-DDDF-4596-86A8-2CB28757891C}"/>
                </a:ext>
              </a:extLst>
            </p:cNvPr>
            <p:cNvSpPr>
              <a:spLocks noChangeArrowheads="1"/>
            </p:cNvSpPr>
            <p:nvPr/>
          </p:nvSpPr>
          <p:spPr bwMode="auto">
            <a:xfrm>
              <a:off x="4741879" y="5239734"/>
              <a:ext cx="540021"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297" name="Freeform 12">
              <a:extLst>
                <a:ext uri="{FF2B5EF4-FFF2-40B4-BE49-F238E27FC236}">
                  <a16:creationId xmlns:a16="http://schemas.microsoft.com/office/drawing/2014/main" id="{DB1B17D5-8838-4A00-A93F-A324D073F5B1}"/>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298" name="Rectangle 15">
              <a:extLst>
                <a:ext uri="{FF2B5EF4-FFF2-40B4-BE49-F238E27FC236}">
                  <a16:creationId xmlns:a16="http://schemas.microsoft.com/office/drawing/2014/main" id="{40A5FDB3-9AEE-4B18-8E95-FBD836023A34}"/>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299" name="Rectangle 16">
              <a:extLst>
                <a:ext uri="{FF2B5EF4-FFF2-40B4-BE49-F238E27FC236}">
                  <a16:creationId xmlns:a16="http://schemas.microsoft.com/office/drawing/2014/main" id="{CFA2D0E7-B4EB-4CC4-8BAE-C77609FCE01D}"/>
                </a:ext>
              </a:extLst>
            </p:cNvPr>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0" name="Rectangle 17">
              <a:extLst>
                <a:ext uri="{FF2B5EF4-FFF2-40B4-BE49-F238E27FC236}">
                  <a16:creationId xmlns:a16="http://schemas.microsoft.com/office/drawing/2014/main" id="{1124C916-8A22-4FB1-9997-FF2F0C7B1F42}"/>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1" name="Rectangle 18">
              <a:extLst>
                <a:ext uri="{FF2B5EF4-FFF2-40B4-BE49-F238E27FC236}">
                  <a16:creationId xmlns:a16="http://schemas.microsoft.com/office/drawing/2014/main" id="{DA3908C0-12D2-4293-9E3B-3CFDA64B5A2B}"/>
                </a:ext>
              </a:extLst>
            </p:cNvPr>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2" name="Rectangle 19">
              <a:extLst>
                <a:ext uri="{FF2B5EF4-FFF2-40B4-BE49-F238E27FC236}">
                  <a16:creationId xmlns:a16="http://schemas.microsoft.com/office/drawing/2014/main" id="{DC3AABC5-3B0B-4C8B-8FF8-872AA0B25D97}"/>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3" name="Rectangle 20">
              <a:extLst>
                <a:ext uri="{FF2B5EF4-FFF2-40B4-BE49-F238E27FC236}">
                  <a16:creationId xmlns:a16="http://schemas.microsoft.com/office/drawing/2014/main" id="{74E8113B-FDAB-4DD6-B2A3-9DC22DCAED86}"/>
                </a:ext>
              </a:extLst>
            </p:cNvPr>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4" name="Rectangle 21">
              <a:extLst>
                <a:ext uri="{FF2B5EF4-FFF2-40B4-BE49-F238E27FC236}">
                  <a16:creationId xmlns:a16="http://schemas.microsoft.com/office/drawing/2014/main" id="{19EF9133-45DD-42E9-B752-F54F8FA7D49C}"/>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5" name="Rectangle 22">
              <a:extLst>
                <a:ext uri="{FF2B5EF4-FFF2-40B4-BE49-F238E27FC236}">
                  <a16:creationId xmlns:a16="http://schemas.microsoft.com/office/drawing/2014/main" id="{AAA89928-515E-4326-8022-232AD72DE456}"/>
                </a:ext>
              </a:extLst>
            </p:cNvPr>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6" name="Rectangle 23">
              <a:extLst>
                <a:ext uri="{FF2B5EF4-FFF2-40B4-BE49-F238E27FC236}">
                  <a16:creationId xmlns:a16="http://schemas.microsoft.com/office/drawing/2014/main" id="{46519821-8FA9-4C84-98BC-073573855BAD}"/>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7" name="Rectangle 24">
              <a:extLst>
                <a:ext uri="{FF2B5EF4-FFF2-40B4-BE49-F238E27FC236}">
                  <a16:creationId xmlns:a16="http://schemas.microsoft.com/office/drawing/2014/main" id="{B93BCB5F-DF6E-4A2C-8DF4-4F3BC7EABCB9}"/>
                </a:ext>
              </a:extLst>
            </p:cNvPr>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8" name="Rectangle 25">
              <a:extLst>
                <a:ext uri="{FF2B5EF4-FFF2-40B4-BE49-F238E27FC236}">
                  <a16:creationId xmlns:a16="http://schemas.microsoft.com/office/drawing/2014/main" id="{0C4ECED2-C8EC-4CFC-8E5D-0D9BFE45ED1D}"/>
                </a:ext>
              </a:extLst>
            </p:cNvPr>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09" name="Rectangle 26">
              <a:extLst>
                <a:ext uri="{FF2B5EF4-FFF2-40B4-BE49-F238E27FC236}">
                  <a16:creationId xmlns:a16="http://schemas.microsoft.com/office/drawing/2014/main" id="{1AC5CBA5-C74D-4979-B63B-E4FFA3F70413}"/>
                </a:ext>
              </a:extLst>
            </p:cNvPr>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0" name="Rectangle 27">
              <a:extLst>
                <a:ext uri="{FF2B5EF4-FFF2-40B4-BE49-F238E27FC236}">
                  <a16:creationId xmlns:a16="http://schemas.microsoft.com/office/drawing/2014/main" id="{F2899256-5708-47C5-87C5-C4601BCD3691}"/>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1" name="Rectangle 28">
              <a:extLst>
                <a:ext uri="{FF2B5EF4-FFF2-40B4-BE49-F238E27FC236}">
                  <a16:creationId xmlns:a16="http://schemas.microsoft.com/office/drawing/2014/main" id="{BF525D04-6D84-431C-87A9-36E4F9D039D1}"/>
                </a:ext>
              </a:extLst>
            </p:cNvPr>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2" name="Freeform 29">
              <a:extLst>
                <a:ext uri="{FF2B5EF4-FFF2-40B4-BE49-F238E27FC236}">
                  <a16:creationId xmlns:a16="http://schemas.microsoft.com/office/drawing/2014/main" id="{E0452680-97E0-4791-9BE7-514368967CEC}"/>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3" name="Freeform 30">
              <a:extLst>
                <a:ext uri="{FF2B5EF4-FFF2-40B4-BE49-F238E27FC236}">
                  <a16:creationId xmlns:a16="http://schemas.microsoft.com/office/drawing/2014/main" id="{994702F0-68D9-471E-A7B2-8A31D8DBEA2D}"/>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4" name="Rectangle 31">
              <a:extLst>
                <a:ext uri="{FF2B5EF4-FFF2-40B4-BE49-F238E27FC236}">
                  <a16:creationId xmlns:a16="http://schemas.microsoft.com/office/drawing/2014/main" id="{67484B2F-8594-49D9-84F8-A7BE638955EB}"/>
                </a:ext>
              </a:extLst>
            </p:cNvPr>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5" name="Rectangle 32">
              <a:extLst>
                <a:ext uri="{FF2B5EF4-FFF2-40B4-BE49-F238E27FC236}">
                  <a16:creationId xmlns:a16="http://schemas.microsoft.com/office/drawing/2014/main" id="{B22E6F16-D022-4161-B6C6-AD23A265663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6" name="Rectangle 33">
              <a:extLst>
                <a:ext uri="{FF2B5EF4-FFF2-40B4-BE49-F238E27FC236}">
                  <a16:creationId xmlns:a16="http://schemas.microsoft.com/office/drawing/2014/main" id="{F1ED9DAE-1389-47F7-A82D-12F4EBB3F510}"/>
                </a:ext>
              </a:extLst>
            </p:cNvPr>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7" name="Rectangle 34">
              <a:extLst>
                <a:ext uri="{FF2B5EF4-FFF2-40B4-BE49-F238E27FC236}">
                  <a16:creationId xmlns:a16="http://schemas.microsoft.com/office/drawing/2014/main" id="{D91AE886-8DCE-4732-8EFB-C0AC267D3FF8}"/>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8" name="Rectangle 35">
              <a:extLst>
                <a:ext uri="{FF2B5EF4-FFF2-40B4-BE49-F238E27FC236}">
                  <a16:creationId xmlns:a16="http://schemas.microsoft.com/office/drawing/2014/main" id="{A0307B0C-41C4-40C3-BA2F-B6590C47C86D}"/>
                </a:ext>
              </a:extLst>
            </p:cNvPr>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19" name="Rectangle 36">
              <a:extLst>
                <a:ext uri="{FF2B5EF4-FFF2-40B4-BE49-F238E27FC236}">
                  <a16:creationId xmlns:a16="http://schemas.microsoft.com/office/drawing/2014/main" id="{126DE03A-1BC1-421A-8348-7B489CAD201D}"/>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0" name="Rectangle 37">
              <a:extLst>
                <a:ext uri="{FF2B5EF4-FFF2-40B4-BE49-F238E27FC236}">
                  <a16:creationId xmlns:a16="http://schemas.microsoft.com/office/drawing/2014/main" id="{EECF9BC4-B398-4CB7-9A8C-BA043CEE3412}"/>
                </a:ext>
              </a:extLst>
            </p:cNvPr>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1" name="Rectangle 38">
              <a:extLst>
                <a:ext uri="{FF2B5EF4-FFF2-40B4-BE49-F238E27FC236}">
                  <a16:creationId xmlns:a16="http://schemas.microsoft.com/office/drawing/2014/main" id="{39F283FA-D4A5-4411-AF69-455499B6AA84}"/>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2" name="Rectangle 39">
              <a:extLst>
                <a:ext uri="{FF2B5EF4-FFF2-40B4-BE49-F238E27FC236}">
                  <a16:creationId xmlns:a16="http://schemas.microsoft.com/office/drawing/2014/main" id="{AE0DC3A0-EEF5-43B3-B9E1-046CB6413ACF}"/>
                </a:ext>
              </a:extLst>
            </p:cNvPr>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3" name="Rectangle 40">
              <a:extLst>
                <a:ext uri="{FF2B5EF4-FFF2-40B4-BE49-F238E27FC236}">
                  <a16:creationId xmlns:a16="http://schemas.microsoft.com/office/drawing/2014/main" id="{4755DE91-3698-4517-A7D8-325459450D9A}"/>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4" name="Rectangle 41">
              <a:extLst>
                <a:ext uri="{FF2B5EF4-FFF2-40B4-BE49-F238E27FC236}">
                  <a16:creationId xmlns:a16="http://schemas.microsoft.com/office/drawing/2014/main" id="{4247A966-FDB6-47C2-8DF0-67CBEAD9AC5C}"/>
                </a:ext>
              </a:extLst>
            </p:cNvPr>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5" name="Rectangle 42">
              <a:extLst>
                <a:ext uri="{FF2B5EF4-FFF2-40B4-BE49-F238E27FC236}">
                  <a16:creationId xmlns:a16="http://schemas.microsoft.com/office/drawing/2014/main" id="{4815FAAB-4D6B-4265-B806-2FFE54A1E6D9}"/>
                </a:ext>
              </a:extLst>
            </p:cNvPr>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6" name="Rectangle 43">
              <a:extLst>
                <a:ext uri="{FF2B5EF4-FFF2-40B4-BE49-F238E27FC236}">
                  <a16:creationId xmlns:a16="http://schemas.microsoft.com/office/drawing/2014/main" id="{B496D6FB-246D-4241-8B2A-ABB15CC85F67}"/>
                </a:ext>
              </a:extLst>
            </p:cNvPr>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7" name="Rectangle 44">
              <a:extLst>
                <a:ext uri="{FF2B5EF4-FFF2-40B4-BE49-F238E27FC236}">
                  <a16:creationId xmlns:a16="http://schemas.microsoft.com/office/drawing/2014/main" id="{E983B392-05FE-4279-87EA-E5CA00334DB0}"/>
                </a:ext>
              </a:extLst>
            </p:cNvPr>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8" name="Rectangle 45">
              <a:extLst>
                <a:ext uri="{FF2B5EF4-FFF2-40B4-BE49-F238E27FC236}">
                  <a16:creationId xmlns:a16="http://schemas.microsoft.com/office/drawing/2014/main" id="{03C24FD5-A9E3-4C59-9A68-35F5F921854B}"/>
                </a:ext>
              </a:extLst>
            </p:cNvPr>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29" name="Rectangle 46">
              <a:extLst>
                <a:ext uri="{FF2B5EF4-FFF2-40B4-BE49-F238E27FC236}">
                  <a16:creationId xmlns:a16="http://schemas.microsoft.com/office/drawing/2014/main" id="{6A637F45-15AC-4C02-8EB0-5D52B76730AE}"/>
                </a:ext>
              </a:extLst>
            </p:cNvPr>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sp>
          <p:nvSpPr>
            <p:cNvPr id="330" name="Rectangle 47">
              <a:extLst>
                <a:ext uri="{FF2B5EF4-FFF2-40B4-BE49-F238E27FC236}">
                  <a16:creationId xmlns:a16="http://schemas.microsoft.com/office/drawing/2014/main" id="{3273985E-10B5-42DF-AD44-6707E80E17A6}"/>
                </a:ext>
              </a:extLst>
            </p:cNvPr>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a:endParaRPr>
            </a:p>
          </p:txBody>
        </p:sp>
      </p:grpSp>
      <p:grpSp>
        <p:nvGrpSpPr>
          <p:cNvPr id="331" name="Group 330">
            <a:extLst>
              <a:ext uri="{FF2B5EF4-FFF2-40B4-BE49-F238E27FC236}">
                <a16:creationId xmlns:a16="http://schemas.microsoft.com/office/drawing/2014/main" id="{57AC5EF2-D8FE-4E61-9F73-8A98A4C5A55C}"/>
              </a:ext>
            </a:extLst>
          </p:cNvPr>
          <p:cNvGrpSpPr/>
          <p:nvPr/>
        </p:nvGrpSpPr>
        <p:grpSpPr>
          <a:xfrm rot="17847154">
            <a:off x="7132443" y="1855636"/>
            <a:ext cx="1079495" cy="2587360"/>
            <a:chOff x="35529" y="1014833"/>
            <a:chExt cx="825093" cy="2728978"/>
          </a:xfrm>
        </p:grpSpPr>
        <p:cxnSp>
          <p:nvCxnSpPr>
            <p:cNvPr id="332" name="Straight Arrow Connector 331">
              <a:extLst>
                <a:ext uri="{FF2B5EF4-FFF2-40B4-BE49-F238E27FC236}">
                  <a16:creationId xmlns:a16="http://schemas.microsoft.com/office/drawing/2014/main" id="{4C1EE655-B203-4E6A-89A5-F2C25DE0B2B6}"/>
                </a:ext>
              </a:extLst>
            </p:cNvPr>
            <p:cNvCxnSpPr/>
            <p:nvPr/>
          </p:nvCxnSpPr>
          <p:spPr>
            <a:xfrm rot="3530179">
              <a:off x="-973575" y="2032833"/>
              <a:ext cx="2720082" cy="701874"/>
            </a:xfrm>
            <a:prstGeom prst="straightConnector1">
              <a:avLst/>
            </a:prstGeom>
            <a:noFill/>
            <a:ln w="28575" cap="flat" cmpd="sng" algn="ctr">
              <a:solidFill>
                <a:sysClr val="window" lastClr="FFFFFF">
                  <a:lumMod val="65000"/>
                </a:sysClr>
              </a:solidFill>
              <a:prstDash val="solid"/>
              <a:miter lim="800000"/>
              <a:headEnd type="none"/>
              <a:tailEnd type="triangle"/>
            </a:ln>
            <a:effectLst/>
          </p:spPr>
        </p:cxnSp>
        <p:cxnSp>
          <p:nvCxnSpPr>
            <p:cNvPr id="333" name="Straight Arrow Connector 332">
              <a:extLst>
                <a:ext uri="{FF2B5EF4-FFF2-40B4-BE49-F238E27FC236}">
                  <a16:creationId xmlns:a16="http://schemas.microsoft.com/office/drawing/2014/main" id="{910DC04E-A7C5-4EA7-8B76-1577BC4703C2}"/>
                </a:ext>
              </a:extLst>
            </p:cNvPr>
            <p:cNvCxnSpPr/>
            <p:nvPr/>
          </p:nvCxnSpPr>
          <p:spPr>
            <a:xfrm rot="3530179" flipH="1" flipV="1">
              <a:off x="-850940" y="2024547"/>
              <a:ext cx="2721275" cy="701848"/>
            </a:xfrm>
            <a:prstGeom prst="straightConnector1">
              <a:avLst/>
            </a:prstGeom>
            <a:noFill/>
            <a:ln w="28575" cap="flat" cmpd="sng" algn="ctr">
              <a:solidFill>
                <a:sysClr val="window" lastClr="FFFFFF">
                  <a:lumMod val="65000"/>
                </a:sysClr>
              </a:solidFill>
              <a:prstDash val="solid"/>
              <a:miter lim="800000"/>
              <a:headEnd type="none"/>
              <a:tailEnd type="triangle"/>
            </a:ln>
            <a:effectLst/>
          </p:spPr>
        </p:cxnSp>
      </p:grpSp>
      <p:grpSp>
        <p:nvGrpSpPr>
          <p:cNvPr id="334" name="Group 333">
            <a:extLst>
              <a:ext uri="{FF2B5EF4-FFF2-40B4-BE49-F238E27FC236}">
                <a16:creationId xmlns:a16="http://schemas.microsoft.com/office/drawing/2014/main" id="{46D2F187-738D-48CA-AC88-4357F487DFE9}"/>
              </a:ext>
            </a:extLst>
          </p:cNvPr>
          <p:cNvGrpSpPr/>
          <p:nvPr/>
        </p:nvGrpSpPr>
        <p:grpSpPr>
          <a:xfrm rot="16200000">
            <a:off x="6872946" y="3318800"/>
            <a:ext cx="175778" cy="4184767"/>
            <a:chOff x="332777" y="49729"/>
            <a:chExt cx="134352" cy="2928820"/>
          </a:xfrm>
        </p:grpSpPr>
        <p:cxnSp>
          <p:nvCxnSpPr>
            <p:cNvPr id="335" name="Straight Arrow Connector 334">
              <a:extLst>
                <a:ext uri="{FF2B5EF4-FFF2-40B4-BE49-F238E27FC236}">
                  <a16:creationId xmlns:a16="http://schemas.microsoft.com/office/drawing/2014/main" id="{51A0A2A4-5248-4A19-8657-48F6F510541C}"/>
                </a:ext>
              </a:extLst>
            </p:cNvPr>
            <p:cNvCxnSpPr/>
            <p:nvPr/>
          </p:nvCxnSpPr>
          <p:spPr>
            <a:xfrm rot="5400000">
              <a:off x="-1114229" y="1531544"/>
              <a:ext cx="2894011" cy="0"/>
            </a:xfrm>
            <a:prstGeom prst="straightConnector1">
              <a:avLst/>
            </a:prstGeom>
            <a:noFill/>
            <a:ln w="28575" cap="flat" cmpd="sng" algn="ctr">
              <a:solidFill>
                <a:sysClr val="window" lastClr="FFFFFF">
                  <a:lumMod val="65000"/>
                </a:sysClr>
              </a:solidFill>
              <a:prstDash val="solid"/>
              <a:miter lim="800000"/>
              <a:headEnd type="none"/>
              <a:tailEnd type="triangle"/>
            </a:ln>
            <a:effectLst/>
          </p:spPr>
        </p:cxnSp>
        <p:cxnSp>
          <p:nvCxnSpPr>
            <p:cNvPr id="336" name="Straight Arrow Connector 335">
              <a:extLst>
                <a:ext uri="{FF2B5EF4-FFF2-40B4-BE49-F238E27FC236}">
                  <a16:creationId xmlns:a16="http://schemas.microsoft.com/office/drawing/2014/main" id="{940486E7-3099-42B9-8238-76FC7AB80E66}"/>
                </a:ext>
              </a:extLst>
            </p:cNvPr>
            <p:cNvCxnSpPr/>
            <p:nvPr/>
          </p:nvCxnSpPr>
          <p:spPr>
            <a:xfrm rot="5400000" flipH="1">
              <a:off x="-991585" y="1508443"/>
              <a:ext cx="2917428" cy="0"/>
            </a:xfrm>
            <a:prstGeom prst="straightConnector1">
              <a:avLst/>
            </a:prstGeom>
            <a:noFill/>
            <a:ln w="28575" cap="flat" cmpd="sng" algn="ctr">
              <a:solidFill>
                <a:sysClr val="window" lastClr="FFFFFF">
                  <a:lumMod val="65000"/>
                </a:sysClr>
              </a:solidFill>
              <a:prstDash val="solid"/>
              <a:miter lim="800000"/>
              <a:headEnd type="none"/>
              <a:tailEnd type="triangle"/>
            </a:ln>
            <a:effectLst/>
          </p:spPr>
        </p:cxnSp>
      </p:grpSp>
      <p:grpSp>
        <p:nvGrpSpPr>
          <p:cNvPr id="337" name="Group 336">
            <a:extLst>
              <a:ext uri="{FF2B5EF4-FFF2-40B4-BE49-F238E27FC236}">
                <a16:creationId xmlns:a16="http://schemas.microsoft.com/office/drawing/2014/main" id="{6F2E7493-299F-47AA-BF33-55A38C9BE1B0}"/>
              </a:ext>
            </a:extLst>
          </p:cNvPr>
          <p:cNvGrpSpPr/>
          <p:nvPr/>
        </p:nvGrpSpPr>
        <p:grpSpPr>
          <a:xfrm>
            <a:off x="7346852" y="2885599"/>
            <a:ext cx="521908" cy="521908"/>
            <a:chOff x="2315881" y="3972120"/>
            <a:chExt cx="487472" cy="487472"/>
          </a:xfrm>
        </p:grpSpPr>
        <p:sp>
          <p:nvSpPr>
            <p:cNvPr id="338" name="Oval 337">
              <a:extLst>
                <a:ext uri="{FF2B5EF4-FFF2-40B4-BE49-F238E27FC236}">
                  <a16:creationId xmlns:a16="http://schemas.microsoft.com/office/drawing/2014/main" id="{DBB4659E-B7AD-42AC-ADCE-49B5DB29A271}"/>
                </a:ext>
              </a:extLst>
            </p:cNvPr>
            <p:cNvSpPr/>
            <p:nvPr/>
          </p:nvSpPr>
          <p:spPr>
            <a:xfrm>
              <a:off x="2315881" y="3972120"/>
              <a:ext cx="487472" cy="487472"/>
            </a:xfrm>
            <a:prstGeom prst="ellipse">
              <a:avLst/>
            </a:prstGeom>
            <a:solidFill>
              <a:srgbClr val="00BDF3"/>
            </a:solidFill>
            <a:ln w="25400" cap="flat" cmpd="sng" algn="ctr">
              <a:noFill/>
              <a:prstDash val="solid"/>
              <a:miter lim="800000"/>
            </a:ln>
            <a:effectLst/>
          </p:spPr>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39" name="Picture 338">
              <a:extLst>
                <a:ext uri="{FF2B5EF4-FFF2-40B4-BE49-F238E27FC236}">
                  <a16:creationId xmlns:a16="http://schemas.microsoft.com/office/drawing/2014/main" id="{DCFB2087-8335-491E-88B6-26EEED48F6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62382" y="4088269"/>
              <a:ext cx="208082" cy="262476"/>
            </a:xfrm>
            <a:prstGeom prst="rect">
              <a:avLst/>
            </a:prstGeom>
            <a:noFill/>
            <a:ln>
              <a:noFill/>
            </a:ln>
          </p:spPr>
        </p:pic>
      </p:grpSp>
      <p:grpSp>
        <p:nvGrpSpPr>
          <p:cNvPr id="340" name="Group 339">
            <a:extLst>
              <a:ext uri="{FF2B5EF4-FFF2-40B4-BE49-F238E27FC236}">
                <a16:creationId xmlns:a16="http://schemas.microsoft.com/office/drawing/2014/main" id="{C0A7FDB1-2744-4B2E-B3D7-ACCBC839B132}"/>
              </a:ext>
            </a:extLst>
          </p:cNvPr>
          <p:cNvGrpSpPr/>
          <p:nvPr/>
        </p:nvGrpSpPr>
        <p:grpSpPr>
          <a:xfrm>
            <a:off x="6674379" y="5182451"/>
            <a:ext cx="473418" cy="473418"/>
            <a:chOff x="2315881" y="3972120"/>
            <a:chExt cx="487472" cy="487472"/>
          </a:xfrm>
        </p:grpSpPr>
        <p:sp>
          <p:nvSpPr>
            <p:cNvPr id="341" name="Oval 340">
              <a:extLst>
                <a:ext uri="{FF2B5EF4-FFF2-40B4-BE49-F238E27FC236}">
                  <a16:creationId xmlns:a16="http://schemas.microsoft.com/office/drawing/2014/main" id="{BB391193-73E6-41B3-ADA9-43E446ACDBBF}"/>
                </a:ext>
              </a:extLst>
            </p:cNvPr>
            <p:cNvSpPr/>
            <p:nvPr/>
          </p:nvSpPr>
          <p:spPr>
            <a:xfrm>
              <a:off x="2315881" y="3972120"/>
              <a:ext cx="487472" cy="487472"/>
            </a:xfrm>
            <a:prstGeom prst="ellipse">
              <a:avLst/>
            </a:prstGeom>
            <a:solidFill>
              <a:srgbClr val="00BDF3"/>
            </a:solidFill>
            <a:ln w="25400" cap="flat" cmpd="sng" algn="ctr">
              <a:noFill/>
              <a:prstDash val="solid"/>
              <a:miter lim="800000"/>
            </a:ln>
            <a:effectLst/>
          </p:spPr>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42" name="Picture 341">
              <a:extLst>
                <a:ext uri="{FF2B5EF4-FFF2-40B4-BE49-F238E27FC236}">
                  <a16:creationId xmlns:a16="http://schemas.microsoft.com/office/drawing/2014/main" id="{1B79046E-DC2E-406D-B98E-5EE8E462CE5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62382" y="4088269"/>
              <a:ext cx="208082" cy="262476"/>
            </a:xfrm>
            <a:prstGeom prst="rect">
              <a:avLst/>
            </a:prstGeom>
            <a:noFill/>
            <a:ln>
              <a:noFill/>
            </a:ln>
          </p:spPr>
        </p:pic>
      </p:grpSp>
      <p:sp>
        <p:nvSpPr>
          <p:cNvPr id="343" name="Oval 342">
            <a:extLst>
              <a:ext uri="{FF2B5EF4-FFF2-40B4-BE49-F238E27FC236}">
                <a16:creationId xmlns:a16="http://schemas.microsoft.com/office/drawing/2014/main" id="{0DB80978-C3D2-46FA-8DC0-D2AFC7B7AA26}"/>
              </a:ext>
            </a:extLst>
          </p:cNvPr>
          <p:cNvSpPr/>
          <p:nvPr/>
        </p:nvSpPr>
        <p:spPr bwMode="auto">
          <a:xfrm>
            <a:off x="10037728" y="2440518"/>
            <a:ext cx="589722" cy="589722"/>
          </a:xfrm>
          <a:prstGeom prst="ellipse">
            <a:avLst/>
          </a:prstGeom>
          <a:solidFill>
            <a:srgbClr val="A5A5A5"/>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pic>
        <p:nvPicPr>
          <p:cNvPr id="344" name="Picture 343">
            <a:extLst>
              <a:ext uri="{FF2B5EF4-FFF2-40B4-BE49-F238E27FC236}">
                <a16:creationId xmlns:a16="http://schemas.microsoft.com/office/drawing/2014/main" id="{560A0DDD-4AD5-4A87-8922-E95CD5D0B209}"/>
              </a:ext>
            </a:extLst>
          </p:cNvPr>
          <p:cNvPicPr>
            <a:picLocks noChangeAspect="1"/>
          </p:cNvPicPr>
          <p:nvPr/>
        </p:nvPicPr>
        <p:blipFill>
          <a:blip r:embed="rId15"/>
          <a:stretch>
            <a:fillRect/>
          </a:stretch>
        </p:blipFill>
        <p:spPr>
          <a:xfrm>
            <a:off x="10159171" y="2567603"/>
            <a:ext cx="335009" cy="381754"/>
          </a:xfrm>
          <a:prstGeom prst="rect">
            <a:avLst/>
          </a:prstGeom>
        </p:spPr>
      </p:pic>
    </p:spTree>
    <p:extLst>
      <p:ext uri="{BB962C8B-B14F-4D97-AF65-F5344CB8AC3E}">
        <p14:creationId xmlns:p14="http://schemas.microsoft.com/office/powerpoint/2010/main" val="607196377"/>
      </p:ext>
    </p:extLst>
  </p:cSld>
  <p:clrMapOvr>
    <a:masterClrMapping/>
  </p:clrMapOvr>
  <p:transition spd="slow" advClick="0" advTm="5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37A97-5B01-4E6C-ADD6-CE33EFF9C723}"/>
              </a:ext>
            </a:extLst>
          </p:cNvPr>
          <p:cNvSpPr>
            <a:spLocks noGrp="1"/>
          </p:cNvSpPr>
          <p:nvPr>
            <p:ph type="title"/>
          </p:nvPr>
        </p:nvSpPr>
        <p:spPr/>
        <p:txBody>
          <a:bodyPr/>
          <a:lstStyle/>
          <a:p>
            <a:r>
              <a:rPr lang="en-US" dirty="0"/>
              <a:t>So what is Microsoft 365?</a:t>
            </a:r>
          </a:p>
        </p:txBody>
      </p:sp>
      <p:pic>
        <p:nvPicPr>
          <p:cNvPr id="10" name="Picture 9">
            <a:extLst>
              <a:ext uri="{FF2B5EF4-FFF2-40B4-BE49-F238E27FC236}">
                <a16:creationId xmlns:a16="http://schemas.microsoft.com/office/drawing/2014/main" id="{EEEB1B0F-FC14-41FC-8026-D465B462E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868" y="2909312"/>
            <a:ext cx="4313156" cy="3189579"/>
          </a:xfrm>
          <a:prstGeom prst="rect">
            <a:avLst/>
          </a:prstGeom>
        </p:spPr>
      </p:pic>
      <p:pic>
        <p:nvPicPr>
          <p:cNvPr id="12" name="Picture 11">
            <a:extLst>
              <a:ext uri="{FF2B5EF4-FFF2-40B4-BE49-F238E27FC236}">
                <a16:creationId xmlns:a16="http://schemas.microsoft.com/office/drawing/2014/main" id="{48C7FEF9-E164-435C-8945-BCC02A54A0F6}"/>
              </a:ext>
            </a:extLst>
          </p:cNvPr>
          <p:cNvPicPr>
            <a:picLocks noChangeAspect="1"/>
          </p:cNvPicPr>
          <p:nvPr/>
        </p:nvPicPr>
        <p:blipFill rotWithShape="1">
          <a:blip r:embed="rId3"/>
          <a:srcRect b="75050"/>
          <a:stretch/>
        </p:blipFill>
        <p:spPr>
          <a:xfrm>
            <a:off x="1568244" y="1675426"/>
            <a:ext cx="5312401" cy="1233886"/>
          </a:xfrm>
          <a:prstGeom prst="rect">
            <a:avLst/>
          </a:prstGeom>
        </p:spPr>
      </p:pic>
      <p:sp>
        <p:nvSpPr>
          <p:cNvPr id="13" name="Flowchart: Alternate Process 12">
            <a:extLst>
              <a:ext uri="{FF2B5EF4-FFF2-40B4-BE49-F238E27FC236}">
                <a16:creationId xmlns:a16="http://schemas.microsoft.com/office/drawing/2014/main" id="{C62DED64-7304-49E2-88B5-C92F2EF3DB3B}"/>
              </a:ext>
            </a:extLst>
          </p:cNvPr>
          <p:cNvSpPr/>
          <p:nvPr/>
        </p:nvSpPr>
        <p:spPr bwMode="auto">
          <a:xfrm>
            <a:off x="7366097" y="1879561"/>
            <a:ext cx="4660710" cy="585769"/>
          </a:xfrm>
          <a:prstGeom prst="flowChartAlternateProcess">
            <a:avLst/>
          </a:prstGeom>
          <a:solidFill>
            <a:schemeClr val="accent3">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EMS – Enterprise Mobility and Security</a:t>
            </a:r>
          </a:p>
        </p:txBody>
      </p:sp>
      <p:sp>
        <p:nvSpPr>
          <p:cNvPr id="14" name="Flowchart: Alternate Process 13">
            <a:extLst>
              <a:ext uri="{FF2B5EF4-FFF2-40B4-BE49-F238E27FC236}">
                <a16:creationId xmlns:a16="http://schemas.microsoft.com/office/drawing/2014/main" id="{4E428081-2D69-4F1E-97F9-1F6344C19F90}"/>
              </a:ext>
            </a:extLst>
          </p:cNvPr>
          <p:cNvSpPr/>
          <p:nvPr/>
        </p:nvSpPr>
        <p:spPr bwMode="auto">
          <a:xfrm>
            <a:off x="8288997" y="2773607"/>
            <a:ext cx="3330054" cy="3189579"/>
          </a:xfrm>
          <a:prstGeom prst="flowChartAlternateProcess">
            <a:avLst/>
          </a:prstGeom>
          <a:solidFill>
            <a:schemeClr val="accent3">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Outlook, Delve</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Excel, Yammer</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Stream, Planner</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Flow, Teams</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Forms, OneNote</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PowerPoint, SharePoint</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StaffHub, Stream</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Sway, OneDrive</a:t>
            </a:r>
          </a:p>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Segoe UI"/>
                <a:ea typeface="+mn-ea"/>
                <a:cs typeface="+mn-cs"/>
              </a:rPr>
              <a:t>Etc</a:t>
            </a:r>
            <a:r>
              <a:rPr kumimoji="0" lang="en-US" sz="1800" b="0" i="0" u="none" strike="noStrike" kern="0" cap="none" spc="0" normalizeH="0" baseline="0" noProof="0" dirty="0">
                <a:ln>
                  <a:noFill/>
                </a:ln>
                <a:solidFill>
                  <a:srgbClr val="FFFFFF"/>
                </a:solidFill>
                <a:effectLst/>
                <a:uLnTx/>
                <a:uFillTx/>
                <a:latin typeface="Segoe UI"/>
                <a:ea typeface="+mn-ea"/>
                <a:cs typeface="+mn-cs"/>
              </a:rPr>
              <a:t>…</a:t>
            </a:r>
          </a:p>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E05DC47C-4E62-4DEC-8487-A4B29906B96A}"/>
              </a:ext>
            </a:extLst>
          </p:cNvPr>
          <p:cNvPicPr>
            <a:picLocks noChangeAspect="1"/>
          </p:cNvPicPr>
          <p:nvPr/>
        </p:nvPicPr>
        <p:blipFill rotWithShape="1">
          <a:blip r:embed="rId4"/>
          <a:srcRect t="93614"/>
          <a:stretch/>
        </p:blipFill>
        <p:spPr>
          <a:xfrm>
            <a:off x="2067868" y="6083355"/>
            <a:ext cx="4313156" cy="673895"/>
          </a:xfrm>
          <a:prstGeom prst="rect">
            <a:avLst/>
          </a:prstGeom>
        </p:spPr>
      </p:pic>
      <p:sp>
        <p:nvSpPr>
          <p:cNvPr id="16" name="Title 1">
            <a:extLst>
              <a:ext uri="{FF2B5EF4-FFF2-40B4-BE49-F238E27FC236}">
                <a16:creationId xmlns:a16="http://schemas.microsoft.com/office/drawing/2014/main" id="{D5EFFDD7-E0DA-4B4B-A80F-CE25C250B706}"/>
              </a:ext>
            </a:extLst>
          </p:cNvPr>
          <p:cNvSpPr txBox="1">
            <a:spLocks/>
          </p:cNvSpPr>
          <p:nvPr/>
        </p:nvSpPr>
        <p:spPr>
          <a:xfrm>
            <a:off x="2877634" y="1249997"/>
            <a:ext cx="2977922" cy="541339"/>
          </a:xfrm>
          <a:prstGeom prst="rect">
            <a:avLst/>
          </a:prstGeom>
        </p:spPr>
        <p:txBody>
          <a:bodyPr vert="horz" lIns="0" tIns="0" rIns="91440" bIns="45720" rtlCol="0" anchor="t">
            <a:normAutofit fontScale="92500"/>
          </a:bodyPr>
          <a:lstStyle>
            <a:lvl1pPr algn="l" defTabSz="892535" rtl="0" eaLnBrk="1" latinLnBrk="0" hangingPunct="1">
              <a:lnSpc>
                <a:spcPct val="90000"/>
              </a:lnSpc>
              <a:spcBef>
                <a:spcPct val="0"/>
              </a:spcBef>
              <a:buNone/>
              <a:defRPr lang="en-US" sz="3200" b="1" kern="1200" cap="none" spc="-50" baseline="0">
                <a:ln w="3175">
                  <a:noFill/>
                </a:ln>
                <a:solidFill>
                  <a:schemeClr val="accent1"/>
                </a:solidFill>
                <a:effectLst/>
                <a:latin typeface="+mj-lt"/>
                <a:ea typeface="+mn-ea"/>
                <a:cs typeface="Arial" charset="0"/>
              </a:defRPr>
            </a:lvl1pPr>
          </a:lstStyle>
          <a:p>
            <a:pPr>
              <a:defRPr/>
            </a:pPr>
            <a:r>
              <a:rPr sz="2600" dirty="0">
                <a:solidFill>
                  <a:srgbClr val="C00000"/>
                </a:solidFill>
                <a:latin typeface="Segoe UI Semibold"/>
              </a:rPr>
              <a:t>This is Microsoft 365!</a:t>
            </a:r>
          </a:p>
        </p:txBody>
      </p:sp>
      <p:sp>
        <p:nvSpPr>
          <p:cNvPr id="17" name="TextBox 16">
            <a:extLst>
              <a:ext uri="{FF2B5EF4-FFF2-40B4-BE49-F238E27FC236}">
                <a16:creationId xmlns:a16="http://schemas.microsoft.com/office/drawing/2014/main" id="{89D5DA81-6D57-4A79-8342-D5A184FFFF1A}"/>
              </a:ext>
            </a:extLst>
          </p:cNvPr>
          <p:cNvSpPr txBox="1"/>
          <p:nvPr/>
        </p:nvSpPr>
        <p:spPr>
          <a:xfrm>
            <a:off x="2555683" y="2036392"/>
            <a:ext cx="52482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Segoe UI"/>
                <a:ea typeface="+mn-ea"/>
                <a:cs typeface="+mn-cs"/>
              </a:rPr>
              <a:t>E</a:t>
            </a:r>
          </a:p>
        </p:txBody>
      </p:sp>
      <p:sp>
        <p:nvSpPr>
          <p:cNvPr id="18" name="TextBox 17">
            <a:extLst>
              <a:ext uri="{FF2B5EF4-FFF2-40B4-BE49-F238E27FC236}">
                <a16:creationId xmlns:a16="http://schemas.microsoft.com/office/drawing/2014/main" id="{7F37F29B-6679-4C4C-AD77-3D95BC5E3AA8}"/>
              </a:ext>
            </a:extLst>
          </p:cNvPr>
          <p:cNvSpPr txBox="1"/>
          <p:nvPr/>
        </p:nvSpPr>
        <p:spPr>
          <a:xfrm>
            <a:off x="3901921" y="2036392"/>
            <a:ext cx="64504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Segoe UI"/>
                <a:ea typeface="+mn-ea"/>
                <a:cs typeface="+mn-cs"/>
              </a:rPr>
              <a:t>M</a:t>
            </a:r>
          </a:p>
        </p:txBody>
      </p:sp>
      <p:sp>
        <p:nvSpPr>
          <p:cNvPr id="19" name="TextBox 18">
            <a:extLst>
              <a:ext uri="{FF2B5EF4-FFF2-40B4-BE49-F238E27FC236}">
                <a16:creationId xmlns:a16="http://schemas.microsoft.com/office/drawing/2014/main" id="{45AE5177-6D23-417D-8EC3-F99F4366FD91}"/>
              </a:ext>
            </a:extLst>
          </p:cNvPr>
          <p:cNvSpPr txBox="1"/>
          <p:nvPr/>
        </p:nvSpPr>
        <p:spPr>
          <a:xfrm>
            <a:off x="5353159" y="2036392"/>
            <a:ext cx="53283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Segoe UI"/>
                <a:ea typeface="+mn-ea"/>
                <a:cs typeface="+mn-cs"/>
              </a:rPr>
              <a:t>S</a:t>
            </a:r>
          </a:p>
        </p:txBody>
      </p:sp>
      <p:pic>
        <p:nvPicPr>
          <p:cNvPr id="20" name="Picture 19">
            <a:extLst>
              <a:ext uri="{FF2B5EF4-FFF2-40B4-BE49-F238E27FC236}">
                <a16:creationId xmlns:a16="http://schemas.microsoft.com/office/drawing/2014/main" id="{FFFE7D85-4CFB-4E58-ADCF-A3F13C0E5484}"/>
              </a:ext>
            </a:extLst>
          </p:cNvPr>
          <p:cNvPicPr>
            <a:picLocks noChangeAspect="1"/>
          </p:cNvPicPr>
          <p:nvPr/>
        </p:nvPicPr>
        <p:blipFill rotWithShape="1">
          <a:blip r:embed="rId4"/>
          <a:srcRect r="76759"/>
          <a:stretch/>
        </p:blipFill>
        <p:spPr>
          <a:xfrm>
            <a:off x="659516" y="3457727"/>
            <a:ext cx="1408352" cy="3299522"/>
          </a:xfrm>
          <a:prstGeom prst="rect">
            <a:avLst/>
          </a:prstGeom>
        </p:spPr>
      </p:pic>
      <p:pic>
        <p:nvPicPr>
          <p:cNvPr id="21" name="Picture 20">
            <a:extLst>
              <a:ext uri="{FF2B5EF4-FFF2-40B4-BE49-F238E27FC236}">
                <a16:creationId xmlns:a16="http://schemas.microsoft.com/office/drawing/2014/main" id="{8993DD7C-5F1C-49A5-99A6-0C8B05F6FC2C}"/>
              </a:ext>
            </a:extLst>
          </p:cNvPr>
          <p:cNvPicPr>
            <a:picLocks noChangeAspect="1"/>
          </p:cNvPicPr>
          <p:nvPr/>
        </p:nvPicPr>
        <p:blipFill rotWithShape="1">
          <a:blip r:embed="rId4"/>
          <a:srcRect l="82337"/>
          <a:stretch/>
        </p:blipFill>
        <p:spPr>
          <a:xfrm>
            <a:off x="6381024" y="2940098"/>
            <a:ext cx="1501498" cy="3817151"/>
          </a:xfrm>
          <a:prstGeom prst="rect">
            <a:avLst/>
          </a:prstGeom>
        </p:spPr>
      </p:pic>
      <p:sp>
        <p:nvSpPr>
          <p:cNvPr id="22" name="TextBox 21">
            <a:extLst>
              <a:ext uri="{FF2B5EF4-FFF2-40B4-BE49-F238E27FC236}">
                <a16:creationId xmlns:a16="http://schemas.microsoft.com/office/drawing/2014/main" id="{B67EB1C7-CE78-4602-AE78-CC4904299B1E}"/>
              </a:ext>
            </a:extLst>
          </p:cNvPr>
          <p:cNvSpPr txBox="1"/>
          <p:nvPr/>
        </p:nvSpPr>
        <p:spPr>
          <a:xfrm>
            <a:off x="2931587" y="5963186"/>
            <a:ext cx="2870016" cy="7940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Windows 10</a:t>
            </a:r>
          </a:p>
        </p:txBody>
      </p:sp>
      <p:sp>
        <p:nvSpPr>
          <p:cNvPr id="23" name="Flowchart: Alternate Process 22">
            <a:extLst>
              <a:ext uri="{FF2B5EF4-FFF2-40B4-BE49-F238E27FC236}">
                <a16:creationId xmlns:a16="http://schemas.microsoft.com/office/drawing/2014/main" id="{F11D15EF-6D8C-4BB1-8383-E64D46524036}"/>
              </a:ext>
            </a:extLst>
          </p:cNvPr>
          <p:cNvSpPr/>
          <p:nvPr/>
        </p:nvSpPr>
        <p:spPr bwMode="auto">
          <a:xfrm>
            <a:off x="3238360" y="4122132"/>
            <a:ext cx="2114799" cy="626207"/>
          </a:xfrm>
          <a:prstGeom prst="flowChartAlternateProcess">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Office 365</a:t>
            </a:r>
          </a:p>
        </p:txBody>
      </p:sp>
    </p:spTree>
    <p:extLst>
      <p:ext uri="{BB962C8B-B14F-4D97-AF65-F5344CB8AC3E}">
        <p14:creationId xmlns:p14="http://schemas.microsoft.com/office/powerpoint/2010/main" val="3234269875"/>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1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20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2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2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0"/>
                                        <p:tgtEl>
                                          <p:spTgt spid="15"/>
                                        </p:tgtEl>
                                      </p:cBhvr>
                                    </p:animEffect>
                                  </p:childTnLst>
                                </p:cTn>
                              </p:par>
                              <p:par>
                                <p:cTn id="48" presetID="6" presetClass="entr" presetSubtype="32" fill="hold" grpId="0" nodeType="withEffect">
                                  <p:stCondLst>
                                    <p:cond delay="2500"/>
                                  </p:stCondLst>
                                  <p:childTnLst>
                                    <p:set>
                                      <p:cBhvr>
                                        <p:cTn id="49" dur="1" fill="hold">
                                          <p:stCondLst>
                                            <p:cond delay="0"/>
                                          </p:stCondLst>
                                        </p:cTn>
                                        <p:tgtEl>
                                          <p:spTgt spid="22"/>
                                        </p:tgtEl>
                                        <p:attrNameLst>
                                          <p:attrName>style.visibility</p:attrName>
                                        </p:attrNameLst>
                                      </p:cBhvr>
                                      <p:to>
                                        <p:strVal val="visible"/>
                                      </p:to>
                                    </p:set>
                                    <p:animEffect transition="in" filter="circle(out)">
                                      <p:cBhvr>
                                        <p:cTn id="50" dur="20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7" grpId="0"/>
      <p:bldP spid="18" grpId="0"/>
      <p:bldP spid="19" grpId="0"/>
      <p:bldP spid="22" grpId="0"/>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Create and setup a new tenant</a:t>
            </a:r>
          </a:p>
        </p:txBody>
      </p:sp>
    </p:spTree>
    <p:extLst>
      <p:ext uri="{BB962C8B-B14F-4D97-AF65-F5344CB8AC3E}">
        <p14:creationId xmlns:p14="http://schemas.microsoft.com/office/powerpoint/2010/main" val="4146745655"/>
      </p:ext>
    </p:extLst>
  </p:cSld>
  <p:clrMapOvr>
    <a:masterClrMapping/>
  </p:clrMapOvr>
  <p:transition spd="slow" advClick="0" advTm="5000">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3589" y="1905001"/>
            <a:ext cx="11804822" cy="3268479"/>
          </a:xfrm>
        </p:spPr>
        <p:txBody>
          <a:bodyPr>
            <a:normAutofit/>
          </a:bodyPr>
          <a:lstStyle/>
          <a:p>
            <a:pPr marL="0" indent="0" algn="ctr">
              <a:buNone/>
            </a:pPr>
            <a:r>
              <a:rPr lang="en-US" sz="7200" b="1" dirty="0">
                <a:solidFill>
                  <a:schemeClr val="tx2">
                    <a:lumMod val="75000"/>
                  </a:schemeClr>
                </a:solidFill>
              </a:rPr>
              <a:t>sli.do</a:t>
            </a:r>
            <a:br>
              <a:rPr lang="en-US" sz="6000" b="1" dirty="0"/>
            </a:br>
            <a:r>
              <a:rPr lang="en-US" sz="11500" b="1" dirty="0"/>
              <a:t># SaaS-Security</a:t>
            </a:r>
            <a:endParaRPr lang="en-US" sz="11500" b="1" noProof="1"/>
          </a:p>
          <a:p>
            <a:pPr marL="0" indent="0" algn="ctr">
              <a:buNone/>
            </a:pPr>
            <a:endParaRPr lang="en-US" sz="6000" b="1" noProof="1"/>
          </a:p>
          <a:p>
            <a:endParaRPr lang="en-US" dirty="0"/>
          </a:p>
        </p:txBody>
      </p:sp>
      <p:sp>
        <p:nvSpPr>
          <p:cNvPr id="4" name="Title 3"/>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3050911607"/>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1E9C-A69E-4C4C-AC22-B466777698E0}"/>
              </a:ext>
            </a:extLst>
          </p:cNvPr>
          <p:cNvSpPr>
            <a:spLocks noGrp="1"/>
          </p:cNvSpPr>
          <p:nvPr>
            <p:ph type="title"/>
          </p:nvPr>
        </p:nvSpPr>
        <p:spPr/>
        <p:txBody>
          <a:bodyPr/>
          <a:lstStyle/>
          <a:p>
            <a:r>
              <a:rPr lang="en-US" dirty="0"/>
              <a:t>What is a “tenant”?</a:t>
            </a:r>
          </a:p>
        </p:txBody>
      </p:sp>
      <p:sp>
        <p:nvSpPr>
          <p:cNvPr id="5" name="Text Placeholder 4">
            <a:extLst>
              <a:ext uri="{FF2B5EF4-FFF2-40B4-BE49-F238E27FC236}">
                <a16:creationId xmlns:a16="http://schemas.microsoft.com/office/drawing/2014/main" id="{1614CEDA-4B3D-4B16-B765-565F57CEE642}"/>
              </a:ext>
            </a:extLst>
          </p:cNvPr>
          <p:cNvSpPr>
            <a:spLocks noGrp="1"/>
          </p:cNvSpPr>
          <p:nvPr>
            <p:ph type="body" sz="quarter" idx="4294967295"/>
          </p:nvPr>
        </p:nvSpPr>
        <p:spPr>
          <a:xfrm>
            <a:off x="190405" y="1228267"/>
            <a:ext cx="11731960" cy="972468"/>
          </a:xfrm>
        </p:spPr>
        <p:txBody>
          <a:bodyPr>
            <a:normAutofit/>
          </a:bodyPr>
          <a:lstStyle/>
          <a:p>
            <a:pPr marL="284163" indent="-284163">
              <a:lnSpc>
                <a:spcPct val="80000"/>
              </a:lnSpc>
              <a:buSzPct val="90000"/>
            </a:pPr>
            <a:r>
              <a:rPr lang="en-US" sz="2800" dirty="0"/>
              <a:t>Tenant is the company’s space/resources in the cloud. </a:t>
            </a:r>
          </a:p>
          <a:p>
            <a:pPr marL="284163" indent="-284163">
              <a:lnSpc>
                <a:spcPct val="80000"/>
              </a:lnSpc>
              <a:buSzPct val="90000"/>
            </a:pPr>
            <a:r>
              <a:rPr lang="en-US" sz="2800" dirty="0"/>
              <a:t>The tenants are isolated from each-other</a:t>
            </a:r>
          </a:p>
        </p:txBody>
      </p:sp>
      <p:pic>
        <p:nvPicPr>
          <p:cNvPr id="1028" name="Picture 4" descr="Ð¡Ð²ÑÑÐ·Ð°Ð½Ð¾ Ð¸Ð·Ð¾Ð±ÑÐ°Ð¶ÐµÐ½Ð¸Ðµ">
            <a:extLst>
              <a:ext uri="{FF2B5EF4-FFF2-40B4-BE49-F238E27FC236}">
                <a16:creationId xmlns:a16="http://schemas.microsoft.com/office/drawing/2014/main" id="{34B4EAFE-48D8-4A26-8A38-95ABF767C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80" y="2404726"/>
            <a:ext cx="5916863" cy="399231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B42E60-415E-45A5-8DF0-28CB11E17465}"/>
              </a:ext>
            </a:extLst>
          </p:cNvPr>
          <p:cNvSpPr/>
          <p:nvPr/>
        </p:nvSpPr>
        <p:spPr bwMode="auto">
          <a:xfrm>
            <a:off x="4374147" y="4106777"/>
            <a:ext cx="470569" cy="294105"/>
          </a:xfrm>
          <a:prstGeom prst="rect">
            <a:avLst/>
          </a:prstGeom>
          <a:solidFill>
            <a:srgbClr val="002060">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FFFFFF"/>
                </a:solidFill>
                <a:effectLst>
                  <a:outerShdw blurRad="38100" dist="38100" dir="2700000" algn="tl">
                    <a:srgbClr val="000000">
                      <a:alpha val="43137"/>
                    </a:srgbClr>
                  </a:outerShdw>
                </a:effectLst>
              </a:rPr>
              <a:t>A</a:t>
            </a:r>
          </a:p>
        </p:txBody>
      </p:sp>
      <p:sp>
        <p:nvSpPr>
          <p:cNvPr id="6" name="Rectangle 5">
            <a:extLst>
              <a:ext uri="{FF2B5EF4-FFF2-40B4-BE49-F238E27FC236}">
                <a16:creationId xmlns:a16="http://schemas.microsoft.com/office/drawing/2014/main" id="{E0B130F0-023C-4FE4-9FD8-C5A29A8D7538}"/>
              </a:ext>
            </a:extLst>
          </p:cNvPr>
          <p:cNvSpPr/>
          <p:nvPr/>
        </p:nvSpPr>
        <p:spPr bwMode="auto">
          <a:xfrm>
            <a:off x="4884152" y="4491772"/>
            <a:ext cx="470569" cy="294105"/>
          </a:xfrm>
          <a:prstGeom prst="rect">
            <a:avLst/>
          </a:prstGeom>
          <a:solidFill>
            <a:srgbClr val="002060">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FFFFFF"/>
                </a:solidFill>
                <a:effectLst>
                  <a:outerShdw blurRad="38100" dist="38100" dir="2700000" algn="tl">
                    <a:srgbClr val="000000">
                      <a:alpha val="43137"/>
                    </a:srgbClr>
                  </a:outerShdw>
                </a:effectLst>
              </a:rPr>
              <a:t>B</a:t>
            </a:r>
          </a:p>
        </p:txBody>
      </p:sp>
      <p:sp>
        <p:nvSpPr>
          <p:cNvPr id="7" name="Rectangle 6">
            <a:extLst>
              <a:ext uri="{FF2B5EF4-FFF2-40B4-BE49-F238E27FC236}">
                <a16:creationId xmlns:a16="http://schemas.microsoft.com/office/drawing/2014/main" id="{39F219D5-BEA1-4966-87E0-BAB68E479666}"/>
              </a:ext>
            </a:extLst>
          </p:cNvPr>
          <p:cNvSpPr/>
          <p:nvPr/>
        </p:nvSpPr>
        <p:spPr bwMode="auto">
          <a:xfrm>
            <a:off x="6150812" y="3959724"/>
            <a:ext cx="470569" cy="294105"/>
          </a:xfrm>
          <a:prstGeom prst="rect">
            <a:avLst/>
          </a:prstGeom>
          <a:solidFill>
            <a:srgbClr val="002060">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FFFFFF"/>
                </a:solidFill>
                <a:effectLst>
                  <a:outerShdw blurRad="38100" dist="38100" dir="2700000" algn="tl">
                    <a:srgbClr val="000000">
                      <a:alpha val="43137"/>
                    </a:srgbClr>
                  </a:outerShdw>
                </a:effectLst>
              </a:rPr>
              <a:t>C</a:t>
            </a:r>
          </a:p>
        </p:txBody>
      </p:sp>
      <p:sp>
        <p:nvSpPr>
          <p:cNvPr id="8" name="Rectangle 7">
            <a:extLst>
              <a:ext uri="{FF2B5EF4-FFF2-40B4-BE49-F238E27FC236}">
                <a16:creationId xmlns:a16="http://schemas.microsoft.com/office/drawing/2014/main" id="{0475CA5F-451E-499D-BB55-69F226E23042}"/>
              </a:ext>
            </a:extLst>
          </p:cNvPr>
          <p:cNvSpPr/>
          <p:nvPr/>
        </p:nvSpPr>
        <p:spPr bwMode="auto">
          <a:xfrm>
            <a:off x="7046493" y="4411242"/>
            <a:ext cx="470569" cy="294105"/>
          </a:xfrm>
          <a:prstGeom prst="rect">
            <a:avLst/>
          </a:prstGeom>
          <a:solidFill>
            <a:srgbClr val="002060">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FFFFFF"/>
                </a:solidFill>
                <a:effectLst>
                  <a:outerShdw blurRad="38100" dist="38100" dir="2700000" algn="tl">
                    <a:srgbClr val="000000">
                      <a:alpha val="43137"/>
                    </a:srgbClr>
                  </a:outerShdw>
                </a:effectLst>
              </a:rPr>
              <a:t>D</a:t>
            </a:r>
          </a:p>
        </p:txBody>
      </p:sp>
      <p:sp>
        <p:nvSpPr>
          <p:cNvPr id="4" name="TextBox 3">
            <a:extLst>
              <a:ext uri="{FF2B5EF4-FFF2-40B4-BE49-F238E27FC236}">
                <a16:creationId xmlns:a16="http://schemas.microsoft.com/office/drawing/2014/main" id="{4D7205F0-515D-4251-B23C-D27A198D2A67}"/>
              </a:ext>
            </a:extLst>
          </p:cNvPr>
          <p:cNvSpPr txBox="1"/>
          <p:nvPr/>
        </p:nvSpPr>
        <p:spPr>
          <a:xfrm>
            <a:off x="630416" y="2825199"/>
            <a:ext cx="1989221" cy="812246"/>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dirty="0"/>
              <a:t>Company “A” cloud instance</a:t>
            </a:r>
          </a:p>
        </p:txBody>
      </p:sp>
      <p:sp>
        <p:nvSpPr>
          <p:cNvPr id="11" name="TextBox 10">
            <a:extLst>
              <a:ext uri="{FF2B5EF4-FFF2-40B4-BE49-F238E27FC236}">
                <a16:creationId xmlns:a16="http://schemas.microsoft.com/office/drawing/2014/main" id="{4DFBCF73-D96C-47DE-B855-19FBEB1FA1CF}"/>
              </a:ext>
            </a:extLst>
          </p:cNvPr>
          <p:cNvSpPr txBox="1"/>
          <p:nvPr/>
        </p:nvSpPr>
        <p:spPr>
          <a:xfrm>
            <a:off x="630416" y="5075207"/>
            <a:ext cx="1989221" cy="812246"/>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dirty="0"/>
              <a:t>Company “B” cloud instance</a:t>
            </a:r>
          </a:p>
        </p:txBody>
      </p:sp>
      <p:sp>
        <p:nvSpPr>
          <p:cNvPr id="12" name="TextBox 11">
            <a:extLst>
              <a:ext uri="{FF2B5EF4-FFF2-40B4-BE49-F238E27FC236}">
                <a16:creationId xmlns:a16="http://schemas.microsoft.com/office/drawing/2014/main" id="{60177DAD-9EB8-4AFD-A811-CB1989C239DC}"/>
              </a:ext>
            </a:extLst>
          </p:cNvPr>
          <p:cNvSpPr txBox="1"/>
          <p:nvPr/>
        </p:nvSpPr>
        <p:spPr>
          <a:xfrm>
            <a:off x="9945937" y="2616754"/>
            <a:ext cx="1989221" cy="812246"/>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dirty="0"/>
              <a:t>Company “C” cloud instance</a:t>
            </a:r>
          </a:p>
        </p:txBody>
      </p:sp>
      <p:sp>
        <p:nvSpPr>
          <p:cNvPr id="13" name="TextBox 12">
            <a:extLst>
              <a:ext uri="{FF2B5EF4-FFF2-40B4-BE49-F238E27FC236}">
                <a16:creationId xmlns:a16="http://schemas.microsoft.com/office/drawing/2014/main" id="{7EAF4367-D312-4209-819F-7B3EF85F99CD}"/>
              </a:ext>
            </a:extLst>
          </p:cNvPr>
          <p:cNvSpPr txBox="1"/>
          <p:nvPr/>
        </p:nvSpPr>
        <p:spPr>
          <a:xfrm>
            <a:off x="9945936" y="5075207"/>
            <a:ext cx="1989221" cy="812246"/>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dirty="0"/>
              <a:t>Company “D” cloud instance</a:t>
            </a:r>
          </a:p>
        </p:txBody>
      </p:sp>
      <p:cxnSp>
        <p:nvCxnSpPr>
          <p:cNvPr id="10" name="Straight Arrow Connector 9">
            <a:extLst>
              <a:ext uri="{FF2B5EF4-FFF2-40B4-BE49-F238E27FC236}">
                <a16:creationId xmlns:a16="http://schemas.microsoft.com/office/drawing/2014/main" id="{6FBA7554-9F42-491A-AA3E-4D7AC02B6852}"/>
              </a:ext>
            </a:extLst>
          </p:cNvPr>
          <p:cNvCxnSpPr>
            <a:cxnSpLocks/>
          </p:cNvCxnSpPr>
          <p:nvPr/>
        </p:nvCxnSpPr>
        <p:spPr>
          <a:xfrm flipH="1" flipV="1">
            <a:off x="2549357" y="3507874"/>
            <a:ext cx="1621687" cy="559695"/>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25288-9A17-424E-82C7-76021E4A2BD0}"/>
              </a:ext>
            </a:extLst>
          </p:cNvPr>
          <p:cNvCxnSpPr>
            <a:cxnSpLocks/>
          </p:cNvCxnSpPr>
          <p:nvPr/>
        </p:nvCxnSpPr>
        <p:spPr>
          <a:xfrm flipH="1">
            <a:off x="2633243" y="4732425"/>
            <a:ext cx="2083138" cy="6070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E818BA-B7BB-4689-A4A1-6F4F39420C6E}"/>
              </a:ext>
            </a:extLst>
          </p:cNvPr>
          <p:cNvCxnSpPr>
            <a:cxnSpLocks/>
          </p:cNvCxnSpPr>
          <p:nvPr/>
        </p:nvCxnSpPr>
        <p:spPr>
          <a:xfrm flipV="1">
            <a:off x="6739070" y="3145330"/>
            <a:ext cx="3030572" cy="81941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F918CA1-FA08-49AA-830C-B12DF0572A7E}"/>
              </a:ext>
            </a:extLst>
          </p:cNvPr>
          <p:cNvCxnSpPr>
            <a:cxnSpLocks/>
          </p:cNvCxnSpPr>
          <p:nvPr/>
        </p:nvCxnSpPr>
        <p:spPr>
          <a:xfrm>
            <a:off x="7689516" y="4690145"/>
            <a:ext cx="2144295" cy="60909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879194"/>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p:cTn id="15" dur="500" fill="hold"/>
                                        <p:tgtEl>
                                          <p:spTgt spid="1028"/>
                                        </p:tgtEl>
                                        <p:attrNameLst>
                                          <p:attrName>ppt_w</p:attrName>
                                        </p:attrNameLst>
                                      </p:cBhvr>
                                      <p:tavLst>
                                        <p:tav tm="0">
                                          <p:val>
                                            <p:fltVal val="0"/>
                                          </p:val>
                                        </p:tav>
                                        <p:tav tm="100000">
                                          <p:val>
                                            <p:strVal val="#ppt_w"/>
                                          </p:val>
                                        </p:tav>
                                      </p:tavLst>
                                    </p:anim>
                                    <p:anim calcmode="lin" valueType="num">
                                      <p:cBhvr>
                                        <p:cTn id="16" dur="500" fill="hold"/>
                                        <p:tgtEl>
                                          <p:spTgt spid="1028"/>
                                        </p:tgtEl>
                                        <p:attrNameLst>
                                          <p:attrName>ppt_h</p:attrName>
                                        </p:attrNameLst>
                                      </p:cBhvr>
                                      <p:tavLst>
                                        <p:tav tm="0">
                                          <p:val>
                                            <p:fltVal val="0"/>
                                          </p:val>
                                        </p:tav>
                                        <p:tav tm="100000">
                                          <p:val>
                                            <p:strVal val="#ppt_h"/>
                                          </p:val>
                                        </p:tav>
                                      </p:tavLst>
                                    </p:anim>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par>
                                <p:cTn id="45" presetID="22" presetClass="entr" presetSubtype="2"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par>
                                <p:cTn id="48" presetID="22" presetClass="entr" presetSubtype="4"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par>
                                <p:cTn id="51" presetID="22" presetClass="entr" presetSubtype="8"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par>
                                <p:cTn id="54" presetID="22" presetClass="entr" presetSubtype="2" fill="hold" nodeType="withEffect">
                                  <p:stCondLst>
                                    <p:cond delay="500"/>
                                  </p:stCondLst>
                                  <p:childTnLst>
                                    <p:set>
                                      <p:cBhvr>
                                        <p:cTn id="55" dur="1" fill="hold">
                                          <p:stCondLst>
                                            <p:cond delay="0"/>
                                          </p:stCondLst>
                                        </p:cTn>
                                        <p:tgtEl>
                                          <p:spTgt spid="4">
                                            <p:txEl>
                                              <p:pRg st="0" end="0"/>
                                            </p:txEl>
                                          </p:spTgt>
                                        </p:tgtEl>
                                        <p:attrNameLst>
                                          <p:attrName>style.visibility</p:attrName>
                                        </p:attrNameLst>
                                      </p:cBhvr>
                                      <p:to>
                                        <p:strVal val="visible"/>
                                      </p:to>
                                    </p:set>
                                    <p:animEffect transition="in" filter="wipe(right)">
                                      <p:cBhvr>
                                        <p:cTn id="56" dur="500"/>
                                        <p:tgtEl>
                                          <p:spTgt spid="4">
                                            <p:txEl>
                                              <p:pRg st="0" end="0"/>
                                            </p:txEl>
                                          </p:spTgt>
                                        </p:tgtEl>
                                      </p:cBhvr>
                                    </p:animEffect>
                                  </p:childTnLst>
                                </p:cTn>
                              </p:par>
                              <p:par>
                                <p:cTn id="57" presetID="22" presetClass="entr" presetSubtype="2" fill="hold" nodeType="withEffect">
                                  <p:stCondLst>
                                    <p:cond delay="500"/>
                                  </p:stCondLst>
                                  <p:childTnLst>
                                    <p:set>
                                      <p:cBhvr>
                                        <p:cTn id="58" dur="1" fill="hold">
                                          <p:stCondLst>
                                            <p:cond delay="0"/>
                                          </p:stCondLst>
                                        </p:cTn>
                                        <p:tgtEl>
                                          <p:spTgt spid="11">
                                            <p:txEl>
                                              <p:pRg st="0" end="0"/>
                                            </p:txEl>
                                          </p:spTgt>
                                        </p:tgtEl>
                                        <p:attrNameLst>
                                          <p:attrName>style.visibility</p:attrName>
                                        </p:attrNameLst>
                                      </p:cBhvr>
                                      <p:to>
                                        <p:strVal val="visible"/>
                                      </p:to>
                                    </p:set>
                                    <p:animEffect transition="in" filter="wipe(right)">
                                      <p:cBhvr>
                                        <p:cTn id="59" dur="500"/>
                                        <p:tgtEl>
                                          <p:spTgt spid="11">
                                            <p:txEl>
                                              <p:pRg st="0" end="0"/>
                                            </p:txEl>
                                          </p:spTgt>
                                        </p:tgtEl>
                                      </p:cBhvr>
                                    </p:animEffect>
                                  </p:childTnLst>
                                </p:cTn>
                              </p:par>
                              <p:par>
                                <p:cTn id="60" presetID="22" presetClass="entr" presetSubtype="8" fill="hold" nodeType="withEffect">
                                  <p:stCondLst>
                                    <p:cond delay="500"/>
                                  </p:stCondLst>
                                  <p:childTnLst>
                                    <p:set>
                                      <p:cBhvr>
                                        <p:cTn id="61" dur="1" fill="hold">
                                          <p:stCondLst>
                                            <p:cond delay="0"/>
                                          </p:stCondLst>
                                        </p:cTn>
                                        <p:tgtEl>
                                          <p:spTgt spid="12">
                                            <p:txEl>
                                              <p:pRg st="0" end="0"/>
                                            </p:txEl>
                                          </p:spTgt>
                                        </p:tgtEl>
                                        <p:attrNameLst>
                                          <p:attrName>style.visibility</p:attrName>
                                        </p:attrNameLst>
                                      </p:cBhvr>
                                      <p:to>
                                        <p:strVal val="visible"/>
                                      </p:to>
                                    </p:set>
                                    <p:animEffect transition="in" filter="wipe(left)">
                                      <p:cBhvr>
                                        <p:cTn id="62" dur="500"/>
                                        <p:tgtEl>
                                          <p:spTgt spid="12">
                                            <p:txEl>
                                              <p:pRg st="0" end="0"/>
                                            </p:txEl>
                                          </p:spTgt>
                                        </p:tgtEl>
                                      </p:cBhvr>
                                    </p:animEffect>
                                  </p:childTnLst>
                                </p:cTn>
                              </p:par>
                              <p:par>
                                <p:cTn id="63" presetID="22" presetClass="entr" presetSubtype="8" fill="hold" nodeType="withEffect">
                                  <p:stCondLst>
                                    <p:cond delay="500"/>
                                  </p:stCondLst>
                                  <p:childTnLst>
                                    <p:set>
                                      <p:cBhvr>
                                        <p:cTn id="64" dur="1" fill="hold">
                                          <p:stCondLst>
                                            <p:cond delay="0"/>
                                          </p:stCondLst>
                                        </p:cTn>
                                        <p:tgtEl>
                                          <p:spTgt spid="13">
                                            <p:txEl>
                                              <p:pRg st="0" end="0"/>
                                            </p:txEl>
                                          </p:spTgt>
                                        </p:tgtEl>
                                        <p:attrNameLst>
                                          <p:attrName>style.visibility</p:attrName>
                                        </p:attrNameLst>
                                      </p:cBhvr>
                                      <p:to>
                                        <p:strVal val="visible"/>
                                      </p:to>
                                    </p:set>
                                    <p:animEffect transition="in" filter="wipe(left)">
                                      <p:cBhvr>
                                        <p:cTn id="6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45FB4-22C6-44AD-BA39-4722C88BE16C}"/>
              </a:ext>
            </a:extLst>
          </p:cNvPr>
          <p:cNvSpPr>
            <a:spLocks noGrp="1"/>
          </p:cNvSpPr>
          <p:nvPr>
            <p:ph type="title"/>
          </p:nvPr>
        </p:nvSpPr>
        <p:spPr/>
        <p:txBody>
          <a:bodyPr/>
          <a:lstStyle/>
          <a:p>
            <a:r>
              <a:rPr lang="en-US" dirty="0"/>
              <a:t>Tenant vs subscription</a:t>
            </a:r>
          </a:p>
        </p:txBody>
      </p:sp>
      <p:sp>
        <p:nvSpPr>
          <p:cNvPr id="2" name="Text Placeholder 1">
            <a:extLst>
              <a:ext uri="{FF2B5EF4-FFF2-40B4-BE49-F238E27FC236}">
                <a16:creationId xmlns:a16="http://schemas.microsoft.com/office/drawing/2014/main" id="{7C077DDC-51FF-4EC7-93A1-827479E10415}"/>
              </a:ext>
            </a:extLst>
          </p:cNvPr>
          <p:cNvSpPr>
            <a:spLocks noGrp="1"/>
          </p:cNvSpPr>
          <p:nvPr>
            <p:ph type="body" sz="quarter" idx="4294967295"/>
          </p:nvPr>
        </p:nvSpPr>
        <p:spPr>
          <a:xfrm>
            <a:off x="190405" y="1243514"/>
            <a:ext cx="11817350" cy="5202237"/>
          </a:xfrm>
        </p:spPr>
        <p:txBody>
          <a:bodyPr/>
          <a:lstStyle/>
          <a:p>
            <a:r>
              <a:rPr lang="en-US" dirty="0"/>
              <a:t>Tenant is the company’s cloud instance</a:t>
            </a:r>
          </a:p>
          <a:p>
            <a:r>
              <a:rPr lang="en-US" dirty="0"/>
              <a:t>Subscription is agreement (with Microsoft) to use one or more cloud services</a:t>
            </a:r>
          </a:p>
          <a:p>
            <a:r>
              <a:rPr lang="en-US" dirty="0"/>
              <a:t>Microsoft’s SaaS offerings charge per user, per month</a:t>
            </a:r>
          </a:p>
          <a:p>
            <a:r>
              <a:rPr lang="en-US" dirty="0"/>
              <a:t>In this course, we will create tenants and will use free/trial </a:t>
            </a:r>
            <a:br>
              <a:rPr lang="en-US" dirty="0"/>
            </a:br>
            <a:r>
              <a:rPr lang="en-US" dirty="0"/>
              <a:t>subscriptions for them</a:t>
            </a:r>
          </a:p>
        </p:txBody>
      </p:sp>
      <p:sp>
        <p:nvSpPr>
          <p:cNvPr id="4" name="Slide Number Placeholder 3">
            <a:extLst>
              <a:ext uri="{FF2B5EF4-FFF2-40B4-BE49-F238E27FC236}">
                <a16:creationId xmlns:a16="http://schemas.microsoft.com/office/drawing/2014/main" id="{FFA5216D-A2E2-4F82-A2C6-94A0964FF206}"/>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21</a:t>
            </a:fld>
            <a:endParaRPr lang="en-US" dirty="0"/>
          </a:p>
        </p:txBody>
      </p:sp>
    </p:spTree>
    <p:extLst>
      <p:ext uri="{BB962C8B-B14F-4D97-AF65-F5344CB8AC3E}">
        <p14:creationId xmlns:p14="http://schemas.microsoft.com/office/powerpoint/2010/main" val="3313577028"/>
      </p:ext>
    </p:extLst>
  </p:cSld>
  <p:clrMapOvr>
    <a:masterClrMapping/>
  </p:clrMapOvr>
  <p:transition spd="slow" advClick="0" advTm="5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35D059-48C3-4C57-AA93-84B84DE5093B}"/>
              </a:ext>
            </a:extLst>
          </p:cNvPr>
          <p:cNvSpPr>
            <a:spLocks noGrp="1"/>
          </p:cNvSpPr>
          <p:nvPr>
            <p:ph type="title"/>
          </p:nvPr>
        </p:nvSpPr>
        <p:spPr/>
        <p:txBody>
          <a:bodyPr/>
          <a:lstStyle/>
          <a:p>
            <a:r>
              <a:rPr lang="en-US" dirty="0"/>
              <a:t>Office 365 vs Azure</a:t>
            </a:r>
          </a:p>
        </p:txBody>
      </p:sp>
      <p:sp>
        <p:nvSpPr>
          <p:cNvPr id="2" name="Text Placeholder 1">
            <a:extLst>
              <a:ext uri="{FF2B5EF4-FFF2-40B4-BE49-F238E27FC236}">
                <a16:creationId xmlns:a16="http://schemas.microsoft.com/office/drawing/2014/main" id="{7F4CD2D8-2172-41C8-BFD9-51F96661D472}"/>
              </a:ext>
            </a:extLst>
          </p:cNvPr>
          <p:cNvSpPr>
            <a:spLocks noGrp="1"/>
          </p:cNvSpPr>
          <p:nvPr>
            <p:ph type="body" sz="quarter" idx="4294967295"/>
          </p:nvPr>
        </p:nvSpPr>
        <p:spPr>
          <a:xfrm>
            <a:off x="160337" y="1195389"/>
            <a:ext cx="11817350" cy="2071854"/>
          </a:xfrm>
        </p:spPr>
        <p:txBody>
          <a:bodyPr/>
          <a:lstStyle/>
          <a:p>
            <a:r>
              <a:rPr lang="en-US" dirty="0"/>
              <a:t>Every Office 365 client is also an Azure client!</a:t>
            </a:r>
          </a:p>
          <a:p>
            <a:r>
              <a:rPr lang="en-US" dirty="0"/>
              <a:t>Office 365 and Azure services rely on Azure Active Directory </a:t>
            </a:r>
            <a:br>
              <a:rPr lang="en-US" dirty="0"/>
            </a:br>
            <a:r>
              <a:rPr lang="en-US" dirty="0"/>
              <a:t>(Azure AD) to work with the identities (accounts) </a:t>
            </a:r>
          </a:p>
        </p:txBody>
      </p:sp>
      <p:sp>
        <p:nvSpPr>
          <p:cNvPr id="4" name="Slide Number Placeholder 3">
            <a:extLst>
              <a:ext uri="{FF2B5EF4-FFF2-40B4-BE49-F238E27FC236}">
                <a16:creationId xmlns:a16="http://schemas.microsoft.com/office/drawing/2014/main" id="{570E90F2-E6ED-4E23-8210-E5381717880A}"/>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22</a:t>
            </a:fld>
            <a:endParaRPr lang="en-US" dirty="0"/>
          </a:p>
        </p:txBody>
      </p:sp>
      <p:pic>
        <p:nvPicPr>
          <p:cNvPr id="5" name="Picture 4">
            <a:extLst>
              <a:ext uri="{FF2B5EF4-FFF2-40B4-BE49-F238E27FC236}">
                <a16:creationId xmlns:a16="http://schemas.microsoft.com/office/drawing/2014/main" id="{4691EEEA-8619-4091-AF27-D57D17AEA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921" y="2998683"/>
            <a:ext cx="4955931" cy="3667503"/>
          </a:xfrm>
          <a:prstGeom prst="rect">
            <a:avLst/>
          </a:prstGeom>
        </p:spPr>
      </p:pic>
      <p:sp>
        <p:nvSpPr>
          <p:cNvPr id="6" name="TextBox 5">
            <a:extLst>
              <a:ext uri="{FF2B5EF4-FFF2-40B4-BE49-F238E27FC236}">
                <a16:creationId xmlns:a16="http://schemas.microsoft.com/office/drawing/2014/main" id="{3D1A075A-0859-4B1C-AE7C-39F9DC04E83E}"/>
              </a:ext>
            </a:extLst>
          </p:cNvPr>
          <p:cNvSpPr txBox="1"/>
          <p:nvPr/>
        </p:nvSpPr>
        <p:spPr>
          <a:xfrm>
            <a:off x="6849979" y="5732378"/>
            <a:ext cx="2895755"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dirty="0"/>
              <a:t>Azure</a:t>
            </a:r>
          </a:p>
        </p:txBody>
      </p:sp>
      <p:sp>
        <p:nvSpPr>
          <p:cNvPr id="7" name="TextBox 6">
            <a:extLst>
              <a:ext uri="{FF2B5EF4-FFF2-40B4-BE49-F238E27FC236}">
                <a16:creationId xmlns:a16="http://schemas.microsoft.com/office/drawing/2014/main" id="{17A15B71-3EAF-4711-A46E-251473A323EE}"/>
              </a:ext>
            </a:extLst>
          </p:cNvPr>
          <p:cNvSpPr txBox="1"/>
          <p:nvPr/>
        </p:nvSpPr>
        <p:spPr>
          <a:xfrm>
            <a:off x="6849978" y="4789904"/>
            <a:ext cx="2895756"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dirty="0"/>
              <a:t>Azure</a:t>
            </a:r>
          </a:p>
        </p:txBody>
      </p:sp>
      <p:sp>
        <p:nvSpPr>
          <p:cNvPr id="8" name="TextBox 7">
            <a:extLst>
              <a:ext uri="{FF2B5EF4-FFF2-40B4-BE49-F238E27FC236}">
                <a16:creationId xmlns:a16="http://schemas.microsoft.com/office/drawing/2014/main" id="{AFC87C20-FA92-4EB8-A9F9-1ADFE12A86F0}"/>
              </a:ext>
            </a:extLst>
          </p:cNvPr>
          <p:cNvSpPr txBox="1"/>
          <p:nvPr/>
        </p:nvSpPr>
        <p:spPr>
          <a:xfrm>
            <a:off x="6849978" y="3847430"/>
            <a:ext cx="2895756" cy="604049"/>
          </a:xfrm>
          <a:prstGeom prst="rect">
            <a:avLst/>
          </a:prstGeom>
          <a:solidFill>
            <a:schemeClr val="accent6">
              <a:lumMod val="75000"/>
              <a:alpha val="15000"/>
            </a:scheme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Office/Microsoft 365</a:t>
            </a:r>
          </a:p>
        </p:txBody>
      </p:sp>
      <p:cxnSp>
        <p:nvCxnSpPr>
          <p:cNvPr id="10" name="Straight Connector 9">
            <a:extLst>
              <a:ext uri="{FF2B5EF4-FFF2-40B4-BE49-F238E27FC236}">
                <a16:creationId xmlns:a16="http://schemas.microsoft.com/office/drawing/2014/main" id="{CE4C85C8-FB70-4CBE-B526-6C4AB97467E0}"/>
              </a:ext>
            </a:extLst>
          </p:cNvPr>
          <p:cNvCxnSpPr/>
          <p:nvPr/>
        </p:nvCxnSpPr>
        <p:spPr>
          <a:xfrm>
            <a:off x="6256421" y="6497053"/>
            <a:ext cx="3489313" cy="0"/>
          </a:xfrm>
          <a:prstGeom prst="line">
            <a:avLst/>
          </a:prstGeom>
          <a:ln w="19050">
            <a:solidFill>
              <a:srgbClr val="234465"/>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06442A9-248C-4355-9DFA-2539EA3424D4}"/>
              </a:ext>
            </a:extLst>
          </p:cNvPr>
          <p:cNvCxnSpPr/>
          <p:nvPr/>
        </p:nvCxnSpPr>
        <p:spPr>
          <a:xfrm>
            <a:off x="5591629" y="5566229"/>
            <a:ext cx="4154105" cy="0"/>
          </a:xfrm>
          <a:prstGeom prst="line">
            <a:avLst/>
          </a:prstGeom>
          <a:ln w="19050">
            <a:solidFill>
              <a:srgbClr val="234465"/>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56384C-F989-4E67-90D7-B5E9EE4E908D}"/>
              </a:ext>
            </a:extLst>
          </p:cNvPr>
          <p:cNvCxnSpPr/>
          <p:nvPr/>
        </p:nvCxnSpPr>
        <p:spPr>
          <a:xfrm>
            <a:off x="4887686" y="4633686"/>
            <a:ext cx="4858048" cy="0"/>
          </a:xfrm>
          <a:prstGeom prst="line">
            <a:avLst/>
          </a:prstGeom>
          <a:ln w="19050">
            <a:solidFill>
              <a:srgbClr val="234465"/>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0439F0-3413-4D72-BE72-C7A7B05CD2D7}"/>
              </a:ext>
            </a:extLst>
          </p:cNvPr>
          <p:cNvCxnSpPr>
            <a:cxnSpLocks/>
          </p:cNvCxnSpPr>
          <p:nvPr/>
        </p:nvCxnSpPr>
        <p:spPr>
          <a:xfrm flipV="1">
            <a:off x="4209142" y="3686629"/>
            <a:ext cx="5536592" cy="25400"/>
          </a:xfrm>
          <a:prstGeom prst="line">
            <a:avLst/>
          </a:prstGeom>
          <a:ln w="19050">
            <a:solidFill>
              <a:srgbClr val="234465"/>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809611"/>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6"/>
                                        </p:tgtEl>
                                        <p:attrNameLst>
                                          <p:attrName>style.visibility</p:attrName>
                                        </p:attrNameLst>
                                      </p:cBhvr>
                                      <p:to>
                                        <p:strVal val="visible"/>
                                      </p:to>
                                    </p:set>
                                    <p:anim calcmode="lin" valueType="num">
                                      <p:cBhvr>
                                        <p:cTn id="26" dur="750" fill="hold"/>
                                        <p:tgtEl>
                                          <p:spTgt spid="6"/>
                                        </p:tgtEl>
                                        <p:attrNameLst>
                                          <p:attrName>ppt_w</p:attrName>
                                        </p:attrNameLst>
                                      </p:cBhvr>
                                      <p:tavLst>
                                        <p:tav tm="0">
                                          <p:val>
                                            <p:fltVal val="0"/>
                                          </p:val>
                                        </p:tav>
                                        <p:tav tm="100000">
                                          <p:val>
                                            <p:strVal val="#ppt_w"/>
                                          </p:val>
                                        </p:tav>
                                      </p:tavLst>
                                    </p:anim>
                                    <p:anim calcmode="lin" valueType="num">
                                      <p:cBhvr>
                                        <p:cTn id="27" dur="750" fill="hold"/>
                                        <p:tgtEl>
                                          <p:spTgt spid="6"/>
                                        </p:tgtEl>
                                        <p:attrNameLst>
                                          <p:attrName>ppt_h</p:attrName>
                                        </p:attrNameLst>
                                      </p:cBhvr>
                                      <p:tavLst>
                                        <p:tav tm="0">
                                          <p:val>
                                            <p:fltVal val="0"/>
                                          </p:val>
                                        </p:tav>
                                        <p:tav tm="100000">
                                          <p:val>
                                            <p:strVal val="#ppt_h"/>
                                          </p:val>
                                        </p:tav>
                                      </p:tavLst>
                                    </p:anim>
                                    <p:animEffect transition="in" filter="fade">
                                      <p:cBhvr>
                                        <p:cTn id="28" dur="750"/>
                                        <p:tgtEl>
                                          <p:spTgt spid="6"/>
                                        </p:tgtEl>
                                      </p:cBhvr>
                                    </p:animEffect>
                                  </p:childTnLst>
                                </p:cTn>
                              </p:par>
                              <p:par>
                                <p:cTn id="29" presetID="53" presetClass="entr" presetSubtype="16" fill="hold" grpId="0" nodeType="withEffect">
                                  <p:stCondLst>
                                    <p:cond delay="1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750" fill="hold"/>
                                        <p:tgtEl>
                                          <p:spTgt spid="7"/>
                                        </p:tgtEl>
                                        <p:attrNameLst>
                                          <p:attrName>ppt_w</p:attrName>
                                        </p:attrNameLst>
                                      </p:cBhvr>
                                      <p:tavLst>
                                        <p:tav tm="0">
                                          <p:val>
                                            <p:fltVal val="0"/>
                                          </p:val>
                                        </p:tav>
                                        <p:tav tm="100000">
                                          <p:val>
                                            <p:strVal val="#ppt_w"/>
                                          </p:val>
                                        </p:tav>
                                      </p:tavLst>
                                    </p:anim>
                                    <p:anim calcmode="lin" valueType="num">
                                      <p:cBhvr>
                                        <p:cTn id="32" dur="750" fill="hold"/>
                                        <p:tgtEl>
                                          <p:spTgt spid="7"/>
                                        </p:tgtEl>
                                        <p:attrNameLst>
                                          <p:attrName>ppt_h</p:attrName>
                                        </p:attrNameLst>
                                      </p:cBhvr>
                                      <p:tavLst>
                                        <p:tav tm="0">
                                          <p:val>
                                            <p:fltVal val="0"/>
                                          </p:val>
                                        </p:tav>
                                        <p:tav tm="100000">
                                          <p:val>
                                            <p:strVal val="#ppt_h"/>
                                          </p:val>
                                        </p:tav>
                                      </p:tavLst>
                                    </p:anim>
                                    <p:animEffect transition="in" filter="fade">
                                      <p:cBhvr>
                                        <p:cTn id="33" dur="750"/>
                                        <p:tgtEl>
                                          <p:spTgt spid="7"/>
                                        </p:tgtEl>
                                      </p:cBhvr>
                                    </p:animEffect>
                                  </p:childTnLst>
                                </p:cTn>
                              </p:par>
                              <p:par>
                                <p:cTn id="34" presetID="53" presetClass="entr" presetSubtype="16" fill="hold" grpId="0" nodeType="withEffect">
                                  <p:stCondLst>
                                    <p:cond delay="2250"/>
                                  </p:stCondLst>
                                  <p:childTnLst>
                                    <p:set>
                                      <p:cBhvr>
                                        <p:cTn id="35" dur="1" fill="hold">
                                          <p:stCondLst>
                                            <p:cond delay="0"/>
                                          </p:stCondLst>
                                        </p:cTn>
                                        <p:tgtEl>
                                          <p:spTgt spid="8"/>
                                        </p:tgtEl>
                                        <p:attrNameLst>
                                          <p:attrName>style.visibility</p:attrName>
                                        </p:attrNameLst>
                                      </p:cBhvr>
                                      <p:to>
                                        <p:strVal val="visible"/>
                                      </p:to>
                                    </p:set>
                                    <p:anim calcmode="lin" valueType="num">
                                      <p:cBhvr>
                                        <p:cTn id="36" dur="750" fill="hold"/>
                                        <p:tgtEl>
                                          <p:spTgt spid="8"/>
                                        </p:tgtEl>
                                        <p:attrNameLst>
                                          <p:attrName>ppt_w</p:attrName>
                                        </p:attrNameLst>
                                      </p:cBhvr>
                                      <p:tavLst>
                                        <p:tav tm="0">
                                          <p:val>
                                            <p:fltVal val="0"/>
                                          </p:val>
                                        </p:tav>
                                        <p:tav tm="100000">
                                          <p:val>
                                            <p:strVal val="#ppt_w"/>
                                          </p:val>
                                        </p:tav>
                                      </p:tavLst>
                                    </p:anim>
                                    <p:anim calcmode="lin" valueType="num">
                                      <p:cBhvr>
                                        <p:cTn id="37" dur="750" fill="hold"/>
                                        <p:tgtEl>
                                          <p:spTgt spid="8"/>
                                        </p:tgtEl>
                                        <p:attrNameLst>
                                          <p:attrName>ppt_h</p:attrName>
                                        </p:attrNameLst>
                                      </p:cBhvr>
                                      <p:tavLst>
                                        <p:tav tm="0">
                                          <p:val>
                                            <p:fltVal val="0"/>
                                          </p:val>
                                        </p:tav>
                                        <p:tav tm="100000">
                                          <p:val>
                                            <p:strVal val="#ppt_h"/>
                                          </p:val>
                                        </p:tav>
                                      </p:tavLst>
                                    </p:anim>
                                    <p:animEffect transition="in" filter="fade">
                                      <p:cBhvr>
                                        <p:cTn id="38" dur="75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
                                            <p:txEl>
                                              <p:pRg st="0" end="0"/>
                                            </p:txEl>
                                          </p:spTgt>
                                        </p:tgtEl>
                                        <p:attrNameLst>
                                          <p:attrName>style.visibility</p:attrName>
                                        </p:attrNameLst>
                                      </p:cBhvr>
                                      <p:to>
                                        <p:strVal val="visible"/>
                                      </p:to>
                                    </p:set>
                                    <p:animEffect transition="in" filter="wipe(left)">
                                      <p:cBhvr>
                                        <p:cTn id="43" dur="500"/>
                                        <p:tgtEl>
                                          <p:spTgt spid="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
                                            <p:txEl>
                                              <p:pRg st="1" end="1"/>
                                            </p:txEl>
                                          </p:spTgt>
                                        </p:tgtEl>
                                        <p:attrNameLst>
                                          <p:attrName>style.visibility</p:attrName>
                                        </p:attrNameLst>
                                      </p:cBhvr>
                                      <p:to>
                                        <p:strVal val="visible"/>
                                      </p:to>
                                    </p:set>
                                    <p:animEffect transition="in" filter="wipe(left)">
                                      <p:cBhvr>
                                        <p:cTn id="4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3589" y="1905001"/>
            <a:ext cx="11804822" cy="3268479"/>
          </a:xfrm>
        </p:spPr>
        <p:txBody>
          <a:bodyPr>
            <a:normAutofit/>
          </a:bodyPr>
          <a:lstStyle/>
          <a:p>
            <a:pPr marL="0" indent="0" algn="ctr">
              <a:buNone/>
            </a:pPr>
            <a:r>
              <a:rPr lang="en-US" sz="7200" b="1" dirty="0">
                <a:solidFill>
                  <a:schemeClr val="tx2">
                    <a:lumMod val="75000"/>
                  </a:schemeClr>
                </a:solidFill>
              </a:rPr>
              <a:t>sli.do</a:t>
            </a:r>
            <a:br>
              <a:rPr lang="en-US" sz="6000" b="1" dirty="0"/>
            </a:br>
            <a:r>
              <a:rPr lang="en-US" sz="11500" b="1" dirty="0"/>
              <a:t># SaaS-Security</a:t>
            </a:r>
            <a:endParaRPr lang="en-US" sz="11500" b="1" noProof="1"/>
          </a:p>
          <a:p>
            <a:pPr marL="0" indent="0" algn="ctr">
              <a:buNone/>
            </a:pPr>
            <a:endParaRPr lang="en-US" sz="6000" b="1" noProof="1"/>
          </a:p>
          <a:p>
            <a:endParaRPr lang="en-US" dirty="0"/>
          </a:p>
        </p:txBody>
      </p:sp>
      <p:sp>
        <p:nvSpPr>
          <p:cNvPr id="4" name="Title 3"/>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1280378346"/>
      </p:ext>
    </p:ext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Identity management</a:t>
            </a:r>
          </a:p>
        </p:txBody>
      </p:sp>
    </p:spTree>
    <p:extLst>
      <p:ext uri="{BB962C8B-B14F-4D97-AF65-F5344CB8AC3E}">
        <p14:creationId xmlns:p14="http://schemas.microsoft.com/office/powerpoint/2010/main" val="3279637494"/>
      </p:ext>
    </p:extLst>
  </p:cSld>
  <p:clrMapOvr>
    <a:masterClrMapping/>
  </p:clrMapOvr>
  <p:transition spd="slow" advClick="0">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General principles</a:t>
            </a:r>
          </a:p>
        </p:txBody>
      </p:sp>
    </p:spTree>
    <p:extLst>
      <p:ext uri="{BB962C8B-B14F-4D97-AF65-F5344CB8AC3E}">
        <p14:creationId xmlns:p14="http://schemas.microsoft.com/office/powerpoint/2010/main" val="1644031104"/>
      </p:ext>
    </p:extLst>
  </p:cSld>
  <p:clrMapOvr>
    <a:masterClrMapping/>
  </p:clrMapOvr>
  <p:transition spd="slow" advClick="0">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lstStyle/>
          <a:p>
            <a:r>
              <a:rPr lang="en-US" dirty="0"/>
              <a:t>User account types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26</a:t>
            </a:fld>
            <a:endParaRPr lang="en-US" dirty="0"/>
          </a:p>
        </p:txBody>
      </p:sp>
      <p:pic>
        <p:nvPicPr>
          <p:cNvPr id="5" name="Picture 4" descr="A screenshot of a cell phone&#10;&#10;Description generated with very high confidence">
            <a:extLst>
              <a:ext uri="{FF2B5EF4-FFF2-40B4-BE49-F238E27FC236}">
                <a16:creationId xmlns:a16="http://schemas.microsoft.com/office/drawing/2014/main" id="{FA6AE6F4-62AA-4594-98BC-F3D626D26223}"/>
              </a:ext>
            </a:extLst>
          </p:cNvPr>
          <p:cNvPicPr/>
          <p:nvPr/>
        </p:nvPicPr>
        <p:blipFill>
          <a:blip r:embed="rId3">
            <a:extLst>
              <a:ext uri="{28A0092B-C50C-407E-A947-70E740481C1C}">
                <a14:useLocalDpi xmlns:a14="http://schemas.microsoft.com/office/drawing/2010/main" val="0"/>
              </a:ext>
            </a:extLst>
          </a:blip>
          <a:stretch>
            <a:fillRect/>
          </a:stretch>
        </p:blipFill>
        <p:spPr>
          <a:xfrm>
            <a:off x="804181" y="1099170"/>
            <a:ext cx="10135961" cy="4408715"/>
          </a:xfrm>
          <a:prstGeom prst="rect">
            <a:avLst/>
          </a:prstGeom>
        </p:spPr>
      </p:pic>
      <p:sp>
        <p:nvSpPr>
          <p:cNvPr id="6" name="TextBox 5">
            <a:extLst>
              <a:ext uri="{FF2B5EF4-FFF2-40B4-BE49-F238E27FC236}">
                <a16:creationId xmlns:a16="http://schemas.microsoft.com/office/drawing/2014/main" id="{7B1DA079-7B50-4A9F-A52D-5DF3B1E3D43D}"/>
              </a:ext>
            </a:extLst>
          </p:cNvPr>
          <p:cNvSpPr txBox="1"/>
          <p:nvPr/>
        </p:nvSpPr>
        <p:spPr>
          <a:xfrm>
            <a:off x="1336525" y="5790282"/>
            <a:ext cx="2245194" cy="604049"/>
          </a:xfrm>
          <a:prstGeom prst="rect">
            <a:avLst/>
          </a:prstGeom>
          <a:solidFill>
            <a:schemeClr val="accent6">
              <a:lumMod val="75000"/>
              <a:alpha val="15000"/>
            </a:scheme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Cloud identities</a:t>
            </a:r>
          </a:p>
        </p:txBody>
      </p:sp>
      <p:sp>
        <p:nvSpPr>
          <p:cNvPr id="7" name="TextBox 6">
            <a:extLst>
              <a:ext uri="{FF2B5EF4-FFF2-40B4-BE49-F238E27FC236}">
                <a16:creationId xmlns:a16="http://schemas.microsoft.com/office/drawing/2014/main" id="{FE7ADD98-6570-44DC-9291-5F5864440E10}"/>
              </a:ext>
            </a:extLst>
          </p:cNvPr>
          <p:cNvSpPr txBox="1"/>
          <p:nvPr/>
        </p:nvSpPr>
        <p:spPr>
          <a:xfrm>
            <a:off x="4280494" y="5790282"/>
            <a:ext cx="3183336" cy="604049"/>
          </a:xfrm>
          <a:prstGeom prst="rect">
            <a:avLst/>
          </a:prstGeom>
          <a:solidFill>
            <a:schemeClr val="accent6">
              <a:lumMod val="75000"/>
              <a:alpha val="15000"/>
            </a:scheme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Synchronized identities</a:t>
            </a:r>
          </a:p>
        </p:txBody>
      </p:sp>
      <p:sp>
        <p:nvSpPr>
          <p:cNvPr id="8" name="TextBox 7">
            <a:extLst>
              <a:ext uri="{FF2B5EF4-FFF2-40B4-BE49-F238E27FC236}">
                <a16:creationId xmlns:a16="http://schemas.microsoft.com/office/drawing/2014/main" id="{9D59D5BE-7337-4D53-B474-9ABEA5416C72}"/>
              </a:ext>
            </a:extLst>
          </p:cNvPr>
          <p:cNvSpPr txBox="1"/>
          <p:nvPr/>
        </p:nvSpPr>
        <p:spPr>
          <a:xfrm>
            <a:off x="8063016" y="5790282"/>
            <a:ext cx="2792459" cy="604049"/>
          </a:xfrm>
          <a:prstGeom prst="rect">
            <a:avLst/>
          </a:prstGeom>
          <a:solidFill>
            <a:schemeClr val="accent6">
              <a:lumMod val="75000"/>
              <a:alpha val="15000"/>
            </a:scheme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Federated identities</a:t>
            </a:r>
          </a:p>
        </p:txBody>
      </p:sp>
    </p:spTree>
    <p:extLst>
      <p:ext uri="{BB962C8B-B14F-4D97-AF65-F5344CB8AC3E}">
        <p14:creationId xmlns:p14="http://schemas.microsoft.com/office/powerpoint/2010/main" val="51951556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lstStyle/>
          <a:p>
            <a:r>
              <a:rPr lang="en-US" dirty="0"/>
              <a:t>Cloud-only identities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27</a:t>
            </a:fld>
            <a:endParaRPr lang="en-US" dirty="0"/>
          </a:p>
        </p:txBody>
      </p:sp>
      <p:pic>
        <p:nvPicPr>
          <p:cNvPr id="1026" name="Picture 2" descr="https://www.microsoft.com/en-us/microsoft-365/blog/wp-content/uploads/2014/05/choosesignin_02.png">
            <a:extLst>
              <a:ext uri="{FF2B5EF4-FFF2-40B4-BE49-F238E27FC236}">
                <a16:creationId xmlns:a16="http://schemas.microsoft.com/office/drawing/2014/main" id="{480B238D-2EE1-44C6-AA60-CF5D12F41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586" y="1385209"/>
            <a:ext cx="8889546" cy="30470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2D59FA-EBC8-4691-978B-ACBE463F6CA9}"/>
              </a:ext>
            </a:extLst>
          </p:cNvPr>
          <p:cNvSpPr/>
          <p:nvPr/>
        </p:nvSpPr>
        <p:spPr>
          <a:xfrm>
            <a:off x="415440" y="4667639"/>
            <a:ext cx="9406871" cy="1196097"/>
          </a:xfrm>
          <a:prstGeom prst="rect">
            <a:avLst/>
          </a:prstGeom>
        </p:spPr>
        <p:txBody>
          <a:bodyPr wrap="none">
            <a:spAutoFit/>
          </a:bodyPr>
          <a:lstStyle/>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Users are created and managed in Office 365 (Azure AD)</a:t>
            </a:r>
          </a:p>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The passwords are verified by </a:t>
            </a:r>
            <a:r>
              <a:rPr lang="en-US" sz="3000" u="sng" dirty="0"/>
              <a:t>Azure AD</a:t>
            </a:r>
          </a:p>
        </p:txBody>
      </p:sp>
    </p:spTree>
    <p:extLst>
      <p:ext uri="{BB962C8B-B14F-4D97-AF65-F5344CB8AC3E}">
        <p14:creationId xmlns:p14="http://schemas.microsoft.com/office/powerpoint/2010/main" val="185765488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Synchronized identities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28</a:t>
            </a:fld>
            <a:endParaRPr lang="en-US" dirty="0"/>
          </a:p>
        </p:txBody>
      </p:sp>
      <p:sp>
        <p:nvSpPr>
          <p:cNvPr id="17" name="Rectangle 16">
            <a:extLst>
              <a:ext uri="{FF2B5EF4-FFF2-40B4-BE49-F238E27FC236}">
                <a16:creationId xmlns:a16="http://schemas.microsoft.com/office/drawing/2014/main" id="{8DF4636D-1DCB-4FD7-940C-DB4A3623E95B}"/>
              </a:ext>
            </a:extLst>
          </p:cNvPr>
          <p:cNvSpPr/>
          <p:nvPr/>
        </p:nvSpPr>
        <p:spPr>
          <a:xfrm>
            <a:off x="399112" y="4870767"/>
            <a:ext cx="11364263" cy="1680845"/>
          </a:xfrm>
          <a:prstGeom prst="rect">
            <a:avLst/>
          </a:prstGeom>
        </p:spPr>
        <p:txBody>
          <a:bodyPr wrap="square">
            <a:spAutoFit/>
          </a:bodyPr>
          <a:lstStyle/>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Users are created and managed on-premises, then synced to </a:t>
            </a:r>
            <a:br>
              <a:rPr lang="en-US" sz="3000" dirty="0"/>
            </a:br>
            <a:r>
              <a:rPr lang="en-US" sz="3000" dirty="0"/>
              <a:t>Azure AD (with the passwords hashes)</a:t>
            </a:r>
          </a:p>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The passwords are verified by </a:t>
            </a:r>
            <a:r>
              <a:rPr lang="en-US" sz="3000" u="sng" dirty="0"/>
              <a:t>Azure AD</a:t>
            </a:r>
          </a:p>
        </p:txBody>
      </p:sp>
      <p:pic>
        <p:nvPicPr>
          <p:cNvPr id="23" name="Picture 22" descr="A close up of a map&#10;&#10;Description automatically generated">
            <a:extLst>
              <a:ext uri="{FF2B5EF4-FFF2-40B4-BE49-F238E27FC236}">
                <a16:creationId xmlns:a16="http://schemas.microsoft.com/office/drawing/2014/main" id="{AF814F1F-3235-4C90-9864-FF02DD089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677" y="1277419"/>
            <a:ext cx="7712645" cy="3332681"/>
          </a:xfrm>
          <a:prstGeom prst="rect">
            <a:avLst/>
          </a:prstGeom>
        </p:spPr>
      </p:pic>
    </p:spTree>
    <p:extLst>
      <p:ext uri="{BB962C8B-B14F-4D97-AF65-F5344CB8AC3E}">
        <p14:creationId xmlns:p14="http://schemas.microsoft.com/office/powerpoint/2010/main" val="5826271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Federated identities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29</a:t>
            </a:fld>
            <a:endParaRPr lang="en-US" dirty="0"/>
          </a:p>
        </p:txBody>
      </p:sp>
      <p:pic>
        <p:nvPicPr>
          <p:cNvPr id="5" name="Picture 4" descr="A close up of a map&#10;&#10;Description automatically generated">
            <a:extLst>
              <a:ext uri="{FF2B5EF4-FFF2-40B4-BE49-F238E27FC236}">
                <a16:creationId xmlns:a16="http://schemas.microsoft.com/office/drawing/2014/main" id="{8DE5C50E-AF50-4081-9497-96453870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413" y="1164714"/>
            <a:ext cx="7625501" cy="3562823"/>
          </a:xfrm>
          <a:prstGeom prst="rect">
            <a:avLst/>
          </a:prstGeom>
        </p:spPr>
      </p:pic>
      <p:sp>
        <p:nvSpPr>
          <p:cNvPr id="44" name="Rectangle 43">
            <a:extLst>
              <a:ext uri="{FF2B5EF4-FFF2-40B4-BE49-F238E27FC236}">
                <a16:creationId xmlns:a16="http://schemas.microsoft.com/office/drawing/2014/main" id="{C13EB14B-8C08-4E48-A5EA-E3423F70BA25}"/>
              </a:ext>
            </a:extLst>
          </p:cNvPr>
          <p:cNvSpPr/>
          <p:nvPr/>
        </p:nvSpPr>
        <p:spPr>
          <a:xfrm>
            <a:off x="420884" y="5004679"/>
            <a:ext cx="11254045" cy="1680845"/>
          </a:xfrm>
          <a:prstGeom prst="rect">
            <a:avLst/>
          </a:prstGeom>
        </p:spPr>
        <p:txBody>
          <a:bodyPr wrap="square">
            <a:spAutoFit/>
          </a:bodyPr>
          <a:lstStyle/>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Users are created and managed on-premises, then synced to </a:t>
            </a:r>
            <a:br>
              <a:rPr lang="en-US" sz="3000" dirty="0"/>
            </a:br>
            <a:r>
              <a:rPr lang="en-US" sz="3000" dirty="0"/>
              <a:t>Azure AD (no need to sync password hashes)</a:t>
            </a:r>
          </a:p>
          <a:p>
            <a:pPr marL="457200" indent="-457200" defTabSz="1218438" latinLnBrk="1">
              <a:lnSpc>
                <a:spcPct val="105000"/>
              </a:lnSpc>
              <a:spcBef>
                <a:spcPts val="600"/>
              </a:spcBef>
              <a:spcAft>
                <a:spcPts val="600"/>
              </a:spcAft>
              <a:buFont typeface="Wingdings" panose="05000000000000000000" pitchFamily="2" charset="2"/>
              <a:buChar char="§"/>
            </a:pPr>
            <a:r>
              <a:rPr lang="en-US" sz="3000" dirty="0"/>
              <a:t>The passwords are verified </a:t>
            </a:r>
            <a:r>
              <a:rPr lang="en-US" sz="3000" u="sng" dirty="0"/>
              <a:t>on-premises</a:t>
            </a:r>
          </a:p>
        </p:txBody>
      </p:sp>
    </p:spTree>
    <p:extLst>
      <p:ext uri="{BB962C8B-B14F-4D97-AF65-F5344CB8AC3E}">
        <p14:creationId xmlns:p14="http://schemas.microsoft.com/office/powerpoint/2010/main" val="216804828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r>
              <a:rPr lang="en-US" dirty="0"/>
              <a:t>Table of Contents</a:t>
            </a:r>
            <a:endParaRPr lang="bg-BG" dirty="0"/>
          </a:p>
        </p:txBody>
      </p:sp>
      <p:sp>
        <p:nvSpPr>
          <p:cNvPr id="444419" name="Rectangle 3"/>
          <p:cNvSpPr>
            <a:spLocks noGrp="1" noChangeArrowheads="1"/>
          </p:cNvSpPr>
          <p:nvPr>
            <p:ph type="body" sz="quarter" idx="13"/>
          </p:nvPr>
        </p:nvSpPr>
        <p:spPr>
          <a:xfrm>
            <a:off x="196766" y="1371604"/>
            <a:ext cx="8861676" cy="5334437"/>
          </a:xfrm>
        </p:spPr>
        <p:txBody>
          <a:bodyPr>
            <a:normAutofit/>
          </a:bodyPr>
          <a:lstStyle/>
          <a:p>
            <a:r>
              <a:rPr lang="en-US" sz="3000" dirty="0"/>
              <a:t>Cloud services concepts. Introducing Microsoft 365</a:t>
            </a:r>
          </a:p>
          <a:p>
            <a:r>
              <a:rPr lang="en-US" sz="3000" dirty="0"/>
              <a:t>Identity management</a:t>
            </a:r>
          </a:p>
          <a:p>
            <a:r>
              <a:rPr lang="en-US" sz="3000" dirty="0"/>
              <a:t>Collaboration services in Microsoft 365</a:t>
            </a:r>
          </a:p>
          <a:p>
            <a:r>
              <a:rPr lang="en-US" sz="3000" dirty="0"/>
              <a:t>Security considerations in Exchange and </a:t>
            </a:r>
            <a:br>
              <a:rPr lang="en-US" sz="3000" dirty="0"/>
            </a:br>
            <a:r>
              <a:rPr lang="en-US" sz="3000" dirty="0"/>
              <a:t>SharePoint Online. Mobile Device Management</a:t>
            </a:r>
          </a:p>
          <a:p>
            <a:r>
              <a:rPr lang="en-US" sz="3000" dirty="0"/>
              <a:t>Microsoft 365 Information Protection</a:t>
            </a:r>
          </a:p>
        </p:txBody>
      </p:sp>
      <p:sp>
        <p:nvSpPr>
          <p:cNvPr id="2" name="Slide Number Placeholder 1"/>
          <p:cNvSpPr>
            <a:spLocks noGrp="1"/>
          </p:cNvSpPr>
          <p:nvPr>
            <p:ph type="sldNum" sz="quarter" idx="16"/>
          </p:nvPr>
        </p:nvSpPr>
        <p:spPr/>
        <p:txBody>
          <a:bodyPr/>
          <a:lstStyle/>
          <a:p>
            <a:fld id="{C014DD1E-5D91-48A3-AD6D-45FBA980D106}" type="slidenum">
              <a:rPr lang="en-US" smtClean="0"/>
              <a:pPr/>
              <a:t>3</a:t>
            </a:fld>
            <a:endParaRPr lang="en-US" dirty="0"/>
          </a:p>
        </p:txBody>
      </p:sp>
    </p:spTree>
    <p:extLst>
      <p:ext uri="{BB962C8B-B14F-4D97-AF65-F5344CB8AC3E}">
        <p14:creationId xmlns:p14="http://schemas.microsoft.com/office/powerpoint/2010/main" val="1646986932"/>
      </p:ext>
    </p:extLst>
  </p:cSld>
  <p:clrMapOvr>
    <a:masterClrMapping/>
  </p:clrMapOvr>
  <p:transition spd="slow" advClick="0" advTm="5000">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Authentication options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30</a:t>
            </a:fld>
            <a:endParaRPr lang="en-US" dirty="0"/>
          </a:p>
        </p:txBody>
      </p:sp>
      <p:grpSp>
        <p:nvGrpSpPr>
          <p:cNvPr id="44" name="Group 43" descr="Slide depicts three columns representing the three authentication options in Office 365. The left column is cloud identity in which users authenticate by using an independent cloud identity in Azure AD. The middle column is synchronized identity in which users authenticate by using a single identity by enabling a same sign-on experience with password hash sync from on-premises AD DS to Azure AD via Azure AD Connect with Password Sync. The right column is federated identity in which users authenticate using a single federated identity by enabling a single sign-on (SSO) via federation from Azure AD to on-premises AD DS.&#10;&#10;">
            <a:extLst>
              <a:ext uri="{FF2B5EF4-FFF2-40B4-BE49-F238E27FC236}">
                <a16:creationId xmlns:a16="http://schemas.microsoft.com/office/drawing/2014/main" id="{1337C5EA-0897-466D-9160-97C09C3E0201}"/>
              </a:ext>
            </a:extLst>
          </p:cNvPr>
          <p:cNvGrpSpPr/>
          <p:nvPr/>
        </p:nvGrpSpPr>
        <p:grpSpPr>
          <a:xfrm>
            <a:off x="1370228" y="1295400"/>
            <a:ext cx="8763000" cy="5410200"/>
            <a:chOff x="152400" y="609600"/>
            <a:chExt cx="8763000" cy="5410200"/>
          </a:xfrm>
        </p:grpSpPr>
        <p:sp>
          <p:nvSpPr>
            <p:cNvPr id="45" name="Rectangle 44">
              <a:extLst>
                <a:ext uri="{FF2B5EF4-FFF2-40B4-BE49-F238E27FC236}">
                  <a16:creationId xmlns:a16="http://schemas.microsoft.com/office/drawing/2014/main" id="{EC7319E3-BD67-4867-B6AC-F1C20F2A49F2}"/>
                </a:ext>
              </a:extLst>
            </p:cNvPr>
            <p:cNvSpPr/>
            <p:nvPr/>
          </p:nvSpPr>
          <p:spPr>
            <a:xfrm>
              <a:off x="152400" y="609600"/>
              <a:ext cx="8763000" cy="5410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dirty="0">
                <a:solidFill>
                  <a:srgbClr val="000000"/>
                </a:solidFill>
              </a:endParaRPr>
            </a:p>
          </p:txBody>
        </p:sp>
        <p:sp>
          <p:nvSpPr>
            <p:cNvPr id="46" name="Rectangle 45">
              <a:extLst>
                <a:ext uri="{FF2B5EF4-FFF2-40B4-BE49-F238E27FC236}">
                  <a16:creationId xmlns:a16="http://schemas.microsoft.com/office/drawing/2014/main" id="{BE9B5696-1C4D-4080-B6A5-EDF060EE09CD}"/>
                </a:ext>
              </a:extLst>
            </p:cNvPr>
            <p:cNvSpPr/>
            <p:nvPr/>
          </p:nvSpPr>
          <p:spPr>
            <a:xfrm>
              <a:off x="152400" y="2590800"/>
              <a:ext cx="87630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dirty="0">
                <a:solidFill>
                  <a:srgbClr val="FFFFFF"/>
                </a:solidFill>
              </a:endParaRPr>
            </a:p>
          </p:txBody>
        </p:sp>
        <p:cxnSp>
          <p:nvCxnSpPr>
            <p:cNvPr id="47" name="Straight Connector 46">
              <a:extLst>
                <a:ext uri="{FF2B5EF4-FFF2-40B4-BE49-F238E27FC236}">
                  <a16:creationId xmlns:a16="http://schemas.microsoft.com/office/drawing/2014/main" id="{408071A0-8AC7-4F98-9875-828172738361}"/>
                </a:ext>
              </a:extLst>
            </p:cNvPr>
            <p:cNvCxnSpPr/>
            <p:nvPr/>
          </p:nvCxnSpPr>
          <p:spPr>
            <a:xfrm>
              <a:off x="5867400" y="609600"/>
              <a:ext cx="0" cy="5410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7393F78-1676-4269-B976-3B51270AC4DF}"/>
                </a:ext>
              </a:extLst>
            </p:cNvPr>
            <p:cNvCxnSpPr/>
            <p:nvPr/>
          </p:nvCxnSpPr>
          <p:spPr>
            <a:xfrm>
              <a:off x="3095625" y="609600"/>
              <a:ext cx="0" cy="5410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Picture 2" descr="C:\Users\Sally\Desktop\ID Resources\MSTP\SRTech_Reference\Graphics for IDs\Microsoft Illustrations\Cloud_4.png">
              <a:extLst>
                <a:ext uri="{FF2B5EF4-FFF2-40B4-BE49-F238E27FC236}">
                  <a16:creationId xmlns:a16="http://schemas.microsoft.com/office/drawing/2014/main" id="{594E3A5E-10E8-4647-8E0D-D69CF1AA6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93" y="1493837"/>
              <a:ext cx="1931987" cy="109696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Sally\Desktop\ID Resources\MSTP\SRTech_Reference\Graphics for IDs\Microsoft Illustrations\Cloud_4.png">
              <a:extLst>
                <a:ext uri="{FF2B5EF4-FFF2-40B4-BE49-F238E27FC236}">
                  <a16:creationId xmlns:a16="http://schemas.microsoft.com/office/drawing/2014/main" id="{26E939EB-ED6F-4220-B1FC-ED22882F9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806" y="1493837"/>
              <a:ext cx="1931987" cy="109696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C:\Users\Sally\Desktop\ID Resources\MSTP\SRTech_Reference\Graphics for IDs\Microsoft Illustrations\Cloud_4.png">
              <a:extLst>
                <a:ext uri="{FF2B5EF4-FFF2-40B4-BE49-F238E27FC236}">
                  <a16:creationId xmlns:a16="http://schemas.microsoft.com/office/drawing/2014/main" id="{12C087E4-BA02-4D37-83EC-D08B289CC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7630" y="1478754"/>
              <a:ext cx="1931987" cy="109696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A231BBCB-D5D2-4863-936E-DDB659659FD9}"/>
                </a:ext>
              </a:extLst>
            </p:cNvPr>
            <p:cNvSpPr txBox="1"/>
            <p:nvPr/>
          </p:nvSpPr>
          <p:spPr>
            <a:xfrm>
              <a:off x="699293" y="614362"/>
              <a:ext cx="2209800" cy="707886"/>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Cloud</a:t>
              </a:r>
              <a:r>
                <a:rPr lang="bs-Latn-BA" sz="2000" b="0">
                  <a:solidFill>
                    <a:srgbClr val="000000"/>
                  </a:solidFill>
                  <a:latin typeface="Segoe UI" panose="020B0502040204020203" pitchFamily="34" charset="0"/>
                  <a:cs typeface="Segoe UI" panose="020B0502040204020203" pitchFamily="34" charset="0"/>
                </a:rPr>
                <a:t>-only authentication</a:t>
              </a:r>
              <a:endParaRPr lang="en-US" sz="2000" b="0" dirty="0">
                <a:solidFill>
                  <a:srgbClr val="00000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6A3256AD-361A-4E93-9A8B-5DBBC12D4D91}"/>
                </a:ext>
              </a:extLst>
            </p:cNvPr>
            <p:cNvSpPr txBox="1"/>
            <p:nvPr/>
          </p:nvSpPr>
          <p:spPr>
            <a:xfrm>
              <a:off x="3095624" y="614362"/>
              <a:ext cx="2771775" cy="707886"/>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Synchronized identity</a:t>
              </a:r>
              <a:r>
                <a:rPr lang="bs-Latn-BA" sz="2000" b="0">
                  <a:solidFill>
                    <a:srgbClr val="000000"/>
                  </a:solidFill>
                  <a:latin typeface="Segoe UI" panose="020B0502040204020203" pitchFamily="34" charset="0"/>
                  <a:cs typeface="Segoe UI" panose="020B0502040204020203" pitchFamily="34" charset="0"/>
                </a:rPr>
                <a:t> authentication</a:t>
              </a:r>
              <a:endParaRPr lang="en-US" sz="2000" b="0" dirty="0">
                <a:solidFill>
                  <a:srgbClr val="000000"/>
                </a:solidFill>
                <a:latin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A6EB58D0-0194-4538-AC0C-8081A2EC9D08}"/>
                </a:ext>
              </a:extLst>
            </p:cNvPr>
            <p:cNvSpPr txBox="1"/>
            <p:nvPr/>
          </p:nvSpPr>
          <p:spPr>
            <a:xfrm>
              <a:off x="5887278" y="614362"/>
              <a:ext cx="2666999" cy="707886"/>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Federated identity</a:t>
              </a:r>
              <a:r>
                <a:rPr lang="bs-Latn-BA" sz="2000" b="0">
                  <a:solidFill>
                    <a:srgbClr val="000000"/>
                  </a:solidFill>
                  <a:latin typeface="Segoe UI" panose="020B0502040204020203" pitchFamily="34" charset="0"/>
                  <a:cs typeface="Segoe UI" panose="020B0502040204020203" pitchFamily="34" charset="0"/>
                </a:rPr>
                <a:t> authentication</a:t>
              </a:r>
              <a:endParaRPr lang="en-US" sz="2000" b="0" dirty="0">
                <a:solidFill>
                  <a:srgbClr val="000000"/>
                </a:solidFill>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ECBE170A-66F6-407B-9466-74D4E3A1DADD}"/>
                </a:ext>
              </a:extLst>
            </p:cNvPr>
            <p:cNvSpPr txBox="1"/>
            <p:nvPr/>
          </p:nvSpPr>
          <p:spPr>
            <a:xfrm>
              <a:off x="560387" y="2619345"/>
              <a:ext cx="2209800" cy="400110"/>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Azure AD</a:t>
              </a:r>
            </a:p>
          </p:txBody>
        </p:sp>
        <p:sp>
          <p:nvSpPr>
            <p:cNvPr id="56" name="TextBox 55">
              <a:extLst>
                <a:ext uri="{FF2B5EF4-FFF2-40B4-BE49-F238E27FC236}">
                  <a16:creationId xmlns:a16="http://schemas.microsoft.com/office/drawing/2014/main" id="{938C021C-3173-46DA-B1B5-C3F25AE2BAC4}"/>
                </a:ext>
              </a:extLst>
            </p:cNvPr>
            <p:cNvSpPr txBox="1"/>
            <p:nvPr/>
          </p:nvSpPr>
          <p:spPr>
            <a:xfrm>
              <a:off x="3376611" y="2619345"/>
              <a:ext cx="2209800" cy="400110"/>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Azure AD</a:t>
              </a:r>
            </a:p>
          </p:txBody>
        </p:sp>
        <p:sp>
          <p:nvSpPr>
            <p:cNvPr id="57" name="TextBox 56">
              <a:extLst>
                <a:ext uri="{FF2B5EF4-FFF2-40B4-BE49-F238E27FC236}">
                  <a16:creationId xmlns:a16="http://schemas.microsoft.com/office/drawing/2014/main" id="{63B81126-23DF-4C5D-A54F-523DAECC5FA0}"/>
                </a:ext>
              </a:extLst>
            </p:cNvPr>
            <p:cNvSpPr txBox="1"/>
            <p:nvPr/>
          </p:nvSpPr>
          <p:spPr>
            <a:xfrm>
              <a:off x="6293643" y="2612126"/>
              <a:ext cx="2209800" cy="400110"/>
            </a:xfrm>
            <a:prstGeom prst="rect">
              <a:avLst/>
            </a:prstGeom>
            <a:noFill/>
          </p:spPr>
          <p:txBody>
            <a:bodyPr wrap="square" rtlCol="0">
              <a:spAutoFit/>
            </a:bodyPr>
            <a:lstStyle/>
            <a:p>
              <a:pPr lvl="0" algn="ctr"/>
              <a:r>
                <a:rPr lang="en-US" sz="2000" b="0" dirty="0">
                  <a:solidFill>
                    <a:srgbClr val="000000"/>
                  </a:solidFill>
                  <a:latin typeface="Segoe UI" panose="020B0502040204020203" pitchFamily="34" charset="0"/>
                  <a:cs typeface="Segoe UI" panose="020B0502040204020203" pitchFamily="34" charset="0"/>
                </a:rPr>
                <a:t>Azure AD</a:t>
              </a:r>
            </a:p>
          </p:txBody>
        </p:sp>
        <p:cxnSp>
          <p:nvCxnSpPr>
            <p:cNvPr id="58" name="Straight Connector 57">
              <a:extLst>
                <a:ext uri="{FF2B5EF4-FFF2-40B4-BE49-F238E27FC236}">
                  <a16:creationId xmlns:a16="http://schemas.microsoft.com/office/drawing/2014/main" id="{1FCD844C-1DD0-4E29-B912-245C5EF79AB7}"/>
                </a:ext>
              </a:extLst>
            </p:cNvPr>
            <p:cNvCxnSpPr/>
            <p:nvPr/>
          </p:nvCxnSpPr>
          <p:spPr>
            <a:xfrm>
              <a:off x="4481511" y="3048000"/>
              <a:ext cx="0" cy="15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AF6A190-1ED6-447A-B977-16A41D9D151E}"/>
                </a:ext>
              </a:extLst>
            </p:cNvPr>
            <p:cNvCxnSpPr/>
            <p:nvPr/>
          </p:nvCxnSpPr>
          <p:spPr>
            <a:xfrm>
              <a:off x="6559548" y="3048000"/>
              <a:ext cx="0" cy="15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1C44C8A-C4B5-42D1-AC67-29C1BA705AF4}"/>
                </a:ext>
              </a:extLst>
            </p:cNvPr>
            <p:cNvSpPr txBox="1"/>
            <p:nvPr/>
          </p:nvSpPr>
          <p:spPr>
            <a:xfrm>
              <a:off x="457200" y="4800600"/>
              <a:ext cx="2638424" cy="646331"/>
            </a:xfrm>
            <a:prstGeom prst="rect">
              <a:avLst/>
            </a:prstGeom>
            <a:noFill/>
          </p:spPr>
          <p:txBody>
            <a:bodyPr wrap="square" rtlCol="0">
              <a:spAutoFit/>
            </a:bodyPr>
            <a:lstStyle/>
            <a:p>
              <a:pPr lvl="0" algn="ctr"/>
              <a:r>
                <a:rPr lang="en-US" b="0" dirty="0">
                  <a:solidFill>
                    <a:srgbClr val="000000"/>
                  </a:solidFill>
                  <a:latin typeface="Segoe UI" panose="020B0502040204020203" pitchFamily="34" charset="0"/>
                  <a:cs typeface="Segoe UI" panose="020B0502040204020203" pitchFamily="34" charset="0"/>
                </a:rPr>
                <a:t>Independent cloud identity</a:t>
              </a:r>
            </a:p>
          </p:txBody>
        </p:sp>
        <p:sp>
          <p:nvSpPr>
            <p:cNvPr id="61" name="Rounded Rectangle 20">
              <a:extLst>
                <a:ext uri="{FF2B5EF4-FFF2-40B4-BE49-F238E27FC236}">
                  <a16:creationId xmlns:a16="http://schemas.microsoft.com/office/drawing/2014/main" id="{0816710B-C8CB-4D82-9B0D-D4FFFC495E92}"/>
                </a:ext>
              </a:extLst>
            </p:cNvPr>
            <p:cNvSpPr/>
            <p:nvPr/>
          </p:nvSpPr>
          <p:spPr>
            <a:xfrm>
              <a:off x="3200401" y="3505200"/>
              <a:ext cx="2514600" cy="533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Azure</a:t>
              </a:r>
              <a:r>
                <a:rPr lang="en-US" b="0" dirty="0">
                  <a:solidFill>
                    <a:srgbClr val="FFFFFF"/>
                  </a:solidFill>
                  <a:latin typeface="Segoe UI" panose="020B0502040204020203" pitchFamily="34" charset="0"/>
                  <a:cs typeface="Segoe UI" panose="020B0502040204020203" pitchFamily="34" charset="0"/>
                </a:rPr>
                <a:t> </a:t>
              </a:r>
              <a:r>
                <a:rPr lang="en-US" b="0" dirty="0">
                  <a:solidFill>
                    <a:srgbClr val="000000"/>
                  </a:solidFill>
                  <a:latin typeface="Segoe UI" panose="020B0502040204020203" pitchFamily="34" charset="0"/>
                  <a:cs typeface="Segoe UI" panose="020B0502040204020203" pitchFamily="34" charset="0"/>
                </a:rPr>
                <a:t>AD Connect and password sync </a:t>
              </a:r>
            </a:p>
          </p:txBody>
        </p:sp>
        <p:sp>
          <p:nvSpPr>
            <p:cNvPr id="62" name="Rounded Rectangle 21">
              <a:extLst>
                <a:ext uri="{FF2B5EF4-FFF2-40B4-BE49-F238E27FC236}">
                  <a16:creationId xmlns:a16="http://schemas.microsoft.com/office/drawing/2014/main" id="{08A10990-6258-4484-B333-3881E087D240}"/>
                </a:ext>
              </a:extLst>
            </p:cNvPr>
            <p:cNvSpPr/>
            <p:nvPr/>
          </p:nvSpPr>
          <p:spPr>
            <a:xfrm>
              <a:off x="3162300" y="4338637"/>
              <a:ext cx="2666997" cy="533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AD DS</a:t>
              </a:r>
            </a:p>
          </p:txBody>
        </p:sp>
        <p:cxnSp>
          <p:nvCxnSpPr>
            <p:cNvPr id="63" name="Straight Connector 62">
              <a:extLst>
                <a:ext uri="{FF2B5EF4-FFF2-40B4-BE49-F238E27FC236}">
                  <a16:creationId xmlns:a16="http://schemas.microsoft.com/office/drawing/2014/main" id="{9310D186-EBB4-43A3-A586-11E7996F918B}"/>
                </a:ext>
              </a:extLst>
            </p:cNvPr>
            <p:cNvCxnSpPr/>
            <p:nvPr/>
          </p:nvCxnSpPr>
          <p:spPr>
            <a:xfrm>
              <a:off x="8019254" y="3019455"/>
              <a:ext cx="0" cy="15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ounded Rectangle 23">
              <a:extLst>
                <a:ext uri="{FF2B5EF4-FFF2-40B4-BE49-F238E27FC236}">
                  <a16:creationId xmlns:a16="http://schemas.microsoft.com/office/drawing/2014/main" id="{33DCFEF8-DE3F-4BF9-816E-463540A8D65B}"/>
                </a:ext>
              </a:extLst>
            </p:cNvPr>
            <p:cNvSpPr/>
            <p:nvPr/>
          </p:nvSpPr>
          <p:spPr>
            <a:xfrm>
              <a:off x="5911848" y="3543300"/>
              <a:ext cx="1295400" cy="533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Azure</a:t>
              </a:r>
              <a:r>
                <a:rPr lang="en-US" b="0" dirty="0">
                  <a:solidFill>
                    <a:srgbClr val="FFFFFF"/>
                  </a:solidFill>
                  <a:latin typeface="Segoe UI" panose="020B0502040204020203" pitchFamily="34" charset="0"/>
                  <a:cs typeface="Segoe UI" panose="020B0502040204020203" pitchFamily="34" charset="0"/>
                </a:rPr>
                <a:t> </a:t>
              </a:r>
              <a:r>
                <a:rPr lang="en-US" b="0" dirty="0">
                  <a:solidFill>
                    <a:srgbClr val="000000"/>
                  </a:solidFill>
                  <a:latin typeface="Segoe UI" panose="020B0502040204020203" pitchFamily="34" charset="0"/>
                  <a:cs typeface="Segoe UI" panose="020B0502040204020203" pitchFamily="34" charset="0"/>
                </a:rPr>
                <a:t>AD</a:t>
              </a:r>
            </a:p>
            <a:p>
              <a:pPr lvl="0" algn="ctr"/>
              <a:r>
                <a:rPr lang="en-US" b="0" dirty="0">
                  <a:solidFill>
                    <a:srgbClr val="000000"/>
                  </a:solidFill>
                  <a:latin typeface="Segoe UI" panose="020B0502040204020203" pitchFamily="34" charset="0"/>
                  <a:cs typeface="Segoe UI" panose="020B0502040204020203" pitchFamily="34" charset="0"/>
                </a:rPr>
                <a:t>Connect  </a:t>
              </a:r>
            </a:p>
          </p:txBody>
        </p:sp>
        <p:sp>
          <p:nvSpPr>
            <p:cNvPr id="65" name="Rounded Rectangle 24">
              <a:extLst>
                <a:ext uri="{FF2B5EF4-FFF2-40B4-BE49-F238E27FC236}">
                  <a16:creationId xmlns:a16="http://schemas.microsoft.com/office/drawing/2014/main" id="{2870252D-34BB-4F4F-A17D-72325E36BA4E}"/>
                </a:ext>
              </a:extLst>
            </p:cNvPr>
            <p:cNvSpPr/>
            <p:nvPr/>
          </p:nvSpPr>
          <p:spPr>
            <a:xfrm>
              <a:off x="7365205" y="3548062"/>
              <a:ext cx="1477963" cy="533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Federation</a:t>
              </a:r>
            </a:p>
          </p:txBody>
        </p:sp>
        <p:sp>
          <p:nvSpPr>
            <p:cNvPr id="66" name="Rounded Rectangle 25">
              <a:extLst>
                <a:ext uri="{FF2B5EF4-FFF2-40B4-BE49-F238E27FC236}">
                  <a16:creationId xmlns:a16="http://schemas.microsoft.com/office/drawing/2014/main" id="{0E914D8F-8C36-43A2-ACF7-AC1269C4C4A5}"/>
                </a:ext>
              </a:extLst>
            </p:cNvPr>
            <p:cNvSpPr/>
            <p:nvPr/>
          </p:nvSpPr>
          <p:spPr>
            <a:xfrm>
              <a:off x="5911848" y="4338637"/>
              <a:ext cx="3003552" cy="533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0" dirty="0">
                  <a:solidFill>
                    <a:srgbClr val="000000"/>
                  </a:solidFill>
                  <a:latin typeface="Segoe UI" panose="020B0502040204020203" pitchFamily="34" charset="0"/>
                  <a:cs typeface="Segoe UI" panose="020B0502040204020203" pitchFamily="34" charset="0"/>
                </a:rPr>
                <a:t>AD DS</a:t>
              </a:r>
            </a:p>
          </p:txBody>
        </p:sp>
        <p:sp>
          <p:nvSpPr>
            <p:cNvPr id="67" name="TextBox 66">
              <a:extLst>
                <a:ext uri="{FF2B5EF4-FFF2-40B4-BE49-F238E27FC236}">
                  <a16:creationId xmlns:a16="http://schemas.microsoft.com/office/drawing/2014/main" id="{A2C3EE47-F70F-47CA-8B38-EDFF3BBB0E04}"/>
                </a:ext>
              </a:extLst>
            </p:cNvPr>
            <p:cNvSpPr txBox="1"/>
            <p:nvPr/>
          </p:nvSpPr>
          <p:spPr>
            <a:xfrm>
              <a:off x="3143250" y="4908322"/>
              <a:ext cx="2744786" cy="1077218"/>
            </a:xfrm>
            <a:prstGeom prst="rect">
              <a:avLst/>
            </a:prstGeom>
            <a:noFill/>
          </p:spPr>
          <p:txBody>
            <a:bodyPr wrap="square" rtlCol="0">
              <a:spAutoFit/>
            </a:bodyPr>
            <a:lstStyle/>
            <a:p>
              <a:pPr lvl="0"/>
              <a:r>
                <a:rPr lang="en-US" sz="1600" b="0" dirty="0">
                  <a:solidFill>
                    <a:srgbClr val="000000"/>
                  </a:solidFill>
                  <a:latin typeface="Segoe UI" panose="020B0502040204020203" pitchFamily="34" charset="0"/>
                  <a:cs typeface="Segoe UI" panose="020B0502040204020203" pitchFamily="34" charset="0"/>
                </a:rPr>
                <a:t>Single identity, enabling a same sign-on experience with password hash synchronization</a:t>
              </a:r>
            </a:p>
          </p:txBody>
        </p:sp>
        <p:sp>
          <p:nvSpPr>
            <p:cNvPr id="68" name="TextBox 67">
              <a:extLst>
                <a:ext uri="{FF2B5EF4-FFF2-40B4-BE49-F238E27FC236}">
                  <a16:creationId xmlns:a16="http://schemas.microsoft.com/office/drawing/2014/main" id="{B6E00DDA-3720-4E64-8EF1-5F13DDB84B63}"/>
                </a:ext>
              </a:extLst>
            </p:cNvPr>
            <p:cNvSpPr txBox="1"/>
            <p:nvPr/>
          </p:nvSpPr>
          <p:spPr>
            <a:xfrm>
              <a:off x="5930898" y="4895164"/>
              <a:ext cx="2984502" cy="1077218"/>
            </a:xfrm>
            <a:prstGeom prst="rect">
              <a:avLst/>
            </a:prstGeom>
            <a:noFill/>
          </p:spPr>
          <p:txBody>
            <a:bodyPr wrap="square" rtlCol="0">
              <a:spAutoFit/>
            </a:bodyPr>
            <a:lstStyle/>
            <a:p>
              <a:pPr lvl="0"/>
              <a:r>
                <a:rPr lang="en-US" sz="1600" b="0" dirty="0">
                  <a:solidFill>
                    <a:srgbClr val="000000"/>
                  </a:solidFill>
                  <a:latin typeface="Segoe UI" panose="020B0502040204020203" pitchFamily="34" charset="0"/>
                  <a:cs typeface="Segoe UI" panose="020B0502040204020203" pitchFamily="34" charset="0"/>
                </a:rPr>
                <a:t>Single federated identity, enabling SSO in some scenarios and additional flexibility</a:t>
              </a:r>
            </a:p>
          </p:txBody>
        </p:sp>
      </p:grpSp>
    </p:spTree>
    <p:extLst>
      <p:ext uri="{BB962C8B-B14F-4D97-AF65-F5344CB8AC3E}">
        <p14:creationId xmlns:p14="http://schemas.microsoft.com/office/powerpoint/2010/main" val="1040497236"/>
      </p:ext>
    </p:extLst>
  </p:cSld>
  <p:clrMapOvr>
    <a:masterClrMapping/>
  </p:clrMapOvr>
  <p:transition spd="slow" advClick="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Azure AD pass-through authentication (PTA)</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31</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A12505B5-8DCD-4807-B2F0-008D7327F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0214"/>
            <a:ext cx="12191999" cy="5687785"/>
          </a:xfrm>
          <a:prstGeom prst="rect">
            <a:avLst/>
          </a:prstGeom>
          <a:solidFill>
            <a:srgbClr val="000000">
              <a:shade val="95000"/>
            </a:srgbClr>
          </a:solidFill>
          <a:ln w="38100" cap="sq">
            <a:no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180655391"/>
      </p:ext>
    </p:extLst>
  </p:cSld>
  <p:clrMapOvr>
    <a:masterClrMapping/>
  </p:clrMapOvr>
  <p:transition spd="slow" advClick="0">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User Principal Name (UPN)</a:t>
            </a:r>
          </a:p>
        </p:txBody>
      </p:sp>
      <p:sp>
        <p:nvSpPr>
          <p:cNvPr id="2" name="Text Placeholder 1">
            <a:extLst>
              <a:ext uri="{FF2B5EF4-FFF2-40B4-BE49-F238E27FC236}">
                <a16:creationId xmlns:a16="http://schemas.microsoft.com/office/drawing/2014/main" id="{886F47B3-96C2-4C20-B387-1F50BC6CACDD}"/>
              </a:ext>
            </a:extLst>
          </p:cNvPr>
          <p:cNvSpPr>
            <a:spLocks noGrp="1"/>
          </p:cNvSpPr>
          <p:nvPr>
            <p:ph type="body" sz="quarter" idx="4294967295"/>
          </p:nvPr>
        </p:nvSpPr>
        <p:spPr>
          <a:xfrm>
            <a:off x="190405" y="1271588"/>
            <a:ext cx="11817350" cy="5202237"/>
          </a:xfrm>
        </p:spPr>
        <p:txBody>
          <a:bodyPr>
            <a:normAutofit/>
          </a:bodyPr>
          <a:lstStyle/>
          <a:p>
            <a:r>
              <a:rPr lang="en-US" dirty="0"/>
              <a:t>The [unique] logon name of the user</a:t>
            </a:r>
          </a:p>
          <a:p>
            <a:pPr marL="0" indent="0">
              <a:buNone/>
            </a:pPr>
            <a:r>
              <a:rPr lang="en-US" dirty="0"/>
              <a:t>		Example: </a:t>
            </a:r>
            <a:r>
              <a:rPr lang="en-US" u="sng" dirty="0"/>
              <a:t>Ivan.Petrov@softuni.bg</a:t>
            </a:r>
          </a:p>
          <a:p>
            <a:r>
              <a:rPr lang="en-US" dirty="0"/>
              <a:t>It should map to the user email address</a:t>
            </a:r>
          </a:p>
          <a:p>
            <a:r>
              <a:rPr lang="en-US" dirty="0"/>
              <a:t>Default domain for new subscriptions is:</a:t>
            </a:r>
            <a:br>
              <a:rPr lang="en-US" dirty="0"/>
            </a:br>
            <a:r>
              <a:rPr lang="en-US" dirty="0"/>
              <a:t>tenantname.onmicrosoft.com</a:t>
            </a:r>
          </a:p>
          <a:p>
            <a:pPr marL="0" indent="0">
              <a:buNone/>
            </a:pPr>
            <a:r>
              <a:rPr lang="en-US" dirty="0"/>
              <a:t>     …meaning that the default UPN of the users is like this:</a:t>
            </a:r>
          </a:p>
          <a:p>
            <a:pPr marL="0" indent="0" defTabSz="1257300">
              <a:buNone/>
            </a:pPr>
            <a:r>
              <a:rPr lang="en-US" dirty="0"/>
              <a:t>	</a:t>
            </a:r>
            <a:r>
              <a:rPr lang="en-US" u="sng" dirty="0"/>
              <a:t>Ivan.Petrov@softunibg.onmicrosoft.com</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32</a:t>
            </a:fld>
            <a:endParaRPr lang="en-US" dirty="0"/>
          </a:p>
        </p:txBody>
      </p:sp>
    </p:spTree>
    <p:extLst>
      <p:ext uri="{BB962C8B-B14F-4D97-AF65-F5344CB8AC3E}">
        <p14:creationId xmlns:p14="http://schemas.microsoft.com/office/powerpoint/2010/main" val="196558380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par>
                                <p:cTn id="21" presetID="22" presetClass="entr" presetSubtype="8" fill="hold" nodeType="withEffect">
                                  <p:stCondLst>
                                    <p:cond delay="50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par>
                                <p:cTn id="24" presetID="22" presetClass="entr" presetSubtype="8" fill="hold" nodeType="withEffect">
                                  <p:stCondLst>
                                    <p:cond delay="100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left)">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27B7-B610-4149-BDCB-C15E41ABBF60}"/>
              </a:ext>
            </a:extLst>
          </p:cNvPr>
          <p:cNvSpPr>
            <a:spLocks noGrp="1"/>
          </p:cNvSpPr>
          <p:nvPr>
            <p:ph type="title"/>
          </p:nvPr>
        </p:nvSpPr>
        <p:spPr/>
        <p:txBody>
          <a:bodyPr>
            <a:normAutofit/>
          </a:bodyPr>
          <a:lstStyle/>
          <a:p>
            <a:r>
              <a:rPr lang="en-US" dirty="0"/>
              <a:t>Windows AD vs Azure AD</a:t>
            </a:r>
          </a:p>
        </p:txBody>
      </p:sp>
      <p:sp>
        <p:nvSpPr>
          <p:cNvPr id="2" name="Text Placeholder 1">
            <a:extLst>
              <a:ext uri="{FF2B5EF4-FFF2-40B4-BE49-F238E27FC236}">
                <a16:creationId xmlns:a16="http://schemas.microsoft.com/office/drawing/2014/main" id="{886F47B3-96C2-4C20-B387-1F50BC6CACDD}"/>
              </a:ext>
            </a:extLst>
          </p:cNvPr>
          <p:cNvSpPr>
            <a:spLocks noGrp="1"/>
          </p:cNvSpPr>
          <p:nvPr>
            <p:ph type="body" sz="quarter" idx="4294967295"/>
          </p:nvPr>
        </p:nvSpPr>
        <p:spPr>
          <a:xfrm>
            <a:off x="160337" y="1266146"/>
            <a:ext cx="11817350" cy="5202237"/>
          </a:xfrm>
        </p:spPr>
        <p:txBody>
          <a:bodyPr>
            <a:normAutofit/>
          </a:bodyPr>
          <a:lstStyle/>
          <a:p>
            <a:pPr marL="403225" indent="-403225"/>
            <a:r>
              <a:rPr lang="en-US" sz="3000" dirty="0"/>
              <a:t>Azure AD is </a:t>
            </a:r>
            <a:r>
              <a:rPr lang="en-US" sz="3000" u="sng" dirty="0"/>
              <a:t>not</a:t>
            </a:r>
            <a:r>
              <a:rPr lang="en-US" sz="3000" dirty="0"/>
              <a:t> “another Windows AD, but in the cloud”</a:t>
            </a:r>
          </a:p>
          <a:p>
            <a:pPr marL="403225" indent="-403225"/>
            <a:r>
              <a:rPr lang="en-US" sz="3000" dirty="0"/>
              <a:t>Azure AD is very similar to AD DS (Active Directory Domain Services),</a:t>
            </a:r>
            <a:br>
              <a:rPr lang="en-US" sz="3000" dirty="0"/>
            </a:br>
            <a:r>
              <a:rPr lang="en-US" sz="3000" dirty="0"/>
              <a:t>but there are differences:</a:t>
            </a:r>
          </a:p>
          <a:p>
            <a:pPr marL="936291" lvl="1" indent="-403225">
              <a:buSzPct val="85000"/>
            </a:pPr>
            <a:r>
              <a:rPr lang="en-US" sz="3000" dirty="0"/>
              <a:t>No group policies and no structuring in the form of OUs</a:t>
            </a:r>
            <a:br>
              <a:rPr lang="en-US" sz="3000" dirty="0"/>
            </a:br>
            <a:r>
              <a:rPr lang="en-US" sz="3000" dirty="0"/>
              <a:t>(Organizational Unites) in Azure AD</a:t>
            </a:r>
          </a:p>
          <a:p>
            <a:pPr marL="936291" lvl="1" indent="-403225">
              <a:buSzPct val="85000"/>
            </a:pPr>
            <a:r>
              <a:rPr lang="en-US" sz="3000" dirty="0"/>
              <a:t>Authentication is different - AD DS uses Kerberos, while Azure AD </a:t>
            </a:r>
            <a:br>
              <a:rPr lang="en-US" sz="3000" dirty="0"/>
            </a:br>
            <a:r>
              <a:rPr lang="en-US" sz="3000" dirty="0"/>
              <a:t>uses protocols over HTTP(S) - SAML, OAuth (for authorization)</a:t>
            </a:r>
          </a:p>
          <a:p>
            <a:pPr marL="936291" lvl="1" indent="-403225">
              <a:buSzPct val="85000"/>
            </a:pPr>
            <a:r>
              <a:rPr lang="en-US" sz="3000" dirty="0"/>
              <a:t>AD DS uses LDAP for queries, Azure AD uses REST API over HTTPS</a:t>
            </a:r>
          </a:p>
        </p:txBody>
      </p:sp>
      <p:sp>
        <p:nvSpPr>
          <p:cNvPr id="4" name="Slide Number Placeholder 3">
            <a:extLst>
              <a:ext uri="{FF2B5EF4-FFF2-40B4-BE49-F238E27FC236}">
                <a16:creationId xmlns:a16="http://schemas.microsoft.com/office/drawing/2014/main" id="{383DE203-C671-4FA8-B66F-CFAAD50BABA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33</a:t>
            </a:fld>
            <a:endParaRPr lang="en-US" dirty="0"/>
          </a:p>
        </p:txBody>
      </p:sp>
    </p:spTree>
    <p:extLst>
      <p:ext uri="{BB962C8B-B14F-4D97-AF65-F5344CB8AC3E}">
        <p14:creationId xmlns:p14="http://schemas.microsoft.com/office/powerpoint/2010/main" val="152713976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8" y="4611305"/>
            <a:ext cx="10961783" cy="1716757"/>
          </a:xfrm>
        </p:spPr>
        <p:txBody>
          <a:bodyPr/>
          <a:lstStyle/>
          <a:p>
            <a:r>
              <a:rPr lang="en-US" dirty="0"/>
              <a:t>Security considerations and </a:t>
            </a:r>
            <a:br>
              <a:rPr lang="en-US" dirty="0"/>
            </a:br>
            <a:r>
              <a:rPr lang="en-US" dirty="0"/>
              <a:t>mechanisms to protect</a:t>
            </a:r>
          </a:p>
        </p:txBody>
      </p:sp>
    </p:spTree>
    <p:extLst>
      <p:ext uri="{BB962C8B-B14F-4D97-AF65-F5344CB8AC3E}">
        <p14:creationId xmlns:p14="http://schemas.microsoft.com/office/powerpoint/2010/main" val="1664470243"/>
      </p:ext>
    </p:extLst>
  </p:cSld>
  <p:clrMapOvr>
    <a:masterClrMapping/>
  </p:clrMapOvr>
  <p:transition spd="slow" advClick="0">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User account roles</a:t>
            </a:r>
          </a:p>
        </p:txBody>
      </p:sp>
      <p:sp>
        <p:nvSpPr>
          <p:cNvPr id="2" name="Text Placeholder 1">
            <a:extLst>
              <a:ext uri="{FF2B5EF4-FFF2-40B4-BE49-F238E27FC236}">
                <a16:creationId xmlns:a16="http://schemas.microsoft.com/office/drawing/2014/main" id="{49E94F23-CD35-4ADB-AA15-3F8F67115E69}"/>
              </a:ext>
            </a:extLst>
          </p:cNvPr>
          <p:cNvSpPr>
            <a:spLocks noGrp="1"/>
          </p:cNvSpPr>
          <p:nvPr>
            <p:ph type="body" sz="quarter" idx="4294967295"/>
          </p:nvPr>
        </p:nvSpPr>
        <p:spPr>
          <a:xfrm>
            <a:off x="160337" y="1238167"/>
            <a:ext cx="7128126" cy="5519083"/>
          </a:xfrm>
        </p:spPr>
        <p:txBody>
          <a:bodyPr>
            <a:normAutofit lnSpcReduction="10000"/>
          </a:bodyPr>
          <a:lstStyle/>
          <a:p>
            <a:r>
              <a:rPr lang="en-US" sz="3000" dirty="0"/>
              <a:t>Each account in Office 365 can be either </a:t>
            </a:r>
            <a:br>
              <a:rPr lang="en-US" sz="3000" dirty="0"/>
            </a:br>
            <a:r>
              <a:rPr lang="en-US" sz="3000" dirty="0"/>
              <a:t>with a “user” role or some type of admin:</a:t>
            </a:r>
          </a:p>
          <a:p>
            <a:pPr lvl="1">
              <a:buSzPct val="85000"/>
            </a:pPr>
            <a:r>
              <a:rPr lang="en-US" sz="2800" u="sng" dirty="0"/>
              <a:t>Global administrator</a:t>
            </a:r>
          </a:p>
          <a:p>
            <a:pPr lvl="1">
              <a:buSzPct val="85000"/>
            </a:pPr>
            <a:r>
              <a:rPr lang="en-US" sz="2800" dirty="0"/>
              <a:t>User management administrator</a:t>
            </a:r>
          </a:p>
          <a:p>
            <a:pPr lvl="1">
              <a:buSzPct val="85000"/>
            </a:pPr>
            <a:r>
              <a:rPr lang="en-US" sz="2800" dirty="0"/>
              <a:t>Service administrator</a:t>
            </a:r>
          </a:p>
          <a:p>
            <a:pPr lvl="1">
              <a:buSzPct val="85000"/>
            </a:pPr>
            <a:r>
              <a:rPr lang="en-US" sz="2800" dirty="0"/>
              <a:t>Exchange administrator</a:t>
            </a:r>
          </a:p>
          <a:p>
            <a:pPr lvl="1">
              <a:buSzPct val="85000"/>
            </a:pPr>
            <a:r>
              <a:rPr lang="en-US" sz="2800" dirty="0"/>
              <a:t>SharePoint administrator</a:t>
            </a:r>
          </a:p>
          <a:p>
            <a:pPr lvl="1">
              <a:buSzPct val="85000"/>
            </a:pPr>
            <a:r>
              <a:rPr lang="en-US" sz="2800" dirty="0"/>
              <a:t>etc.</a:t>
            </a:r>
          </a:p>
          <a:p>
            <a:r>
              <a:rPr lang="en-US" sz="3000" dirty="0"/>
              <a:t>A user can be with an admin role and </a:t>
            </a:r>
            <a:br>
              <a:rPr lang="en-US" sz="3000" dirty="0"/>
            </a:br>
            <a:r>
              <a:rPr lang="en-US" sz="3000" dirty="0"/>
              <a:t>without any license</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35</a:t>
            </a:fld>
            <a:endParaRPr lang="en-US" dirty="0"/>
          </a:p>
        </p:txBody>
      </p:sp>
      <p:pic>
        <p:nvPicPr>
          <p:cNvPr id="5" name="Picture 4">
            <a:extLst>
              <a:ext uri="{FF2B5EF4-FFF2-40B4-BE49-F238E27FC236}">
                <a16:creationId xmlns:a16="http://schemas.microsoft.com/office/drawing/2014/main" id="{2FCCEB26-EB94-4650-9D82-9F74BFDA01AA}"/>
              </a:ext>
            </a:extLst>
          </p:cNvPr>
          <p:cNvPicPr>
            <a:picLocks noChangeAspect="1"/>
          </p:cNvPicPr>
          <p:nvPr/>
        </p:nvPicPr>
        <p:blipFill>
          <a:blip r:embed="rId2"/>
          <a:stretch>
            <a:fillRect/>
          </a:stretch>
        </p:blipFill>
        <p:spPr>
          <a:xfrm>
            <a:off x="7444029" y="1206333"/>
            <a:ext cx="4427302" cy="5519083"/>
          </a:xfrm>
          <a:prstGeom prst="rect">
            <a:avLst/>
          </a:prstGeom>
          <a:ln>
            <a:solidFill>
              <a:schemeClr val="accent6">
                <a:lumMod val="10000"/>
              </a:schemeClr>
            </a:solidFill>
          </a:ln>
        </p:spPr>
      </p:pic>
    </p:spTree>
    <p:extLst>
      <p:ext uri="{BB962C8B-B14F-4D97-AF65-F5344CB8AC3E}">
        <p14:creationId xmlns:p14="http://schemas.microsoft.com/office/powerpoint/2010/main" val="1070004877"/>
      </p:ext>
    </p:extLst>
  </p:cSld>
  <p:clrMapOvr>
    <a:masterClrMapping/>
  </p:clrMapOvr>
  <p:transition spd="slow" advClick="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445C45-5078-4758-AE7A-EDE5D5DB1C10}"/>
              </a:ext>
            </a:extLst>
          </p:cNvPr>
          <p:cNvSpPr>
            <a:spLocks noGrp="1"/>
          </p:cNvSpPr>
          <p:nvPr>
            <p:ph type="title"/>
          </p:nvPr>
        </p:nvSpPr>
        <p:spPr/>
        <p:txBody>
          <a:bodyPr/>
          <a:lstStyle/>
          <a:p>
            <a:r>
              <a:rPr lang="en-US" dirty="0"/>
              <a:t>User account protection</a:t>
            </a:r>
          </a:p>
        </p:txBody>
      </p:sp>
      <p:sp>
        <p:nvSpPr>
          <p:cNvPr id="2" name="Text Placeholder 1">
            <a:extLst>
              <a:ext uri="{FF2B5EF4-FFF2-40B4-BE49-F238E27FC236}">
                <a16:creationId xmlns:a16="http://schemas.microsoft.com/office/drawing/2014/main" id="{49E94F23-CD35-4ADB-AA15-3F8F67115E69}"/>
              </a:ext>
            </a:extLst>
          </p:cNvPr>
          <p:cNvSpPr>
            <a:spLocks noGrp="1"/>
          </p:cNvSpPr>
          <p:nvPr>
            <p:ph type="body" sz="quarter" idx="4294967295"/>
          </p:nvPr>
        </p:nvSpPr>
        <p:spPr>
          <a:xfrm>
            <a:off x="190405" y="1248862"/>
            <a:ext cx="11817350" cy="4873875"/>
          </a:xfrm>
        </p:spPr>
        <p:txBody>
          <a:bodyPr/>
          <a:lstStyle/>
          <a:p>
            <a:r>
              <a:rPr lang="en-US" dirty="0"/>
              <a:t>User account attacks are widespread, dangerous and hard </a:t>
            </a:r>
            <a:br>
              <a:rPr lang="en-US" dirty="0"/>
            </a:br>
            <a:r>
              <a:rPr lang="en-US" dirty="0"/>
              <a:t>to detect</a:t>
            </a:r>
          </a:p>
          <a:p>
            <a:r>
              <a:rPr lang="en-US" dirty="0"/>
              <a:t>Protection</a:t>
            </a:r>
          </a:p>
          <a:p>
            <a:pPr lvl="1"/>
            <a:r>
              <a:rPr lang="en-US" dirty="0"/>
              <a:t>Passwords and password policies</a:t>
            </a:r>
          </a:p>
          <a:p>
            <a:pPr lvl="1"/>
            <a:r>
              <a:rPr lang="en-US" dirty="0"/>
              <a:t>Multi-factor authentication</a:t>
            </a:r>
          </a:p>
          <a:p>
            <a:pPr lvl="1"/>
            <a:r>
              <a:rPr lang="en-US" dirty="0"/>
              <a:t>Conditional access</a:t>
            </a:r>
          </a:p>
          <a:p>
            <a:r>
              <a:rPr lang="en-US" dirty="0"/>
              <a:t>Secure score</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195607263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par>
                                <p:cTn id="13" presetID="22" presetClass="entr" presetSubtype="8" fill="hold" nodeType="withEffect">
                                  <p:stCondLst>
                                    <p:cond delay="50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par>
                                <p:cTn id="16" presetID="22" presetClass="entr" presetSubtype="8" fill="hold" nodeType="withEffect">
                                  <p:stCondLst>
                                    <p:cond delay="100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left)">
                                      <p:cBhvr>
                                        <p:cTn id="18" dur="500"/>
                                        <p:tgtEl>
                                          <p:spTgt spid="2">
                                            <p:txEl>
                                              <p:pRg st="3" end="3"/>
                                            </p:txEl>
                                          </p:spTgt>
                                        </p:tgtEl>
                                      </p:cBhvr>
                                    </p:animEffect>
                                  </p:childTnLst>
                                </p:cTn>
                              </p:par>
                              <p:par>
                                <p:cTn id="19" presetID="22" presetClass="entr" presetSubtype="8" fill="hold" nodeType="withEffect">
                                  <p:stCondLst>
                                    <p:cond delay="150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left)">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Passwords and password policies</a:t>
            </a:r>
          </a:p>
        </p:txBody>
      </p:sp>
      <p:sp>
        <p:nvSpPr>
          <p:cNvPr id="2" name="Text Placeholder 1">
            <a:extLst>
              <a:ext uri="{FF2B5EF4-FFF2-40B4-BE49-F238E27FC236}">
                <a16:creationId xmlns:a16="http://schemas.microsoft.com/office/drawing/2014/main" id="{49E94F23-CD35-4ADB-AA15-3F8F67115E69}"/>
              </a:ext>
            </a:extLst>
          </p:cNvPr>
          <p:cNvSpPr>
            <a:spLocks noGrp="1"/>
          </p:cNvSpPr>
          <p:nvPr>
            <p:ph type="body" sz="quarter" idx="4294967295"/>
          </p:nvPr>
        </p:nvSpPr>
        <p:spPr>
          <a:xfrm>
            <a:off x="133600" y="1281999"/>
            <a:ext cx="7796547" cy="5423601"/>
          </a:xfrm>
        </p:spPr>
        <p:txBody>
          <a:bodyPr>
            <a:normAutofit lnSpcReduction="10000"/>
          </a:bodyPr>
          <a:lstStyle/>
          <a:p>
            <a:pPr marL="342900" indent="-342900"/>
            <a:r>
              <a:rPr lang="en-US" sz="2800" dirty="0"/>
              <a:t>Password policies for </a:t>
            </a:r>
            <a:r>
              <a:rPr lang="en-US" sz="2800" u="sng" dirty="0"/>
              <a:t>synced</a:t>
            </a:r>
            <a:r>
              <a:rPr lang="en-US" sz="2800" dirty="0"/>
              <a:t> (from local AD) </a:t>
            </a:r>
            <a:br>
              <a:rPr lang="en-US" sz="2800" dirty="0"/>
            </a:br>
            <a:r>
              <a:rPr lang="en-US" sz="2800" dirty="0"/>
              <a:t>accounts:</a:t>
            </a:r>
          </a:p>
          <a:p>
            <a:pPr marL="875966" lvl="1" indent="-342900">
              <a:buSzPct val="90000"/>
            </a:pPr>
            <a:r>
              <a:rPr lang="en-US" sz="2600" dirty="0"/>
              <a:t>Password complexity policy</a:t>
            </a:r>
            <a:br>
              <a:rPr lang="en-US" sz="2600" dirty="0"/>
            </a:br>
            <a:r>
              <a:rPr lang="en-US" sz="2600" dirty="0"/>
              <a:t>(the on-premise instance settings applied)</a:t>
            </a:r>
          </a:p>
          <a:p>
            <a:pPr marL="875966" lvl="1" indent="-342900">
              <a:buSzPct val="90000"/>
            </a:pPr>
            <a:r>
              <a:rPr lang="en-US" sz="2600" dirty="0"/>
              <a:t>Password expiration policy</a:t>
            </a:r>
            <a:br>
              <a:rPr lang="en-US" sz="2600" dirty="0"/>
            </a:br>
            <a:r>
              <a:rPr lang="en-US" sz="2600" dirty="0"/>
              <a:t>(the cloud password is set to “never expire”)</a:t>
            </a:r>
          </a:p>
          <a:p>
            <a:pPr marL="342900" indent="-342900"/>
            <a:r>
              <a:rPr lang="en-US" sz="2800" dirty="0"/>
              <a:t>Password policies for </a:t>
            </a:r>
            <a:r>
              <a:rPr lang="en-US" sz="2800" u="sng" dirty="0"/>
              <a:t>cloud-only</a:t>
            </a:r>
            <a:r>
              <a:rPr lang="en-US" sz="2800" dirty="0"/>
              <a:t> accounts</a:t>
            </a:r>
          </a:p>
          <a:p>
            <a:pPr marL="875966" lvl="1" indent="-342900">
              <a:buSzPct val="90000"/>
            </a:pPr>
            <a:r>
              <a:rPr lang="en-US" sz="2600" dirty="0"/>
              <a:t>Password complexity policy</a:t>
            </a:r>
            <a:br>
              <a:rPr lang="en-US" sz="2600" dirty="0"/>
            </a:br>
            <a:r>
              <a:rPr lang="en-US" sz="2600" dirty="0"/>
              <a:t>(default settings, cannot be modified)</a:t>
            </a:r>
          </a:p>
          <a:p>
            <a:pPr marL="875966" lvl="1" indent="-342900">
              <a:buSzPct val="90000"/>
            </a:pPr>
            <a:r>
              <a:rPr lang="en-US" sz="2600" dirty="0"/>
              <a:t>Password expiration policy</a:t>
            </a:r>
            <a:br>
              <a:rPr lang="en-US" sz="2600" dirty="0"/>
            </a:br>
            <a:r>
              <a:rPr lang="en-US" sz="2600" dirty="0"/>
              <a:t>(configurable in the portal)</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37</a:t>
            </a:fld>
            <a:endParaRPr lang="en-US" dirty="0"/>
          </a:p>
        </p:txBody>
      </p:sp>
      <p:pic>
        <p:nvPicPr>
          <p:cNvPr id="6" name="Picture 5" descr="A picture containing building, indoor, sitting&#10;&#10;Description automatically generated">
            <a:extLst>
              <a:ext uri="{FF2B5EF4-FFF2-40B4-BE49-F238E27FC236}">
                <a16:creationId xmlns:a16="http://schemas.microsoft.com/office/drawing/2014/main" id="{F1BE4B96-169D-434C-ABF9-FF905AB18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095" y="1887709"/>
            <a:ext cx="3881354" cy="3881354"/>
          </a:xfrm>
          <a:prstGeom prst="rect">
            <a:avLst/>
          </a:prstGeom>
        </p:spPr>
      </p:pic>
    </p:spTree>
    <p:extLst>
      <p:ext uri="{BB962C8B-B14F-4D97-AF65-F5344CB8AC3E}">
        <p14:creationId xmlns:p14="http://schemas.microsoft.com/office/powerpoint/2010/main" val="318260360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wipe(left)">
                                      <p:cBhvr>
                                        <p:cTn id="15" dur="500"/>
                                        <p:tgtEl>
                                          <p:spTgt spid="2">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wipe(left)">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wipe(left)">
                                      <p:cBhvr>
                                        <p:cTn id="23" dur="500"/>
                                        <p:tgtEl>
                                          <p:spTgt spid="2">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wipe(left)">
                                      <p:cBhvr>
                                        <p:cTn id="26" dur="500"/>
                                        <p:tgtEl>
                                          <p:spTgt spid="2">
                                            <p:txEl>
                                              <p:pRg st="4" end="4"/>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wipe(left)">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Reset passwords for users and admins</a:t>
            </a:r>
          </a:p>
        </p:txBody>
      </p:sp>
      <p:sp>
        <p:nvSpPr>
          <p:cNvPr id="2" name="Text Placeholder 1">
            <a:extLst>
              <a:ext uri="{FF2B5EF4-FFF2-40B4-BE49-F238E27FC236}">
                <a16:creationId xmlns:a16="http://schemas.microsoft.com/office/drawing/2014/main" id="{49E94F23-CD35-4ADB-AA15-3F8F67115E69}"/>
              </a:ext>
            </a:extLst>
          </p:cNvPr>
          <p:cNvSpPr>
            <a:spLocks noGrp="1"/>
          </p:cNvSpPr>
          <p:nvPr>
            <p:ph type="body" sz="quarter" idx="4294967295"/>
          </p:nvPr>
        </p:nvSpPr>
        <p:spPr>
          <a:xfrm>
            <a:off x="160337" y="1254210"/>
            <a:ext cx="11817350" cy="4916654"/>
          </a:xfrm>
        </p:spPr>
        <p:txBody>
          <a:bodyPr/>
          <a:lstStyle/>
          <a:p>
            <a:r>
              <a:rPr lang="en-US" dirty="0"/>
              <a:t>Who can reset users’ passwords?</a:t>
            </a:r>
          </a:p>
          <a:p>
            <a:pPr lvl="1"/>
            <a:r>
              <a:rPr lang="en-US" sz="2800" dirty="0"/>
              <a:t>Global administrator or a custom “password” administrator</a:t>
            </a:r>
          </a:p>
          <a:p>
            <a:pPr lvl="1"/>
            <a:r>
              <a:rPr lang="en-US" sz="2800" dirty="0"/>
              <a:t>Users can reset their own passwords (SSPR) - must be enabled</a:t>
            </a:r>
            <a:br>
              <a:rPr lang="en-US" sz="2800" dirty="0"/>
            </a:br>
            <a:r>
              <a:rPr lang="en-US" sz="2800" dirty="0"/>
              <a:t>(if the user is synced, Azure AD Premium plan is required) </a:t>
            </a:r>
            <a:endParaRPr lang="en-US" dirty="0"/>
          </a:p>
          <a:p>
            <a:r>
              <a:rPr lang="en-US" dirty="0"/>
              <a:t>Who can reset administrators’ passwords?</a:t>
            </a:r>
          </a:p>
          <a:p>
            <a:pPr lvl="1"/>
            <a:r>
              <a:rPr lang="en-US" sz="2800" dirty="0"/>
              <a:t>Another Office 365 administrator</a:t>
            </a:r>
          </a:p>
          <a:p>
            <a:pPr lvl="1"/>
            <a:r>
              <a:rPr lang="en-US" sz="2800" dirty="0"/>
              <a:t>Administrators can reset their own passwords (SSPR) - enabled by default</a:t>
            </a:r>
            <a:br>
              <a:rPr lang="en-US" sz="2800" dirty="0"/>
            </a:br>
            <a:r>
              <a:rPr lang="en-US" sz="2800" dirty="0"/>
              <a:t>(if the user is synced, Azure AD Premium plan is required)</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38</a:t>
            </a:fld>
            <a:endParaRPr lang="en-US" dirty="0"/>
          </a:p>
        </p:txBody>
      </p:sp>
    </p:spTree>
    <p:extLst>
      <p:ext uri="{BB962C8B-B14F-4D97-AF65-F5344CB8AC3E}">
        <p14:creationId xmlns:p14="http://schemas.microsoft.com/office/powerpoint/2010/main" val="2845864956"/>
      </p:ext>
    </p:extLst>
  </p:cSld>
  <p:clrMapOvr>
    <a:masterClrMapping/>
  </p:clrMapOvr>
  <p:transition spd="slow" advClick="0">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Multi-factor authentication (MFA)</a:t>
            </a:r>
          </a:p>
        </p:txBody>
      </p:sp>
      <p:sp>
        <p:nvSpPr>
          <p:cNvPr id="5" name="Text Placeholder 4">
            <a:extLst>
              <a:ext uri="{FF2B5EF4-FFF2-40B4-BE49-F238E27FC236}">
                <a16:creationId xmlns:a16="http://schemas.microsoft.com/office/drawing/2014/main" id="{DB93D6B5-9A48-4749-8A9D-3CC1F8915A30}"/>
              </a:ext>
            </a:extLst>
          </p:cNvPr>
          <p:cNvSpPr>
            <a:spLocks noGrp="1"/>
          </p:cNvSpPr>
          <p:nvPr>
            <p:ph type="body" sz="quarter" idx="10"/>
          </p:nvPr>
        </p:nvSpPr>
        <p:spPr>
          <a:xfrm>
            <a:off x="190405" y="1297725"/>
            <a:ext cx="6654230" cy="4680633"/>
          </a:xfrm>
        </p:spPr>
        <p:txBody>
          <a:bodyPr>
            <a:normAutofit/>
          </a:bodyPr>
          <a:lstStyle/>
          <a:p>
            <a:r>
              <a:rPr lang="en-US" sz="2800" dirty="0"/>
              <a:t>MFA requires more than one verification method</a:t>
            </a:r>
          </a:p>
          <a:p>
            <a:r>
              <a:rPr lang="en-US" sz="2800" dirty="0"/>
              <a:t>Adds a second layer of security</a:t>
            </a:r>
          </a:p>
          <a:p>
            <a:r>
              <a:rPr lang="en-US" sz="2800" dirty="0"/>
              <a:t>For cloud-only identities, the second </a:t>
            </a:r>
            <a:br>
              <a:rPr lang="en-US" sz="2800" dirty="0"/>
            </a:br>
            <a:r>
              <a:rPr lang="en-US" sz="2800" dirty="0"/>
              <a:t>factor can be:</a:t>
            </a:r>
          </a:p>
          <a:p>
            <a:pPr lvl="1"/>
            <a:r>
              <a:rPr lang="en-US" sz="2400" dirty="0"/>
              <a:t>Authentication phone (SMS)</a:t>
            </a:r>
          </a:p>
          <a:p>
            <a:pPr lvl="1"/>
            <a:r>
              <a:rPr lang="en-US" sz="2400" dirty="0"/>
              <a:t>Mobile app (notifications or verification </a:t>
            </a:r>
            <a:br>
              <a:rPr lang="en-US" sz="2400" dirty="0"/>
            </a:br>
            <a:r>
              <a:rPr lang="en-US" sz="2400" dirty="0"/>
              <a:t>code) - preferred method</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39</a:t>
            </a:fld>
            <a:endParaRPr lang="en-US" dirty="0"/>
          </a:p>
        </p:txBody>
      </p:sp>
      <p:pic>
        <p:nvPicPr>
          <p:cNvPr id="7" name="Picture 6" descr="A picture containing sky&#10;&#10;Description automatically generated">
            <a:extLst>
              <a:ext uri="{FF2B5EF4-FFF2-40B4-BE49-F238E27FC236}">
                <a16:creationId xmlns:a16="http://schemas.microsoft.com/office/drawing/2014/main" id="{49C6D6C2-E64A-460A-88AD-BE46E40A6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784" y="1452449"/>
            <a:ext cx="4606932" cy="3290666"/>
          </a:xfrm>
          <a:prstGeom prst="rect">
            <a:avLst/>
          </a:prstGeom>
        </p:spPr>
      </p:pic>
    </p:spTree>
    <p:extLst>
      <p:ext uri="{BB962C8B-B14F-4D97-AF65-F5344CB8AC3E}">
        <p14:creationId xmlns:p14="http://schemas.microsoft.com/office/powerpoint/2010/main" val="2678034262"/>
      </p:ext>
    </p:ext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9" y="4704824"/>
            <a:ext cx="10961783" cy="1540901"/>
          </a:xfrm>
        </p:spPr>
        <p:txBody>
          <a:bodyPr/>
          <a:lstStyle/>
          <a:p>
            <a:r>
              <a:rPr lang="en-US" dirty="0"/>
              <a:t>Cloud services concepts. Introducing Microsoft 365</a:t>
            </a:r>
          </a:p>
        </p:txBody>
      </p:sp>
    </p:spTree>
    <p:extLst>
      <p:ext uri="{BB962C8B-B14F-4D97-AF65-F5344CB8AC3E}">
        <p14:creationId xmlns:p14="http://schemas.microsoft.com/office/powerpoint/2010/main" val="1162277147"/>
      </p:ext>
    </p:extLst>
  </p:cSld>
  <p:clrMapOvr>
    <a:masterClrMapping/>
  </p:clrMapOvr>
  <p:transition spd="slow" advClick="0" advTm="5000">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Conditional access</a:t>
            </a:r>
          </a:p>
        </p:txBody>
      </p:sp>
      <p:sp>
        <p:nvSpPr>
          <p:cNvPr id="5" name="Text Placeholder 4">
            <a:extLst>
              <a:ext uri="{FF2B5EF4-FFF2-40B4-BE49-F238E27FC236}">
                <a16:creationId xmlns:a16="http://schemas.microsoft.com/office/drawing/2014/main" id="{D8656BF3-8514-44BE-87B9-BEC30C0184AD}"/>
              </a:ext>
            </a:extLst>
          </p:cNvPr>
          <p:cNvSpPr>
            <a:spLocks noGrp="1"/>
          </p:cNvSpPr>
          <p:nvPr>
            <p:ph type="body" sz="quarter" idx="10"/>
          </p:nvPr>
        </p:nvSpPr>
        <p:spPr>
          <a:xfrm>
            <a:off x="236131" y="1423397"/>
            <a:ext cx="4358310" cy="5201066"/>
          </a:xfrm>
        </p:spPr>
        <p:txBody>
          <a:bodyPr>
            <a:normAutofit/>
          </a:bodyPr>
          <a:lstStyle/>
          <a:p>
            <a:r>
              <a:rPr lang="en-US" sz="2800" dirty="0"/>
              <a:t>Automated access </a:t>
            </a:r>
            <a:br>
              <a:rPr lang="en-US" sz="2800" dirty="0"/>
            </a:br>
            <a:r>
              <a:rPr lang="en-US" sz="2800" dirty="0"/>
              <a:t>control decisions</a:t>
            </a:r>
          </a:p>
          <a:p>
            <a:r>
              <a:rPr lang="en-US" sz="2800" dirty="0"/>
              <a:t>Not just who, but </a:t>
            </a:r>
            <a:r>
              <a:rPr lang="en-US" sz="2800" u="sng" dirty="0"/>
              <a:t>how</a:t>
            </a:r>
            <a:r>
              <a:rPr lang="en-US" sz="2800" dirty="0"/>
              <a:t> a </a:t>
            </a:r>
            <a:br>
              <a:rPr lang="en-US" sz="2800" dirty="0"/>
            </a:br>
            <a:r>
              <a:rPr lang="en-US" sz="2800" dirty="0"/>
              <a:t>resource is accessed </a:t>
            </a:r>
            <a:br>
              <a:rPr lang="en-US" sz="2800" dirty="0"/>
            </a:br>
            <a:r>
              <a:rPr lang="en-US" sz="2800" dirty="0"/>
              <a:t>matters</a:t>
            </a:r>
          </a:p>
          <a:p>
            <a:r>
              <a:rPr lang="en-US" sz="2800" dirty="0"/>
              <a:t>It is a feature of Azure AD</a:t>
            </a:r>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40</a:t>
            </a:fld>
            <a:endParaRPr lang="en-US" dirty="0"/>
          </a:p>
        </p:txBody>
      </p:sp>
      <p:pic>
        <p:nvPicPr>
          <p:cNvPr id="8" name="Picture 7">
            <a:extLst>
              <a:ext uri="{FF2B5EF4-FFF2-40B4-BE49-F238E27FC236}">
                <a16:creationId xmlns:a16="http://schemas.microsoft.com/office/drawing/2014/main" id="{26A8E836-ABD4-47BC-909A-F55B23955C5C}"/>
              </a:ext>
            </a:extLst>
          </p:cNvPr>
          <p:cNvPicPr>
            <a:picLocks noChangeAspect="1"/>
          </p:cNvPicPr>
          <p:nvPr/>
        </p:nvPicPr>
        <p:blipFill>
          <a:blip r:embed="rId2"/>
          <a:stretch>
            <a:fillRect/>
          </a:stretch>
        </p:blipFill>
        <p:spPr>
          <a:xfrm>
            <a:off x="4823326" y="1813122"/>
            <a:ext cx="7132543" cy="3231755"/>
          </a:xfrm>
          <a:prstGeom prst="rect">
            <a:avLst/>
          </a:prstGeom>
        </p:spPr>
      </p:pic>
    </p:spTree>
    <p:extLst>
      <p:ext uri="{BB962C8B-B14F-4D97-AF65-F5344CB8AC3E}">
        <p14:creationId xmlns:p14="http://schemas.microsoft.com/office/powerpoint/2010/main" val="907489531"/>
      </p:ext>
    </p:extLst>
  </p:cSld>
  <p:clrMapOvr>
    <a:masterClrMapping/>
  </p:clrMapOvr>
  <p:transition spd="slow" advClick="0">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Secure score</a:t>
            </a:r>
          </a:p>
        </p:txBody>
      </p:sp>
      <p:sp>
        <p:nvSpPr>
          <p:cNvPr id="5" name="Text Placeholder 4">
            <a:extLst>
              <a:ext uri="{FF2B5EF4-FFF2-40B4-BE49-F238E27FC236}">
                <a16:creationId xmlns:a16="http://schemas.microsoft.com/office/drawing/2014/main" id="{E757AECA-50AF-4801-8DA3-37A650DC24F2}"/>
              </a:ext>
            </a:extLst>
          </p:cNvPr>
          <p:cNvSpPr>
            <a:spLocks noGrp="1"/>
          </p:cNvSpPr>
          <p:nvPr>
            <p:ph type="body" sz="quarter" idx="10"/>
          </p:nvPr>
        </p:nvSpPr>
        <p:spPr>
          <a:xfrm>
            <a:off x="126236" y="1427138"/>
            <a:ext cx="5905595" cy="4834631"/>
          </a:xfrm>
        </p:spPr>
        <p:txBody>
          <a:bodyPr>
            <a:normAutofit/>
          </a:bodyPr>
          <a:lstStyle/>
          <a:p>
            <a:r>
              <a:rPr lang="en-US" sz="2800" dirty="0"/>
              <a:t>Visualizes the security level</a:t>
            </a:r>
            <a:br>
              <a:rPr lang="en-US" sz="2800" dirty="0"/>
            </a:br>
            <a:r>
              <a:rPr lang="en-US" sz="2800" dirty="0"/>
              <a:t>of your tenant</a:t>
            </a:r>
          </a:p>
          <a:p>
            <a:r>
              <a:rPr lang="en-US" sz="2800" dirty="0"/>
              <a:t>Compares with other companies</a:t>
            </a:r>
            <a:br>
              <a:rPr lang="en-US" sz="2800" dirty="0"/>
            </a:br>
            <a:r>
              <a:rPr lang="en-US" sz="2800" dirty="0"/>
              <a:t>with similar seat count</a:t>
            </a:r>
          </a:p>
          <a:p>
            <a:r>
              <a:rPr lang="en-US" sz="2800" dirty="0"/>
              <a:t>Compares with the “global average”</a:t>
            </a:r>
          </a:p>
          <a:p>
            <a:r>
              <a:rPr lang="en-US" sz="2800" dirty="0"/>
              <a:t>Gives </a:t>
            </a:r>
            <a:r>
              <a:rPr lang="en-US" sz="2800" b="1" dirty="0"/>
              <a:t>improvement actions</a:t>
            </a:r>
            <a:r>
              <a:rPr lang="en-US" sz="2800" dirty="0"/>
              <a:t> to </a:t>
            </a:r>
            <a:br>
              <a:rPr lang="en-US" sz="2800" dirty="0"/>
            </a:br>
            <a:r>
              <a:rPr lang="en-US" sz="2800" dirty="0"/>
              <a:t>increase your score</a:t>
            </a:r>
            <a:endParaRPr lang="en-US" sz="2800" b="1" dirty="0"/>
          </a:p>
          <a:p>
            <a:endParaRPr lang="en-US" sz="2800" dirty="0"/>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41</a:t>
            </a:fld>
            <a:endParaRPr lang="en-US" dirty="0"/>
          </a:p>
        </p:txBody>
      </p:sp>
      <p:pic>
        <p:nvPicPr>
          <p:cNvPr id="6" name="Picture 5">
            <a:extLst>
              <a:ext uri="{FF2B5EF4-FFF2-40B4-BE49-F238E27FC236}">
                <a16:creationId xmlns:a16="http://schemas.microsoft.com/office/drawing/2014/main" id="{1209EF0B-62EE-4F56-8910-1148981D712C}"/>
              </a:ext>
            </a:extLst>
          </p:cNvPr>
          <p:cNvPicPr>
            <a:picLocks noChangeAspect="1"/>
          </p:cNvPicPr>
          <p:nvPr/>
        </p:nvPicPr>
        <p:blipFill>
          <a:blip r:embed="rId2"/>
          <a:stretch>
            <a:fillRect/>
          </a:stretch>
        </p:blipFill>
        <p:spPr>
          <a:xfrm>
            <a:off x="6095999" y="1427138"/>
            <a:ext cx="5846168" cy="4677592"/>
          </a:xfrm>
          <a:prstGeom prst="rect">
            <a:avLst/>
          </a:prstGeom>
        </p:spPr>
      </p:pic>
    </p:spTree>
    <p:extLst>
      <p:ext uri="{BB962C8B-B14F-4D97-AF65-F5344CB8AC3E}">
        <p14:creationId xmlns:p14="http://schemas.microsoft.com/office/powerpoint/2010/main" val="392688792"/>
      </p:ext>
    </p:extLst>
  </p:cSld>
  <p:clrMapOvr>
    <a:masterClrMapping/>
  </p:clrMapOvr>
  <p:transition spd="slow" advClick="0">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A31A-5225-467C-A1D7-37A202FD5959}"/>
              </a:ext>
            </a:extLst>
          </p:cNvPr>
          <p:cNvSpPr>
            <a:spLocks noGrp="1"/>
          </p:cNvSpPr>
          <p:nvPr>
            <p:ph type="title"/>
          </p:nvPr>
        </p:nvSpPr>
        <p:spPr/>
        <p:txBody>
          <a:bodyPr/>
          <a:lstStyle/>
          <a:p>
            <a:r>
              <a:rPr lang="en-US" dirty="0"/>
              <a:t>The end of passwords</a:t>
            </a:r>
          </a:p>
        </p:txBody>
      </p:sp>
      <p:sp>
        <p:nvSpPr>
          <p:cNvPr id="5" name="Text Placeholder 4">
            <a:extLst>
              <a:ext uri="{FF2B5EF4-FFF2-40B4-BE49-F238E27FC236}">
                <a16:creationId xmlns:a16="http://schemas.microsoft.com/office/drawing/2014/main" id="{99E0AFE4-F79E-4496-B54B-CFB34794777D}"/>
              </a:ext>
            </a:extLst>
          </p:cNvPr>
          <p:cNvSpPr>
            <a:spLocks noGrp="1"/>
          </p:cNvSpPr>
          <p:nvPr>
            <p:ph type="body" sz="quarter" idx="10"/>
          </p:nvPr>
        </p:nvSpPr>
        <p:spPr>
          <a:xfrm>
            <a:off x="62065" y="1279094"/>
            <a:ext cx="5745177" cy="5201066"/>
          </a:xfrm>
        </p:spPr>
        <p:txBody>
          <a:bodyPr>
            <a:normAutofit/>
          </a:bodyPr>
          <a:lstStyle/>
          <a:p>
            <a:r>
              <a:rPr lang="en-US" sz="2800" dirty="0"/>
              <a:t>Passwords are no longer enough</a:t>
            </a:r>
          </a:p>
          <a:p>
            <a:r>
              <a:rPr lang="en-US" sz="2800" dirty="0"/>
              <a:t>How to go password-less?</a:t>
            </a:r>
          </a:p>
          <a:p>
            <a:pPr lvl="1">
              <a:buSzPct val="85000"/>
            </a:pPr>
            <a:r>
              <a:rPr lang="en-US" sz="2600" dirty="0"/>
              <a:t>Windows HELLO for Business</a:t>
            </a:r>
            <a:br>
              <a:rPr lang="en-US" sz="2600" dirty="0"/>
            </a:br>
            <a:r>
              <a:rPr lang="en-US" sz="2600" dirty="0"/>
              <a:t>(biometric or PIN)</a:t>
            </a:r>
          </a:p>
          <a:p>
            <a:pPr lvl="1">
              <a:buSzPct val="85000"/>
            </a:pPr>
            <a:r>
              <a:rPr lang="en-US" sz="2600" dirty="0"/>
              <a:t>FIDO2 support for password-less</a:t>
            </a:r>
            <a:br>
              <a:rPr lang="en-US" sz="2600" dirty="0"/>
            </a:br>
            <a:r>
              <a:rPr lang="en-US" sz="2600" dirty="0"/>
              <a:t>sign-in</a:t>
            </a:r>
          </a:p>
          <a:p>
            <a:pPr lvl="1">
              <a:buSzPct val="85000"/>
            </a:pPr>
            <a:r>
              <a:rPr lang="en-US" sz="2600" dirty="0"/>
              <a:t>Microsoft Authentication app</a:t>
            </a:r>
          </a:p>
          <a:p>
            <a:pPr lvl="1">
              <a:buSzPct val="85000"/>
            </a:pPr>
            <a:r>
              <a:rPr lang="en-US" sz="2600" dirty="0"/>
              <a:t>User adoption – educate your </a:t>
            </a:r>
            <a:br>
              <a:rPr lang="en-US" sz="2600" dirty="0"/>
            </a:br>
            <a:r>
              <a:rPr lang="en-US" sz="2600" dirty="0"/>
              <a:t>employees</a:t>
            </a:r>
          </a:p>
          <a:p>
            <a:pPr lvl="1"/>
            <a:endParaRPr lang="en-US" sz="2600" dirty="0"/>
          </a:p>
        </p:txBody>
      </p:sp>
      <p:sp>
        <p:nvSpPr>
          <p:cNvPr id="4" name="Slide Number Placeholder 3">
            <a:extLst>
              <a:ext uri="{FF2B5EF4-FFF2-40B4-BE49-F238E27FC236}">
                <a16:creationId xmlns:a16="http://schemas.microsoft.com/office/drawing/2014/main" id="{191D4D88-3F4B-4969-B53E-CCE356BF3E1C}"/>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42</a:t>
            </a:fld>
            <a:endParaRPr lang="en-US" dirty="0"/>
          </a:p>
        </p:txBody>
      </p:sp>
      <p:pic>
        <p:nvPicPr>
          <p:cNvPr id="7" name="Picture 6">
            <a:extLst>
              <a:ext uri="{FF2B5EF4-FFF2-40B4-BE49-F238E27FC236}">
                <a16:creationId xmlns:a16="http://schemas.microsoft.com/office/drawing/2014/main" id="{EDBE8218-B756-4843-B169-B91E7D8BCC7D}"/>
              </a:ext>
            </a:extLst>
          </p:cNvPr>
          <p:cNvPicPr>
            <a:picLocks noChangeAspect="1"/>
          </p:cNvPicPr>
          <p:nvPr/>
        </p:nvPicPr>
        <p:blipFill>
          <a:blip r:embed="rId3"/>
          <a:stretch>
            <a:fillRect/>
          </a:stretch>
        </p:blipFill>
        <p:spPr>
          <a:xfrm>
            <a:off x="5967102" y="1110567"/>
            <a:ext cx="6064478" cy="5248289"/>
          </a:xfrm>
          <a:prstGeom prst="rect">
            <a:avLst/>
          </a:prstGeom>
        </p:spPr>
      </p:pic>
    </p:spTree>
    <p:extLst>
      <p:ext uri="{BB962C8B-B14F-4D97-AF65-F5344CB8AC3E}">
        <p14:creationId xmlns:p14="http://schemas.microsoft.com/office/powerpoint/2010/main" val="359650271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up)">
                                      <p:cBhvr>
                                        <p:cTn id="17" dur="500"/>
                                        <p:tgtEl>
                                          <p:spTgt spid="5">
                                            <p:txEl>
                                              <p:pRg st="1" end="1"/>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wipe(up)">
                                      <p:cBhvr>
                                        <p:cTn id="20" dur="500"/>
                                        <p:tgtEl>
                                          <p:spTgt spid="5">
                                            <p:txEl>
                                              <p:pRg st="2" end="2"/>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up)">
                                      <p:cBhvr>
                                        <p:cTn id="23" dur="500"/>
                                        <p:tgtEl>
                                          <p:spTgt spid="5">
                                            <p:txEl>
                                              <p:pRg st="3" end="3"/>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wipe(up)">
                                      <p:cBhvr>
                                        <p:cTn id="26" dur="500"/>
                                        <p:tgtEl>
                                          <p:spTgt spid="5">
                                            <p:txEl>
                                              <p:pRg st="4" end="4"/>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wipe(up)">
                                      <p:cBhvr>
                                        <p:cTn id="2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Creating identities in the cloud</a:t>
            </a:r>
          </a:p>
        </p:txBody>
      </p:sp>
    </p:spTree>
    <p:extLst>
      <p:ext uri="{BB962C8B-B14F-4D97-AF65-F5344CB8AC3E}">
        <p14:creationId xmlns:p14="http://schemas.microsoft.com/office/powerpoint/2010/main" val="2022503882"/>
      </p:ext>
    </p:extLst>
  </p:cSld>
  <p:clrMapOvr>
    <a:masterClrMapping/>
  </p:clrMapOvr>
  <p:transition spd="slow" advClick="0">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lstStyle/>
          <a:p>
            <a:r>
              <a:rPr lang="en-US" dirty="0"/>
              <a:t>Add a custom domain</a:t>
            </a:r>
          </a:p>
        </p:txBody>
      </p:sp>
      <p:sp>
        <p:nvSpPr>
          <p:cNvPr id="5" name="Text Placeholder 4">
            <a:extLst>
              <a:ext uri="{FF2B5EF4-FFF2-40B4-BE49-F238E27FC236}">
                <a16:creationId xmlns:a16="http://schemas.microsoft.com/office/drawing/2014/main" id="{AFBCCA5D-DB9E-4D93-80A4-5A5223F0726A}"/>
              </a:ext>
            </a:extLst>
          </p:cNvPr>
          <p:cNvSpPr>
            <a:spLocks noGrp="1"/>
          </p:cNvSpPr>
          <p:nvPr>
            <p:ph type="body" sz="quarter" idx="10"/>
          </p:nvPr>
        </p:nvSpPr>
        <p:spPr/>
        <p:txBody>
          <a:bodyPr>
            <a:normAutofit/>
          </a:bodyPr>
          <a:lstStyle/>
          <a:p>
            <a:pPr>
              <a:lnSpc>
                <a:spcPct val="90000"/>
              </a:lnSpc>
            </a:pPr>
            <a:r>
              <a:rPr lang="en-US" sz="3000" dirty="0"/>
              <a:t>Remember the [ugly] </a:t>
            </a:r>
            <a:r>
              <a:rPr lang="en-US" sz="3000" b="1" i="1" dirty="0"/>
              <a:t>something</a:t>
            </a:r>
            <a:r>
              <a:rPr lang="en-US" sz="3000" b="1" dirty="0"/>
              <a:t>.onmicrosoft.com </a:t>
            </a:r>
            <a:r>
              <a:rPr lang="en-US" sz="3000" dirty="0"/>
              <a:t>domain?</a:t>
            </a:r>
          </a:p>
          <a:p>
            <a:pPr>
              <a:lnSpc>
                <a:spcPct val="90000"/>
              </a:lnSpc>
            </a:pPr>
            <a:r>
              <a:rPr lang="en-US" sz="3000" dirty="0"/>
              <a:t>In order to have users in the format </a:t>
            </a:r>
            <a:r>
              <a:rPr lang="en-US" sz="3000" u="sng" dirty="0"/>
              <a:t>ivan.petrov@mydomain.com</a:t>
            </a:r>
            <a:r>
              <a:rPr lang="en-US" sz="3000" dirty="0"/>
              <a:t>,</a:t>
            </a:r>
            <a:br>
              <a:rPr lang="en-US" sz="3000" dirty="0"/>
            </a:br>
            <a:r>
              <a:rPr lang="en-US" sz="3000" dirty="0"/>
              <a:t>we need to add </a:t>
            </a:r>
            <a:r>
              <a:rPr lang="en-US" sz="3000" b="1" dirty="0"/>
              <a:t>mydomain.com</a:t>
            </a:r>
            <a:r>
              <a:rPr lang="en-US" sz="3000" dirty="0"/>
              <a:t> in our tenant</a:t>
            </a:r>
          </a:p>
          <a:p>
            <a:pPr>
              <a:lnSpc>
                <a:spcPct val="90000"/>
              </a:lnSpc>
            </a:pPr>
            <a:r>
              <a:rPr lang="en-US" sz="3000" dirty="0"/>
              <a:t>To do it, we need to prove the ownership (by adding a DNS record)</a:t>
            </a:r>
          </a:p>
          <a:p>
            <a:pPr>
              <a:lnSpc>
                <a:spcPct val="90000"/>
              </a:lnSpc>
            </a:pPr>
            <a:r>
              <a:rPr lang="en-US" sz="3000" dirty="0"/>
              <a:t>Optionally, we can transfer the DNS management inside Office 365</a:t>
            </a:r>
          </a:p>
          <a:p>
            <a:endParaRPr lang="en-US" sz="3200" u="sng" dirty="0"/>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44</a:t>
            </a:fld>
            <a:endParaRPr lang="en-US" dirty="0"/>
          </a:p>
        </p:txBody>
      </p:sp>
      <p:pic>
        <p:nvPicPr>
          <p:cNvPr id="6" name="Picture 5">
            <a:extLst>
              <a:ext uri="{FF2B5EF4-FFF2-40B4-BE49-F238E27FC236}">
                <a16:creationId xmlns:a16="http://schemas.microsoft.com/office/drawing/2014/main" id="{2074E2C2-3107-4828-96BC-C524B0F99ACC}"/>
              </a:ext>
            </a:extLst>
          </p:cNvPr>
          <p:cNvPicPr>
            <a:picLocks noChangeAspect="1"/>
          </p:cNvPicPr>
          <p:nvPr/>
        </p:nvPicPr>
        <p:blipFill>
          <a:blip r:embed="rId2"/>
          <a:stretch>
            <a:fillRect/>
          </a:stretch>
        </p:blipFill>
        <p:spPr>
          <a:xfrm>
            <a:off x="287289" y="4063087"/>
            <a:ext cx="11379200" cy="2488525"/>
          </a:xfrm>
          <a:prstGeom prst="rect">
            <a:avLst/>
          </a:prstGeom>
          <a:ln w="19050">
            <a:solidFill>
              <a:schemeClr val="tx1">
                <a:lumMod val="75000"/>
              </a:schemeClr>
            </a:solidFill>
          </a:ln>
        </p:spPr>
      </p:pic>
      <p:cxnSp>
        <p:nvCxnSpPr>
          <p:cNvPr id="8" name="Straight Arrow Connector 7">
            <a:extLst>
              <a:ext uri="{FF2B5EF4-FFF2-40B4-BE49-F238E27FC236}">
                <a16:creationId xmlns:a16="http://schemas.microsoft.com/office/drawing/2014/main" id="{55DFD264-E546-409D-B88A-ED9ABAD4387F}"/>
              </a:ext>
            </a:extLst>
          </p:cNvPr>
          <p:cNvCxnSpPr/>
          <p:nvPr/>
        </p:nvCxnSpPr>
        <p:spPr>
          <a:xfrm flipH="1">
            <a:off x="3684336" y="6175573"/>
            <a:ext cx="465221"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4CDB218-FC97-473E-8D16-35E66D3DAD84}"/>
              </a:ext>
            </a:extLst>
          </p:cNvPr>
          <p:cNvSpPr txBox="1"/>
          <p:nvPr/>
        </p:nvSpPr>
        <p:spPr>
          <a:xfrm>
            <a:off x="4149557" y="5953955"/>
            <a:ext cx="1297498" cy="443236"/>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400" dirty="0"/>
              <a:t>Initial domain</a:t>
            </a:r>
          </a:p>
        </p:txBody>
      </p:sp>
      <p:cxnSp>
        <p:nvCxnSpPr>
          <p:cNvPr id="10" name="Straight Arrow Connector 9">
            <a:extLst>
              <a:ext uri="{FF2B5EF4-FFF2-40B4-BE49-F238E27FC236}">
                <a16:creationId xmlns:a16="http://schemas.microsoft.com/office/drawing/2014/main" id="{61DD459C-209D-4BE7-B3E9-E698AFB8ED02}"/>
              </a:ext>
            </a:extLst>
          </p:cNvPr>
          <p:cNvCxnSpPr/>
          <p:nvPr/>
        </p:nvCxnSpPr>
        <p:spPr>
          <a:xfrm flipH="1">
            <a:off x="3684336" y="5809549"/>
            <a:ext cx="465221"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D425E8-064B-4CBD-88EA-C39804883F3B}"/>
              </a:ext>
            </a:extLst>
          </p:cNvPr>
          <p:cNvSpPr txBox="1"/>
          <p:nvPr/>
        </p:nvSpPr>
        <p:spPr>
          <a:xfrm>
            <a:off x="4149557" y="5587931"/>
            <a:ext cx="1441256" cy="443236"/>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400" dirty="0"/>
              <a:t>Custom domain</a:t>
            </a:r>
          </a:p>
        </p:txBody>
      </p:sp>
    </p:spTree>
    <p:extLst>
      <p:ext uri="{BB962C8B-B14F-4D97-AF65-F5344CB8AC3E}">
        <p14:creationId xmlns:p14="http://schemas.microsoft.com/office/powerpoint/2010/main" val="176658642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2" fill="hold"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lstStyle/>
          <a:p>
            <a:r>
              <a:rPr lang="en-US" dirty="0"/>
              <a:t>Options to create identities</a:t>
            </a:r>
          </a:p>
        </p:txBody>
      </p:sp>
      <p:sp>
        <p:nvSpPr>
          <p:cNvPr id="2" name="Text Placeholder 1">
            <a:extLst>
              <a:ext uri="{FF2B5EF4-FFF2-40B4-BE49-F238E27FC236}">
                <a16:creationId xmlns:a16="http://schemas.microsoft.com/office/drawing/2014/main" id="{9CCD8AFF-6FA5-40AE-AA68-466A6F04430F}"/>
              </a:ext>
            </a:extLst>
          </p:cNvPr>
          <p:cNvSpPr>
            <a:spLocks noGrp="1"/>
          </p:cNvSpPr>
          <p:nvPr>
            <p:ph type="body" sz="quarter" idx="4294967295"/>
          </p:nvPr>
        </p:nvSpPr>
        <p:spPr>
          <a:xfrm>
            <a:off x="117976" y="1248862"/>
            <a:ext cx="11817350" cy="5202237"/>
          </a:xfrm>
        </p:spPr>
        <p:txBody>
          <a:bodyPr/>
          <a:lstStyle/>
          <a:p>
            <a:r>
              <a:rPr lang="en-US" dirty="0"/>
              <a:t>To create identities in the cloud, several options exist:</a:t>
            </a:r>
          </a:p>
          <a:p>
            <a:pPr lvl="1">
              <a:buSzPct val="85000"/>
            </a:pPr>
            <a:r>
              <a:rPr lang="en-US" dirty="0"/>
              <a:t>From the Microsoft 365 admin center</a:t>
            </a:r>
          </a:p>
          <a:p>
            <a:pPr lvl="1">
              <a:buSzPct val="85000"/>
            </a:pPr>
            <a:r>
              <a:rPr lang="en-US" dirty="0"/>
              <a:t>Using PowerShell</a:t>
            </a:r>
          </a:p>
          <a:p>
            <a:pPr lvl="1">
              <a:buSzPct val="85000"/>
            </a:pPr>
            <a:r>
              <a:rPr lang="en-US" dirty="0"/>
              <a:t>Import from file</a:t>
            </a:r>
          </a:p>
          <a:p>
            <a:pPr lvl="1">
              <a:buSzPct val="85000"/>
            </a:pPr>
            <a:r>
              <a:rPr lang="en-US" dirty="0"/>
              <a:t>Using directory synchronization (Azure AD connect)</a:t>
            </a:r>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45</a:t>
            </a:fld>
            <a:endParaRPr lang="en-US" dirty="0"/>
          </a:p>
        </p:txBody>
      </p:sp>
    </p:spTree>
    <p:extLst>
      <p:ext uri="{BB962C8B-B14F-4D97-AF65-F5344CB8AC3E}">
        <p14:creationId xmlns:p14="http://schemas.microsoft.com/office/powerpoint/2010/main" val="3956778962"/>
      </p:ext>
    </p:extLst>
  </p:cSld>
  <p:clrMapOvr>
    <a:masterClrMapping/>
  </p:clrMapOvr>
  <p:transition spd="slow" advClick="0">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A0892-B32C-42C0-BACA-193C718957C2}"/>
              </a:ext>
            </a:extLst>
          </p:cNvPr>
          <p:cNvSpPr>
            <a:spLocks noGrp="1"/>
          </p:cNvSpPr>
          <p:nvPr>
            <p:ph type="title"/>
          </p:nvPr>
        </p:nvSpPr>
        <p:spPr/>
        <p:txBody>
          <a:bodyPr>
            <a:normAutofit/>
          </a:bodyPr>
          <a:lstStyle/>
          <a:p>
            <a:r>
              <a:rPr lang="en-US" dirty="0"/>
              <a:t>Deleting and recovering user accounts</a:t>
            </a:r>
          </a:p>
        </p:txBody>
      </p:sp>
      <p:sp>
        <p:nvSpPr>
          <p:cNvPr id="2" name="Text Placeholder 1">
            <a:extLst>
              <a:ext uri="{FF2B5EF4-FFF2-40B4-BE49-F238E27FC236}">
                <a16:creationId xmlns:a16="http://schemas.microsoft.com/office/drawing/2014/main" id="{9CCD8AFF-6FA5-40AE-AA68-466A6F04430F}"/>
              </a:ext>
            </a:extLst>
          </p:cNvPr>
          <p:cNvSpPr>
            <a:spLocks noGrp="1"/>
          </p:cNvSpPr>
          <p:nvPr>
            <p:ph type="body" sz="quarter" idx="4294967295"/>
          </p:nvPr>
        </p:nvSpPr>
        <p:spPr>
          <a:xfrm>
            <a:off x="117976" y="1248862"/>
            <a:ext cx="11817350" cy="5202237"/>
          </a:xfrm>
        </p:spPr>
        <p:txBody>
          <a:bodyPr/>
          <a:lstStyle/>
          <a:p>
            <a:r>
              <a:rPr lang="en-US" dirty="0"/>
              <a:t>Carefully </a:t>
            </a:r>
            <a:r>
              <a:rPr lang="en-US" dirty="0">
                <a:hlinkClick r:id="rId2"/>
              </a:rPr>
              <a:t>plan</a:t>
            </a:r>
            <a:r>
              <a:rPr lang="en-US" dirty="0"/>
              <a:t> what and how you are going to delete</a:t>
            </a:r>
          </a:p>
          <a:p>
            <a:r>
              <a:rPr lang="en-US" dirty="0"/>
              <a:t>The user’s content is typically kept (and recoverable)</a:t>
            </a:r>
            <a:br>
              <a:rPr lang="en-US" dirty="0"/>
            </a:br>
            <a:r>
              <a:rPr lang="en-US" dirty="0"/>
              <a:t>for 30 days after deletion</a:t>
            </a:r>
          </a:p>
          <a:p>
            <a:r>
              <a:rPr lang="en-US" dirty="0"/>
              <a:t>The user’s license will be available for other users after deletion</a:t>
            </a:r>
          </a:p>
          <a:p>
            <a:r>
              <a:rPr lang="en-US" dirty="0"/>
              <a:t>You can restore the user’s account (and data) within 30 days</a:t>
            </a:r>
            <a:br>
              <a:rPr lang="en-US" dirty="0"/>
            </a:br>
            <a:r>
              <a:rPr lang="en-US" dirty="0"/>
              <a:t>if the user is in the recycle bin (deleted users)</a:t>
            </a:r>
          </a:p>
          <a:p>
            <a:r>
              <a:rPr lang="en-US" dirty="0"/>
              <a:t>You can permanently delete a user account with PowerShell</a:t>
            </a:r>
          </a:p>
        </p:txBody>
      </p:sp>
      <p:sp>
        <p:nvSpPr>
          <p:cNvPr id="4" name="Slide Number Placeholder 3">
            <a:extLst>
              <a:ext uri="{FF2B5EF4-FFF2-40B4-BE49-F238E27FC236}">
                <a16:creationId xmlns:a16="http://schemas.microsoft.com/office/drawing/2014/main" id="{0A2174CB-1525-4AB5-95BE-70220D7D6055}"/>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46</a:t>
            </a:fld>
            <a:endParaRPr lang="en-US" dirty="0"/>
          </a:p>
        </p:txBody>
      </p:sp>
    </p:spTree>
    <p:extLst>
      <p:ext uri="{BB962C8B-B14F-4D97-AF65-F5344CB8AC3E}">
        <p14:creationId xmlns:p14="http://schemas.microsoft.com/office/powerpoint/2010/main" val="1257436314"/>
      </p:ext>
    </p:extLst>
  </p:cSld>
  <p:clrMapOvr>
    <a:masterClrMapping/>
  </p:clrMapOvr>
  <p:transition spd="slow" advClick="0">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3589" y="1905001"/>
            <a:ext cx="11804822" cy="3268479"/>
          </a:xfrm>
        </p:spPr>
        <p:txBody>
          <a:bodyPr>
            <a:normAutofit/>
          </a:bodyPr>
          <a:lstStyle/>
          <a:p>
            <a:pPr marL="0" indent="0" algn="ctr">
              <a:buNone/>
            </a:pPr>
            <a:r>
              <a:rPr lang="en-US" sz="7200" b="1" dirty="0">
                <a:solidFill>
                  <a:schemeClr val="tx2">
                    <a:lumMod val="75000"/>
                  </a:schemeClr>
                </a:solidFill>
              </a:rPr>
              <a:t>sli.do</a:t>
            </a:r>
            <a:br>
              <a:rPr lang="en-US" sz="6000" b="1" dirty="0"/>
            </a:br>
            <a:r>
              <a:rPr lang="en-US" sz="11500" b="1" dirty="0"/>
              <a:t># SaaS-Security</a:t>
            </a:r>
            <a:endParaRPr lang="en-US" sz="11500" b="1" noProof="1"/>
          </a:p>
          <a:p>
            <a:pPr marL="0" indent="0" algn="ctr">
              <a:buNone/>
            </a:pPr>
            <a:endParaRPr lang="en-US" sz="6000" b="1" noProof="1"/>
          </a:p>
          <a:p>
            <a:endParaRPr lang="en-US" dirty="0"/>
          </a:p>
        </p:txBody>
      </p:sp>
      <p:sp>
        <p:nvSpPr>
          <p:cNvPr id="4" name="Title 3"/>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3413419920"/>
      </p:ext>
    </p:extLst>
  </p:cSld>
  <p:clrMapOvr>
    <a:masterClrMapping/>
  </p:clrMapOvr>
  <p:transition spd="slow" advClick="0">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494240" y="4704825"/>
            <a:ext cx="11384386" cy="997038"/>
          </a:xfrm>
        </p:spPr>
        <p:txBody>
          <a:bodyPr/>
          <a:lstStyle/>
          <a:p>
            <a:r>
              <a:rPr lang="en-US" dirty="0"/>
              <a:t>Collaboration services in Microsoft 365</a:t>
            </a:r>
          </a:p>
        </p:txBody>
      </p:sp>
    </p:spTree>
    <p:extLst>
      <p:ext uri="{BB962C8B-B14F-4D97-AF65-F5344CB8AC3E}">
        <p14:creationId xmlns:p14="http://schemas.microsoft.com/office/powerpoint/2010/main" val="365224122"/>
      </p:ext>
    </p:extLst>
  </p:cSld>
  <p:clrMapOvr>
    <a:masterClrMapping/>
  </p:clrMapOvr>
  <p:transition spd="slow" advClick="0">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9" y="4704824"/>
            <a:ext cx="10961783" cy="1618043"/>
          </a:xfrm>
        </p:spPr>
        <p:txBody>
          <a:bodyPr/>
          <a:lstStyle/>
          <a:p>
            <a:r>
              <a:rPr lang="en-US" dirty="0"/>
              <a:t>Different ways for teamwork and </a:t>
            </a:r>
            <a:br>
              <a:rPr lang="en-US" dirty="0"/>
            </a:br>
            <a:r>
              <a:rPr lang="en-US" dirty="0"/>
              <a:t>communication</a:t>
            </a:r>
          </a:p>
        </p:txBody>
      </p:sp>
    </p:spTree>
    <p:extLst>
      <p:ext uri="{BB962C8B-B14F-4D97-AF65-F5344CB8AC3E}">
        <p14:creationId xmlns:p14="http://schemas.microsoft.com/office/powerpoint/2010/main" val="3824464749"/>
      </p:ext>
    </p:extLst>
  </p:cSld>
  <p:clrMapOvr>
    <a:masterClrMapping/>
  </p:clrMapOvr>
  <p:transition spd="slow" advClick="0">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Introduction to Cloud computing</a:t>
            </a:r>
          </a:p>
        </p:txBody>
      </p:sp>
    </p:spTree>
    <p:extLst>
      <p:ext uri="{BB962C8B-B14F-4D97-AF65-F5344CB8AC3E}">
        <p14:creationId xmlns:p14="http://schemas.microsoft.com/office/powerpoint/2010/main" val="1500027464"/>
      </p:ext>
    </p:extLst>
  </p:cSld>
  <p:clrMapOvr>
    <a:masterClrMapping/>
  </p:clrMapOvr>
  <p:transition spd="slow" advClick="0" advTm="5000">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Work faster and smarter</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307209" y="1252839"/>
            <a:ext cx="11817350" cy="1122383"/>
          </a:xfrm>
        </p:spPr>
        <p:txBody>
          <a:bodyPr>
            <a:normAutofit fontScale="92500" lnSpcReduction="10000"/>
          </a:bodyPr>
          <a:lstStyle/>
          <a:p>
            <a:r>
              <a:rPr lang="en-US" sz="3200" dirty="0"/>
              <a:t>It is all about improving our efficiency, securely</a:t>
            </a:r>
          </a:p>
          <a:p>
            <a:r>
              <a:rPr lang="en-US" sz="3200" dirty="0"/>
              <a:t>Today we will focus on:</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50</a:t>
            </a:fld>
            <a:endParaRPr lang="en-US" dirty="0"/>
          </a:p>
        </p:txBody>
      </p:sp>
      <p:sp>
        <p:nvSpPr>
          <p:cNvPr id="29" name="AutoShape 21">
            <a:extLst>
              <a:ext uri="{FF2B5EF4-FFF2-40B4-BE49-F238E27FC236}">
                <a16:creationId xmlns:a16="http://schemas.microsoft.com/office/drawing/2014/main" id="{91FBFF80-0445-42D6-930C-B65EC9979728}"/>
              </a:ext>
            </a:extLst>
          </p:cNvPr>
          <p:cNvSpPr>
            <a:spLocks noChangeAspect="1" noChangeArrowheads="1" noTextEdit="1"/>
          </p:cNvSpPr>
          <p:nvPr/>
        </p:nvSpPr>
        <p:spPr bwMode="auto">
          <a:xfrm>
            <a:off x="700088" y="2632075"/>
            <a:ext cx="10641012"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3">
            <a:extLst>
              <a:ext uri="{FF2B5EF4-FFF2-40B4-BE49-F238E27FC236}">
                <a16:creationId xmlns:a16="http://schemas.microsoft.com/office/drawing/2014/main" id="{BD5F6340-74D4-4116-8674-6D7487D64BF6}"/>
              </a:ext>
            </a:extLst>
          </p:cNvPr>
          <p:cNvSpPr>
            <a:spLocks noChangeArrowheads="1"/>
          </p:cNvSpPr>
          <p:nvPr/>
        </p:nvSpPr>
        <p:spPr bwMode="auto">
          <a:xfrm>
            <a:off x="793750" y="2778724"/>
            <a:ext cx="198349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Exchange Online</a:t>
            </a: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
        <p:nvSpPr>
          <p:cNvPr id="31" name="Rectangle 24">
            <a:extLst>
              <a:ext uri="{FF2B5EF4-FFF2-40B4-BE49-F238E27FC236}">
                <a16:creationId xmlns:a16="http://schemas.microsoft.com/office/drawing/2014/main" id="{4308222F-A627-48BB-81B0-5401035D86C8}"/>
              </a:ext>
            </a:extLst>
          </p:cNvPr>
          <p:cNvSpPr>
            <a:spLocks noChangeArrowheads="1"/>
          </p:cNvSpPr>
          <p:nvPr/>
        </p:nvSpPr>
        <p:spPr bwMode="auto">
          <a:xfrm>
            <a:off x="4992688" y="2802958"/>
            <a:ext cx="11350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Planner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5">
            <a:extLst>
              <a:ext uri="{FF2B5EF4-FFF2-40B4-BE49-F238E27FC236}">
                <a16:creationId xmlns:a16="http://schemas.microsoft.com/office/drawing/2014/main" id="{F88A83A5-8F9B-4C91-9866-28F01452E243}"/>
              </a:ext>
            </a:extLst>
          </p:cNvPr>
          <p:cNvSpPr>
            <a:spLocks noChangeArrowheads="1"/>
          </p:cNvSpPr>
          <p:nvPr/>
        </p:nvSpPr>
        <p:spPr bwMode="auto">
          <a:xfrm>
            <a:off x="8174038" y="2778724"/>
            <a:ext cx="1225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Yammer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26">
            <a:extLst>
              <a:ext uri="{FF2B5EF4-FFF2-40B4-BE49-F238E27FC236}">
                <a16:creationId xmlns:a16="http://schemas.microsoft.com/office/drawing/2014/main" id="{302B2165-EC8C-4AD0-8FFF-73555DF7C70C}"/>
              </a:ext>
            </a:extLst>
          </p:cNvPr>
          <p:cNvSpPr>
            <a:spLocks noChangeArrowheads="1"/>
          </p:cNvSpPr>
          <p:nvPr/>
        </p:nvSpPr>
        <p:spPr bwMode="auto">
          <a:xfrm>
            <a:off x="793750" y="3439696"/>
            <a:ext cx="244633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SharePoint Online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Rectangle 27">
            <a:extLst>
              <a:ext uri="{FF2B5EF4-FFF2-40B4-BE49-F238E27FC236}">
                <a16:creationId xmlns:a16="http://schemas.microsoft.com/office/drawing/2014/main" id="{DCA84DBE-6874-4B79-B027-5E1A4C8D569F}"/>
              </a:ext>
            </a:extLst>
          </p:cNvPr>
          <p:cNvSpPr>
            <a:spLocks noChangeArrowheads="1"/>
          </p:cNvSpPr>
          <p:nvPr/>
        </p:nvSpPr>
        <p:spPr bwMode="auto">
          <a:xfrm>
            <a:off x="4992688" y="3434443"/>
            <a:ext cx="9461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Forms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28">
            <a:extLst>
              <a:ext uri="{FF2B5EF4-FFF2-40B4-BE49-F238E27FC236}">
                <a16:creationId xmlns:a16="http://schemas.microsoft.com/office/drawing/2014/main" id="{2C988364-CFC8-43FD-A271-5831321FC1FE}"/>
              </a:ext>
            </a:extLst>
          </p:cNvPr>
          <p:cNvSpPr>
            <a:spLocks noChangeArrowheads="1"/>
          </p:cNvSpPr>
          <p:nvPr/>
        </p:nvSpPr>
        <p:spPr bwMode="auto">
          <a:xfrm>
            <a:off x="8174038" y="3439696"/>
            <a:ext cx="10382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Kaizala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Rectangle 29">
            <a:extLst>
              <a:ext uri="{FF2B5EF4-FFF2-40B4-BE49-F238E27FC236}">
                <a16:creationId xmlns:a16="http://schemas.microsoft.com/office/drawing/2014/main" id="{86782E7D-C137-45AD-AA66-8480498ED1EB}"/>
              </a:ext>
            </a:extLst>
          </p:cNvPr>
          <p:cNvSpPr>
            <a:spLocks noChangeArrowheads="1"/>
          </p:cNvSpPr>
          <p:nvPr/>
        </p:nvSpPr>
        <p:spPr bwMode="auto">
          <a:xfrm>
            <a:off x="793750" y="4090988"/>
            <a:ext cx="2289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Microsoft Teams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0">
            <a:extLst>
              <a:ext uri="{FF2B5EF4-FFF2-40B4-BE49-F238E27FC236}">
                <a16:creationId xmlns:a16="http://schemas.microsoft.com/office/drawing/2014/main" id="{03462522-D798-41A6-8ECD-E2C15919B0BD}"/>
              </a:ext>
            </a:extLst>
          </p:cNvPr>
          <p:cNvSpPr>
            <a:spLocks noChangeArrowheads="1"/>
          </p:cNvSpPr>
          <p:nvPr/>
        </p:nvSpPr>
        <p:spPr bwMode="auto">
          <a:xfrm>
            <a:off x="4992688" y="4090988"/>
            <a:ext cx="87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Delve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31">
            <a:extLst>
              <a:ext uri="{FF2B5EF4-FFF2-40B4-BE49-F238E27FC236}">
                <a16:creationId xmlns:a16="http://schemas.microsoft.com/office/drawing/2014/main" id="{8128B101-1AC2-42B1-8D3E-10F99BB63FBD}"/>
              </a:ext>
            </a:extLst>
          </p:cNvPr>
          <p:cNvSpPr>
            <a:spLocks noChangeArrowheads="1"/>
          </p:cNvSpPr>
          <p:nvPr/>
        </p:nvSpPr>
        <p:spPr bwMode="auto">
          <a:xfrm>
            <a:off x="8174038" y="4090988"/>
            <a:ext cx="763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Flow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32">
            <a:extLst>
              <a:ext uri="{FF2B5EF4-FFF2-40B4-BE49-F238E27FC236}">
                <a16:creationId xmlns:a16="http://schemas.microsoft.com/office/drawing/2014/main" id="{F68D92D2-1B00-4C03-B62D-07500408BB73}"/>
              </a:ext>
            </a:extLst>
          </p:cNvPr>
          <p:cNvSpPr>
            <a:spLocks noChangeArrowheads="1"/>
          </p:cNvSpPr>
          <p:nvPr/>
        </p:nvSpPr>
        <p:spPr bwMode="auto">
          <a:xfrm>
            <a:off x="793750" y="4725988"/>
            <a:ext cx="295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OneDrive for Business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33">
            <a:extLst>
              <a:ext uri="{FF2B5EF4-FFF2-40B4-BE49-F238E27FC236}">
                <a16:creationId xmlns:a16="http://schemas.microsoft.com/office/drawing/2014/main" id="{00CC21C2-1CA6-4374-9929-60BE9AD6AC46}"/>
              </a:ext>
            </a:extLst>
          </p:cNvPr>
          <p:cNvSpPr>
            <a:spLocks noChangeArrowheads="1"/>
          </p:cNvSpPr>
          <p:nvPr/>
        </p:nvSpPr>
        <p:spPr bwMode="auto">
          <a:xfrm>
            <a:off x="4992688" y="4725988"/>
            <a:ext cx="106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Stream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 name="Rectangle 34">
            <a:extLst>
              <a:ext uri="{FF2B5EF4-FFF2-40B4-BE49-F238E27FC236}">
                <a16:creationId xmlns:a16="http://schemas.microsoft.com/office/drawing/2014/main" id="{88D294F6-C75F-46C9-82B4-C5AB8567344D}"/>
              </a:ext>
            </a:extLst>
          </p:cNvPr>
          <p:cNvSpPr>
            <a:spLocks noChangeArrowheads="1"/>
          </p:cNvSpPr>
          <p:nvPr/>
        </p:nvSpPr>
        <p:spPr bwMode="auto">
          <a:xfrm>
            <a:off x="8174038" y="4725988"/>
            <a:ext cx="1290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Power BI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Rectangle 35">
            <a:extLst>
              <a:ext uri="{FF2B5EF4-FFF2-40B4-BE49-F238E27FC236}">
                <a16:creationId xmlns:a16="http://schemas.microsoft.com/office/drawing/2014/main" id="{B5CEAE43-77CE-49F1-A414-4F9CAD002EE7}"/>
              </a:ext>
            </a:extLst>
          </p:cNvPr>
          <p:cNvSpPr>
            <a:spLocks noChangeArrowheads="1"/>
          </p:cNvSpPr>
          <p:nvPr/>
        </p:nvSpPr>
        <p:spPr bwMode="auto">
          <a:xfrm>
            <a:off x="799193" y="5360988"/>
            <a:ext cx="24828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Office 365 ProPlus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Rectangle 36">
            <a:extLst>
              <a:ext uri="{FF2B5EF4-FFF2-40B4-BE49-F238E27FC236}">
                <a16:creationId xmlns:a16="http://schemas.microsoft.com/office/drawing/2014/main" id="{86E74FFA-9BEB-4469-8030-A7C4329D18A6}"/>
              </a:ext>
            </a:extLst>
          </p:cNvPr>
          <p:cNvSpPr>
            <a:spLocks noChangeArrowheads="1"/>
          </p:cNvSpPr>
          <p:nvPr/>
        </p:nvSpPr>
        <p:spPr bwMode="auto">
          <a:xfrm>
            <a:off x="4992688" y="5362505"/>
            <a:ext cx="8175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Sway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7">
            <a:extLst>
              <a:ext uri="{FF2B5EF4-FFF2-40B4-BE49-F238E27FC236}">
                <a16:creationId xmlns:a16="http://schemas.microsoft.com/office/drawing/2014/main" id="{DF89CFA8-871B-4C3C-978B-EE52F36BCB01}"/>
              </a:ext>
            </a:extLst>
          </p:cNvPr>
          <p:cNvSpPr>
            <a:spLocks noChangeArrowheads="1"/>
          </p:cNvSpPr>
          <p:nvPr/>
        </p:nvSpPr>
        <p:spPr bwMode="auto">
          <a:xfrm>
            <a:off x="8174038" y="5360988"/>
            <a:ext cx="160178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PowerApps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8">
            <a:extLst>
              <a:ext uri="{FF2B5EF4-FFF2-40B4-BE49-F238E27FC236}">
                <a16:creationId xmlns:a16="http://schemas.microsoft.com/office/drawing/2014/main" id="{E00D1889-C5B4-4BEE-A60A-DFA4C52E56ED}"/>
              </a:ext>
            </a:extLst>
          </p:cNvPr>
          <p:cNvSpPr>
            <a:spLocks noChangeArrowheads="1"/>
          </p:cNvSpPr>
          <p:nvPr/>
        </p:nvSpPr>
        <p:spPr bwMode="auto">
          <a:xfrm>
            <a:off x="10473667" y="4023893"/>
            <a:ext cx="840871"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dirty="0">
                <a:solidFill>
                  <a:srgbClr val="0070C0"/>
                </a:solidFill>
                <a:latin typeface="Calibri" panose="020F0502020204030204" pitchFamily="34" charset="0"/>
              </a:rPr>
              <a:t>m</a:t>
            </a:r>
            <a:r>
              <a:rPr kumimoji="0" lang="en-US" altLang="en-US" sz="2300" b="0" i="0" u="none" strike="noStrike" cap="none" normalizeH="0" baseline="0" dirty="0">
                <a:ln>
                  <a:noFill/>
                </a:ln>
                <a:solidFill>
                  <a:srgbClr val="0070C0"/>
                </a:solidFill>
                <a:effectLst/>
                <a:latin typeface="Calibri" panose="020F0502020204030204" pitchFamily="34" charset="0"/>
              </a:rPr>
              <a:t>ore…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48" name="Straight Connector 47">
            <a:extLst>
              <a:ext uri="{FF2B5EF4-FFF2-40B4-BE49-F238E27FC236}">
                <a16:creationId xmlns:a16="http://schemas.microsoft.com/office/drawing/2014/main" id="{81B84D8C-286B-4A6F-BF3E-D4EF46A63C64}"/>
              </a:ext>
            </a:extLst>
          </p:cNvPr>
          <p:cNvCxnSpPr>
            <a:cxnSpLocks/>
          </p:cNvCxnSpPr>
          <p:nvPr/>
        </p:nvCxnSpPr>
        <p:spPr>
          <a:xfrm>
            <a:off x="4204941" y="2909361"/>
            <a:ext cx="0" cy="2775858"/>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60" name="Straight Connector 59">
            <a:extLst>
              <a:ext uri="{FF2B5EF4-FFF2-40B4-BE49-F238E27FC236}">
                <a16:creationId xmlns:a16="http://schemas.microsoft.com/office/drawing/2014/main" id="{FA8130DD-2AD4-4EAD-B852-9058B48AE15A}"/>
              </a:ext>
            </a:extLst>
          </p:cNvPr>
          <p:cNvCxnSpPr>
            <a:cxnSpLocks/>
          </p:cNvCxnSpPr>
          <p:nvPr/>
        </p:nvCxnSpPr>
        <p:spPr>
          <a:xfrm>
            <a:off x="7154969" y="2909361"/>
            <a:ext cx="0" cy="2775858"/>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61" name="Straight Connector 60">
            <a:extLst>
              <a:ext uri="{FF2B5EF4-FFF2-40B4-BE49-F238E27FC236}">
                <a16:creationId xmlns:a16="http://schemas.microsoft.com/office/drawing/2014/main" id="{8245931F-EEAC-468C-B3E4-CF629F220FF8}"/>
              </a:ext>
            </a:extLst>
          </p:cNvPr>
          <p:cNvCxnSpPr>
            <a:cxnSpLocks/>
          </p:cNvCxnSpPr>
          <p:nvPr/>
        </p:nvCxnSpPr>
        <p:spPr>
          <a:xfrm>
            <a:off x="10073826" y="2909361"/>
            <a:ext cx="0" cy="2775858"/>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5" name="Rectangle: Rounded Corners 4">
            <a:extLst>
              <a:ext uri="{FF2B5EF4-FFF2-40B4-BE49-F238E27FC236}">
                <a16:creationId xmlns:a16="http://schemas.microsoft.com/office/drawing/2014/main" id="{7D0C0090-2231-4B1D-AD70-22A2A6DF9AC9}"/>
              </a:ext>
            </a:extLst>
          </p:cNvPr>
          <p:cNvSpPr/>
          <p:nvPr/>
        </p:nvSpPr>
        <p:spPr bwMode="auto">
          <a:xfrm>
            <a:off x="493759" y="2649210"/>
            <a:ext cx="3023916" cy="3167392"/>
          </a:xfrm>
          <a:prstGeom prst="roundRect">
            <a:avLst/>
          </a:prstGeom>
          <a:noFill/>
          <a:ln w="1905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8757131"/>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Exchange Admin Center: Recipients</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190405" y="1280678"/>
            <a:ext cx="11490175" cy="1536356"/>
          </a:xfrm>
        </p:spPr>
        <p:txBody>
          <a:bodyPr>
            <a:normAutofit/>
          </a:bodyPr>
          <a:lstStyle/>
          <a:p>
            <a:r>
              <a:rPr lang="en-US" sz="2800" dirty="0"/>
              <a:t>This section has settings for user, group and resource mailboxes</a:t>
            </a:r>
          </a:p>
          <a:p>
            <a:r>
              <a:rPr lang="en-US" sz="2800" dirty="0"/>
              <a:t>This is where you can initiate some of the email migrations</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51</a:t>
            </a:fld>
            <a:endParaRPr lang="en-US" dirty="0"/>
          </a:p>
        </p:txBody>
      </p:sp>
      <p:pic>
        <p:nvPicPr>
          <p:cNvPr id="5" name="Picture 4">
            <a:extLst>
              <a:ext uri="{FF2B5EF4-FFF2-40B4-BE49-F238E27FC236}">
                <a16:creationId xmlns:a16="http://schemas.microsoft.com/office/drawing/2014/main" id="{F85DBEE2-877D-400B-B75B-3D22017C63F5}"/>
              </a:ext>
            </a:extLst>
          </p:cNvPr>
          <p:cNvPicPr>
            <a:picLocks noChangeAspect="1"/>
          </p:cNvPicPr>
          <p:nvPr/>
        </p:nvPicPr>
        <p:blipFill>
          <a:blip r:embed="rId2"/>
          <a:stretch>
            <a:fillRect/>
          </a:stretch>
        </p:blipFill>
        <p:spPr>
          <a:xfrm>
            <a:off x="1080728" y="2985011"/>
            <a:ext cx="9463946" cy="3515486"/>
          </a:xfrm>
          <a:prstGeom prst="rect">
            <a:avLst/>
          </a:prstGeom>
          <a:ln w="6350" cap="sq" cmpd="thickThin">
            <a:solidFill>
              <a:srgbClr val="000000"/>
            </a:solidFill>
            <a:prstDash val="solid"/>
            <a:miter lim="800000"/>
          </a:ln>
          <a:effectLst>
            <a:innerShdw blurRad="76200">
              <a:srgbClr val="000000"/>
            </a:innerShdw>
          </a:effectLst>
        </p:spPr>
      </p:pic>
      <p:sp>
        <p:nvSpPr>
          <p:cNvPr id="10" name="Rectangle: Rounded Corners 9">
            <a:extLst>
              <a:ext uri="{FF2B5EF4-FFF2-40B4-BE49-F238E27FC236}">
                <a16:creationId xmlns:a16="http://schemas.microsoft.com/office/drawing/2014/main" id="{900C5850-DFAA-4D1E-BBEC-0D09FB7884C4}"/>
              </a:ext>
            </a:extLst>
          </p:cNvPr>
          <p:cNvSpPr/>
          <p:nvPr/>
        </p:nvSpPr>
        <p:spPr bwMode="auto">
          <a:xfrm>
            <a:off x="3276059" y="3524853"/>
            <a:ext cx="4641167" cy="331530"/>
          </a:xfrm>
          <a:prstGeom prst="roundRect">
            <a:avLst/>
          </a:prstGeom>
          <a:noFill/>
          <a:ln w="3810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26406803"/>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Exchange Admin Center: Protection</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269506" y="1345572"/>
            <a:ext cx="11490175" cy="1227243"/>
          </a:xfrm>
        </p:spPr>
        <p:txBody>
          <a:bodyPr>
            <a:normAutofit/>
          </a:bodyPr>
          <a:lstStyle/>
          <a:p>
            <a:r>
              <a:rPr lang="en-US" sz="2800" dirty="0"/>
              <a:t>This is where you manage anti-malware and anti-spam protection settings</a:t>
            </a:r>
          </a:p>
          <a:p>
            <a:r>
              <a:rPr lang="en-US" sz="2800" dirty="0"/>
              <a:t>DKIM = DomainKeys Identified Mail</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52</a:t>
            </a:fld>
            <a:endParaRPr lang="en-US" dirty="0"/>
          </a:p>
        </p:txBody>
      </p:sp>
      <p:pic>
        <p:nvPicPr>
          <p:cNvPr id="6" name="Picture 5">
            <a:extLst>
              <a:ext uri="{FF2B5EF4-FFF2-40B4-BE49-F238E27FC236}">
                <a16:creationId xmlns:a16="http://schemas.microsoft.com/office/drawing/2014/main" id="{B2547024-251D-4FF8-9F09-C7094EF1EF6D}"/>
              </a:ext>
            </a:extLst>
          </p:cNvPr>
          <p:cNvPicPr>
            <a:picLocks noChangeAspect="1"/>
          </p:cNvPicPr>
          <p:nvPr/>
        </p:nvPicPr>
        <p:blipFill>
          <a:blip r:embed="rId2"/>
          <a:stretch>
            <a:fillRect/>
          </a:stretch>
        </p:blipFill>
        <p:spPr>
          <a:xfrm>
            <a:off x="335091" y="2934983"/>
            <a:ext cx="11424590" cy="3322966"/>
          </a:xfrm>
          <a:prstGeom prst="rect">
            <a:avLst/>
          </a:prstGeom>
          <a:ln w="6350" cap="sq" cmpd="thickThin">
            <a:solidFill>
              <a:srgbClr val="000000"/>
            </a:solidFill>
            <a:prstDash val="solid"/>
            <a:miter lim="800000"/>
          </a:ln>
          <a:effectLst>
            <a:innerShdw blurRad="76200">
              <a:srgbClr val="000000"/>
            </a:innerShdw>
          </a:effectLst>
        </p:spPr>
      </p:pic>
      <p:sp>
        <p:nvSpPr>
          <p:cNvPr id="10" name="Rectangle: Rounded Corners 9">
            <a:extLst>
              <a:ext uri="{FF2B5EF4-FFF2-40B4-BE49-F238E27FC236}">
                <a16:creationId xmlns:a16="http://schemas.microsoft.com/office/drawing/2014/main" id="{900C5850-DFAA-4D1E-BBEC-0D09FB7884C4}"/>
              </a:ext>
            </a:extLst>
          </p:cNvPr>
          <p:cNvSpPr/>
          <p:nvPr/>
        </p:nvSpPr>
        <p:spPr bwMode="auto">
          <a:xfrm>
            <a:off x="2855336" y="3585211"/>
            <a:ext cx="8248094" cy="331530"/>
          </a:xfrm>
          <a:prstGeom prst="roundRect">
            <a:avLst/>
          </a:prstGeom>
          <a:noFill/>
          <a:ln w="3810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1719364"/>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Exchange Admin Center: Mail Flow</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269504" y="1300136"/>
            <a:ext cx="11490175" cy="1227243"/>
          </a:xfrm>
        </p:spPr>
        <p:txBody>
          <a:bodyPr>
            <a:normAutofit/>
          </a:bodyPr>
          <a:lstStyle/>
          <a:p>
            <a:r>
              <a:rPr lang="en-US" sz="2800" dirty="0"/>
              <a:t>Here you manage rules, accepted domains and connectors</a:t>
            </a:r>
          </a:p>
          <a:p>
            <a:r>
              <a:rPr lang="en-US" sz="2800" dirty="0"/>
              <a:t>This is also where you can perform message trace</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53</a:t>
            </a:fld>
            <a:endParaRPr lang="en-US" dirty="0"/>
          </a:p>
        </p:txBody>
      </p:sp>
      <p:pic>
        <p:nvPicPr>
          <p:cNvPr id="5" name="Picture 4">
            <a:extLst>
              <a:ext uri="{FF2B5EF4-FFF2-40B4-BE49-F238E27FC236}">
                <a16:creationId xmlns:a16="http://schemas.microsoft.com/office/drawing/2014/main" id="{CBC634CC-CD5B-4B26-A9C4-4A2049E4F39E}"/>
              </a:ext>
            </a:extLst>
          </p:cNvPr>
          <p:cNvPicPr>
            <a:picLocks noChangeAspect="1"/>
          </p:cNvPicPr>
          <p:nvPr/>
        </p:nvPicPr>
        <p:blipFill>
          <a:blip r:embed="rId2"/>
          <a:stretch>
            <a:fillRect/>
          </a:stretch>
        </p:blipFill>
        <p:spPr>
          <a:xfrm>
            <a:off x="556590" y="2671268"/>
            <a:ext cx="10916005" cy="3880344"/>
          </a:xfrm>
          <a:prstGeom prst="rect">
            <a:avLst/>
          </a:prstGeom>
          <a:ln w="6350" cap="sq" cmpd="thickThin">
            <a:solidFill>
              <a:srgbClr val="000000"/>
            </a:solidFill>
            <a:prstDash val="solid"/>
            <a:miter lim="800000"/>
          </a:ln>
          <a:effectLst>
            <a:innerShdw blurRad="76200">
              <a:srgbClr val="000000"/>
            </a:innerShdw>
          </a:effectLst>
        </p:spPr>
      </p:pic>
      <p:sp>
        <p:nvSpPr>
          <p:cNvPr id="10" name="Rectangle: Rounded Corners 9">
            <a:extLst>
              <a:ext uri="{FF2B5EF4-FFF2-40B4-BE49-F238E27FC236}">
                <a16:creationId xmlns:a16="http://schemas.microsoft.com/office/drawing/2014/main" id="{900C5850-DFAA-4D1E-BBEC-0D09FB7884C4}"/>
              </a:ext>
            </a:extLst>
          </p:cNvPr>
          <p:cNvSpPr/>
          <p:nvPr/>
        </p:nvSpPr>
        <p:spPr bwMode="auto">
          <a:xfrm>
            <a:off x="2855335" y="3263235"/>
            <a:ext cx="6760064" cy="331530"/>
          </a:xfrm>
          <a:prstGeom prst="roundRect">
            <a:avLst/>
          </a:prstGeom>
          <a:noFill/>
          <a:ln w="3810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0291077"/>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SharePoint Online</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160337" y="1326673"/>
            <a:ext cx="11817350" cy="5122068"/>
          </a:xfrm>
        </p:spPr>
        <p:txBody>
          <a:bodyPr>
            <a:normAutofit/>
          </a:bodyPr>
          <a:lstStyle/>
          <a:p>
            <a:r>
              <a:rPr lang="en-US" sz="3200" dirty="0"/>
              <a:t>SharePoint Online is a secure place to store, organize, share and </a:t>
            </a:r>
            <a:br>
              <a:rPr lang="en-US" sz="3200" dirty="0"/>
            </a:br>
            <a:r>
              <a:rPr lang="en-US" sz="3200" dirty="0"/>
              <a:t>access information</a:t>
            </a:r>
          </a:p>
          <a:p>
            <a:r>
              <a:rPr lang="en-US" sz="3200" dirty="0"/>
              <a:t>It is a web-based platform by design, but can be consumed in </a:t>
            </a:r>
            <a:br>
              <a:rPr lang="en-US" sz="3200" dirty="0"/>
            </a:br>
            <a:r>
              <a:rPr lang="en-US" sz="3200" dirty="0"/>
              <a:t>different ways </a:t>
            </a:r>
          </a:p>
          <a:p>
            <a:r>
              <a:rPr lang="en-US" sz="3200" dirty="0"/>
              <a:t>Highly customizable</a:t>
            </a:r>
          </a:p>
          <a:p>
            <a:r>
              <a:rPr lang="en-US" sz="3200" dirty="0"/>
              <a:t>Can automate daily tasks</a:t>
            </a:r>
          </a:p>
          <a:p>
            <a:r>
              <a:rPr lang="en-US" sz="3200" dirty="0"/>
              <a:t>Much more than just a “file server in the cloud”</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54</a:t>
            </a:fld>
            <a:endParaRPr lang="en-US" dirty="0"/>
          </a:p>
        </p:txBody>
      </p:sp>
    </p:spTree>
    <p:extLst>
      <p:ext uri="{BB962C8B-B14F-4D97-AF65-F5344CB8AC3E}">
        <p14:creationId xmlns:p14="http://schemas.microsoft.com/office/powerpoint/2010/main" val="341332252"/>
      </p:ext>
    </p:extLst>
  </p:cSld>
  <p:clrMapOvr>
    <a:masterClrMapping/>
  </p:clrMapOvr>
  <p:transition spd="slow" advClick="0" advTm="5000">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SharePoint Online hierarchical structure</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55</a:t>
            </a:fld>
            <a:endParaRPr lang="en-US" dirty="0"/>
          </a:p>
        </p:txBody>
      </p:sp>
      <p:sp>
        <p:nvSpPr>
          <p:cNvPr id="5" name="TextBox 4">
            <a:extLst>
              <a:ext uri="{FF2B5EF4-FFF2-40B4-BE49-F238E27FC236}">
                <a16:creationId xmlns:a16="http://schemas.microsoft.com/office/drawing/2014/main" id="{82988908-9D6B-4AD6-9C2D-BD7C1355343C}"/>
              </a:ext>
            </a:extLst>
          </p:cNvPr>
          <p:cNvSpPr txBox="1"/>
          <p:nvPr/>
        </p:nvSpPr>
        <p:spPr>
          <a:xfrm>
            <a:off x="4020479" y="1222818"/>
            <a:ext cx="4159564" cy="604049"/>
          </a:xfrm>
          <a:prstGeom prst="rect">
            <a:avLst/>
          </a:prstGeom>
          <a:solidFill>
            <a:schemeClr val="tx1">
              <a:alpha val="15000"/>
            </a:schemeClr>
          </a:solidFill>
          <a:ln w="38100">
            <a:solidFill>
              <a:schemeClr val="tx1"/>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SharePoint/Office 365 Instance</a:t>
            </a:r>
          </a:p>
        </p:txBody>
      </p:sp>
      <p:sp>
        <p:nvSpPr>
          <p:cNvPr id="6" name="TextBox 5">
            <a:extLst>
              <a:ext uri="{FF2B5EF4-FFF2-40B4-BE49-F238E27FC236}">
                <a16:creationId xmlns:a16="http://schemas.microsoft.com/office/drawing/2014/main" id="{7F8ABE3A-FAF7-409E-8761-52738503E1E9}"/>
              </a:ext>
            </a:extLst>
          </p:cNvPr>
          <p:cNvSpPr txBox="1"/>
          <p:nvPr/>
        </p:nvSpPr>
        <p:spPr>
          <a:xfrm>
            <a:off x="2241692" y="2183512"/>
            <a:ext cx="2071621" cy="604049"/>
          </a:xfrm>
          <a:prstGeom prst="rect">
            <a:avLst/>
          </a:prstGeom>
          <a:solidFill>
            <a:schemeClr val="accent6">
              <a:lumMod val="75000"/>
              <a:alpha val="15000"/>
            </a:schemeClr>
          </a:solidFill>
          <a:ln w="38100">
            <a:solidFill>
              <a:schemeClr val="accent3"/>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Site Collection</a:t>
            </a:r>
          </a:p>
        </p:txBody>
      </p:sp>
      <p:sp>
        <p:nvSpPr>
          <p:cNvPr id="8" name="TextBox 7">
            <a:extLst>
              <a:ext uri="{FF2B5EF4-FFF2-40B4-BE49-F238E27FC236}">
                <a16:creationId xmlns:a16="http://schemas.microsoft.com/office/drawing/2014/main" id="{D6B39B02-AAB0-4042-B60D-E1F7A4C83D73}"/>
              </a:ext>
            </a:extLst>
          </p:cNvPr>
          <p:cNvSpPr txBox="1"/>
          <p:nvPr/>
        </p:nvSpPr>
        <p:spPr>
          <a:xfrm>
            <a:off x="7520881" y="2160567"/>
            <a:ext cx="2071621" cy="604049"/>
          </a:xfrm>
          <a:prstGeom prst="rect">
            <a:avLst/>
          </a:prstGeom>
          <a:solidFill>
            <a:schemeClr val="accent6">
              <a:lumMod val="75000"/>
              <a:alpha val="15000"/>
            </a:schemeClr>
          </a:solidFill>
          <a:ln w="38100">
            <a:solidFill>
              <a:schemeClr val="accent3"/>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Site Collection</a:t>
            </a:r>
          </a:p>
        </p:txBody>
      </p:sp>
      <p:sp>
        <p:nvSpPr>
          <p:cNvPr id="9" name="TextBox 8">
            <a:extLst>
              <a:ext uri="{FF2B5EF4-FFF2-40B4-BE49-F238E27FC236}">
                <a16:creationId xmlns:a16="http://schemas.microsoft.com/office/drawing/2014/main" id="{CC59C5A3-C8EB-42D6-9374-3E327D926F4E}"/>
              </a:ext>
            </a:extLst>
          </p:cNvPr>
          <p:cNvSpPr txBox="1"/>
          <p:nvPr/>
        </p:nvSpPr>
        <p:spPr>
          <a:xfrm>
            <a:off x="2110882" y="3073067"/>
            <a:ext cx="755555" cy="604049"/>
          </a:xfrm>
          <a:prstGeom prst="rect">
            <a:avLst/>
          </a:prstGeom>
          <a:solidFill>
            <a:schemeClr val="accent6">
              <a:lumMod val="75000"/>
              <a:alpha val="15000"/>
            </a:schemeClr>
          </a:solidFill>
          <a:ln w="38100">
            <a:solidFill>
              <a:schemeClr val="bg1"/>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Site</a:t>
            </a:r>
          </a:p>
        </p:txBody>
      </p:sp>
      <p:sp>
        <p:nvSpPr>
          <p:cNvPr id="10" name="TextBox 9">
            <a:extLst>
              <a:ext uri="{FF2B5EF4-FFF2-40B4-BE49-F238E27FC236}">
                <a16:creationId xmlns:a16="http://schemas.microsoft.com/office/drawing/2014/main" id="{1CEA169C-6F6C-4B69-B6E6-949D2BD5E05E}"/>
              </a:ext>
            </a:extLst>
          </p:cNvPr>
          <p:cNvSpPr txBox="1"/>
          <p:nvPr/>
        </p:nvSpPr>
        <p:spPr>
          <a:xfrm>
            <a:off x="3691496" y="3084426"/>
            <a:ext cx="755555" cy="604049"/>
          </a:xfrm>
          <a:prstGeom prst="rect">
            <a:avLst/>
          </a:prstGeom>
          <a:solidFill>
            <a:schemeClr val="accent6">
              <a:lumMod val="75000"/>
              <a:alpha val="15000"/>
            </a:schemeClr>
          </a:solidFill>
          <a:ln w="38100">
            <a:solidFill>
              <a:schemeClr val="bg1"/>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Site</a:t>
            </a:r>
          </a:p>
        </p:txBody>
      </p:sp>
      <p:sp>
        <p:nvSpPr>
          <p:cNvPr id="11" name="TextBox 10">
            <a:extLst>
              <a:ext uri="{FF2B5EF4-FFF2-40B4-BE49-F238E27FC236}">
                <a16:creationId xmlns:a16="http://schemas.microsoft.com/office/drawing/2014/main" id="{7E016709-5122-4AC0-861D-EB3534A9277D}"/>
              </a:ext>
            </a:extLst>
          </p:cNvPr>
          <p:cNvSpPr txBox="1"/>
          <p:nvPr/>
        </p:nvSpPr>
        <p:spPr>
          <a:xfrm>
            <a:off x="7419083" y="3073066"/>
            <a:ext cx="755555" cy="604049"/>
          </a:xfrm>
          <a:prstGeom prst="rect">
            <a:avLst/>
          </a:prstGeom>
          <a:solidFill>
            <a:schemeClr val="accent6">
              <a:lumMod val="75000"/>
              <a:alpha val="15000"/>
            </a:schemeClr>
          </a:solidFill>
          <a:ln w="38100">
            <a:solidFill>
              <a:schemeClr val="bg1"/>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Site</a:t>
            </a:r>
          </a:p>
        </p:txBody>
      </p:sp>
      <p:sp>
        <p:nvSpPr>
          <p:cNvPr id="12" name="TextBox 11">
            <a:extLst>
              <a:ext uri="{FF2B5EF4-FFF2-40B4-BE49-F238E27FC236}">
                <a16:creationId xmlns:a16="http://schemas.microsoft.com/office/drawing/2014/main" id="{765BBA42-799C-4372-BA0D-6C71DC817CE0}"/>
              </a:ext>
            </a:extLst>
          </p:cNvPr>
          <p:cNvSpPr txBox="1"/>
          <p:nvPr/>
        </p:nvSpPr>
        <p:spPr>
          <a:xfrm>
            <a:off x="8999697" y="3042137"/>
            <a:ext cx="755555" cy="604049"/>
          </a:xfrm>
          <a:prstGeom prst="rect">
            <a:avLst/>
          </a:prstGeom>
          <a:solidFill>
            <a:schemeClr val="accent6">
              <a:lumMod val="75000"/>
              <a:alpha val="15000"/>
            </a:schemeClr>
          </a:solidFill>
          <a:ln w="38100">
            <a:solidFill>
              <a:schemeClr val="bg1"/>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Site</a:t>
            </a:r>
          </a:p>
        </p:txBody>
      </p:sp>
      <p:sp>
        <p:nvSpPr>
          <p:cNvPr id="13" name="TextBox 12">
            <a:extLst>
              <a:ext uri="{FF2B5EF4-FFF2-40B4-BE49-F238E27FC236}">
                <a16:creationId xmlns:a16="http://schemas.microsoft.com/office/drawing/2014/main" id="{93BBC930-B4FD-4B4F-95C2-C07C5D089DF4}"/>
              </a:ext>
            </a:extLst>
          </p:cNvPr>
          <p:cNvSpPr txBox="1"/>
          <p:nvPr/>
        </p:nvSpPr>
        <p:spPr>
          <a:xfrm>
            <a:off x="1460063" y="3995787"/>
            <a:ext cx="1406374" cy="604049"/>
          </a:xfrm>
          <a:prstGeom prst="rect">
            <a:avLst/>
          </a:prstGeom>
          <a:solidFill>
            <a:schemeClr val="accent6">
              <a:lumMod val="75000"/>
              <a:alpha val="15000"/>
            </a:schemeClr>
          </a:solidFill>
          <a:ln w="38100">
            <a:solidFill>
              <a:srgbClr val="C00000"/>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(Sub)Site</a:t>
            </a:r>
          </a:p>
        </p:txBody>
      </p:sp>
      <p:sp>
        <p:nvSpPr>
          <p:cNvPr id="14" name="TextBox 13">
            <a:extLst>
              <a:ext uri="{FF2B5EF4-FFF2-40B4-BE49-F238E27FC236}">
                <a16:creationId xmlns:a16="http://schemas.microsoft.com/office/drawing/2014/main" id="{802F1BFB-F87D-47B8-B26E-6FC53B3BD24F}"/>
              </a:ext>
            </a:extLst>
          </p:cNvPr>
          <p:cNvSpPr txBox="1"/>
          <p:nvPr/>
        </p:nvSpPr>
        <p:spPr>
          <a:xfrm>
            <a:off x="6817694" y="3941779"/>
            <a:ext cx="1406374" cy="604049"/>
          </a:xfrm>
          <a:prstGeom prst="rect">
            <a:avLst/>
          </a:prstGeom>
          <a:solidFill>
            <a:schemeClr val="accent6">
              <a:lumMod val="75000"/>
              <a:alpha val="15000"/>
            </a:schemeClr>
          </a:solidFill>
          <a:ln w="38100">
            <a:solidFill>
              <a:srgbClr val="C00000"/>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(Sub)Site</a:t>
            </a:r>
          </a:p>
        </p:txBody>
      </p:sp>
      <p:sp>
        <p:nvSpPr>
          <p:cNvPr id="15" name="TextBox 14">
            <a:extLst>
              <a:ext uri="{FF2B5EF4-FFF2-40B4-BE49-F238E27FC236}">
                <a16:creationId xmlns:a16="http://schemas.microsoft.com/office/drawing/2014/main" id="{A7EB7B5E-FE51-48C0-B9B0-DB9490EE2108}"/>
              </a:ext>
            </a:extLst>
          </p:cNvPr>
          <p:cNvSpPr txBox="1"/>
          <p:nvPr/>
        </p:nvSpPr>
        <p:spPr>
          <a:xfrm>
            <a:off x="7091364" y="4807178"/>
            <a:ext cx="1150022" cy="604049"/>
          </a:xfrm>
          <a:prstGeom prst="rect">
            <a:avLst/>
          </a:prstGeom>
          <a:solidFill>
            <a:schemeClr val="accent6">
              <a:lumMod val="75000"/>
              <a:alpha val="15000"/>
            </a:schemeClr>
          </a:solidFill>
          <a:ln w="38100">
            <a:solidFill>
              <a:schemeClr val="accent2">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Library</a:t>
            </a:r>
          </a:p>
        </p:txBody>
      </p:sp>
      <p:sp>
        <p:nvSpPr>
          <p:cNvPr id="16" name="TextBox 15">
            <a:extLst>
              <a:ext uri="{FF2B5EF4-FFF2-40B4-BE49-F238E27FC236}">
                <a16:creationId xmlns:a16="http://schemas.microsoft.com/office/drawing/2014/main" id="{12DADC0A-EBCA-4F70-9D2B-48F312B7599E}"/>
              </a:ext>
            </a:extLst>
          </p:cNvPr>
          <p:cNvSpPr txBox="1"/>
          <p:nvPr/>
        </p:nvSpPr>
        <p:spPr>
          <a:xfrm>
            <a:off x="1749789" y="5813631"/>
            <a:ext cx="1083274" cy="604049"/>
          </a:xfrm>
          <a:prstGeom prst="rect">
            <a:avLst/>
          </a:prstGeom>
          <a:solidFill>
            <a:schemeClr val="accent6">
              <a:lumMod val="75000"/>
              <a:alpha val="15000"/>
            </a:schemeClr>
          </a:solidFill>
          <a:ln w="38100">
            <a:solidFill>
              <a:schemeClr val="accent4"/>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Folder</a:t>
            </a:r>
          </a:p>
        </p:txBody>
      </p:sp>
      <p:sp>
        <p:nvSpPr>
          <p:cNvPr id="17" name="TextBox 16">
            <a:extLst>
              <a:ext uri="{FF2B5EF4-FFF2-40B4-BE49-F238E27FC236}">
                <a16:creationId xmlns:a16="http://schemas.microsoft.com/office/drawing/2014/main" id="{4F053A76-AE5C-4DB4-88BF-2FDBA1C5518F}"/>
              </a:ext>
            </a:extLst>
          </p:cNvPr>
          <p:cNvSpPr txBox="1"/>
          <p:nvPr/>
        </p:nvSpPr>
        <p:spPr>
          <a:xfrm>
            <a:off x="3691496" y="3991728"/>
            <a:ext cx="1150022" cy="604049"/>
          </a:xfrm>
          <a:prstGeom prst="rect">
            <a:avLst/>
          </a:prstGeom>
          <a:solidFill>
            <a:schemeClr val="accent6">
              <a:lumMod val="75000"/>
              <a:alpha val="15000"/>
            </a:schemeClr>
          </a:solidFill>
          <a:ln w="38100">
            <a:solidFill>
              <a:schemeClr val="accent2">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Library</a:t>
            </a:r>
          </a:p>
        </p:txBody>
      </p:sp>
      <p:sp>
        <p:nvSpPr>
          <p:cNvPr id="18" name="TextBox 17">
            <a:extLst>
              <a:ext uri="{FF2B5EF4-FFF2-40B4-BE49-F238E27FC236}">
                <a16:creationId xmlns:a16="http://schemas.microsoft.com/office/drawing/2014/main" id="{1B2F88BF-45B8-4037-964E-A230FC339DE9}"/>
              </a:ext>
            </a:extLst>
          </p:cNvPr>
          <p:cNvSpPr txBox="1"/>
          <p:nvPr/>
        </p:nvSpPr>
        <p:spPr>
          <a:xfrm>
            <a:off x="1716415" y="4899029"/>
            <a:ext cx="1150022" cy="604049"/>
          </a:xfrm>
          <a:prstGeom prst="rect">
            <a:avLst/>
          </a:prstGeom>
          <a:solidFill>
            <a:schemeClr val="accent6">
              <a:lumMod val="75000"/>
              <a:alpha val="15000"/>
            </a:schemeClr>
          </a:solidFill>
          <a:ln w="38100">
            <a:solidFill>
              <a:schemeClr val="accent2">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Library</a:t>
            </a:r>
          </a:p>
        </p:txBody>
      </p:sp>
      <p:sp>
        <p:nvSpPr>
          <p:cNvPr id="19" name="TextBox 18">
            <a:extLst>
              <a:ext uri="{FF2B5EF4-FFF2-40B4-BE49-F238E27FC236}">
                <a16:creationId xmlns:a16="http://schemas.microsoft.com/office/drawing/2014/main" id="{37C8FF7E-3787-4A21-B69C-088ECD99FE29}"/>
              </a:ext>
            </a:extLst>
          </p:cNvPr>
          <p:cNvSpPr txBox="1"/>
          <p:nvPr/>
        </p:nvSpPr>
        <p:spPr>
          <a:xfrm>
            <a:off x="3691496" y="4899030"/>
            <a:ext cx="1083274" cy="604049"/>
          </a:xfrm>
          <a:prstGeom prst="rect">
            <a:avLst/>
          </a:prstGeom>
          <a:solidFill>
            <a:schemeClr val="accent6">
              <a:lumMod val="75000"/>
              <a:alpha val="15000"/>
            </a:schemeClr>
          </a:solidFill>
          <a:ln w="38100">
            <a:solidFill>
              <a:schemeClr val="accent4"/>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Folder</a:t>
            </a:r>
          </a:p>
        </p:txBody>
      </p:sp>
      <p:sp>
        <p:nvSpPr>
          <p:cNvPr id="20" name="TextBox 19">
            <a:extLst>
              <a:ext uri="{FF2B5EF4-FFF2-40B4-BE49-F238E27FC236}">
                <a16:creationId xmlns:a16="http://schemas.microsoft.com/office/drawing/2014/main" id="{4B8D40CF-455F-499A-A084-6CF297FFE571}"/>
              </a:ext>
            </a:extLst>
          </p:cNvPr>
          <p:cNvSpPr txBox="1"/>
          <p:nvPr/>
        </p:nvSpPr>
        <p:spPr>
          <a:xfrm>
            <a:off x="7158112" y="5813631"/>
            <a:ext cx="1083274" cy="604049"/>
          </a:xfrm>
          <a:prstGeom prst="rect">
            <a:avLst/>
          </a:prstGeom>
          <a:solidFill>
            <a:schemeClr val="accent6">
              <a:lumMod val="75000"/>
              <a:alpha val="15000"/>
            </a:schemeClr>
          </a:solidFill>
          <a:ln w="38100">
            <a:solidFill>
              <a:schemeClr val="accent4"/>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Folder</a:t>
            </a:r>
          </a:p>
        </p:txBody>
      </p:sp>
      <p:sp>
        <p:nvSpPr>
          <p:cNvPr id="21" name="TextBox 20">
            <a:extLst>
              <a:ext uri="{FF2B5EF4-FFF2-40B4-BE49-F238E27FC236}">
                <a16:creationId xmlns:a16="http://schemas.microsoft.com/office/drawing/2014/main" id="{C9FB4C25-79BC-4049-9CDC-DC2C1BA338AE}"/>
              </a:ext>
            </a:extLst>
          </p:cNvPr>
          <p:cNvSpPr txBox="1"/>
          <p:nvPr/>
        </p:nvSpPr>
        <p:spPr>
          <a:xfrm>
            <a:off x="8999697" y="3923707"/>
            <a:ext cx="1150022" cy="604049"/>
          </a:xfrm>
          <a:prstGeom prst="rect">
            <a:avLst/>
          </a:prstGeom>
          <a:solidFill>
            <a:schemeClr val="accent6">
              <a:lumMod val="75000"/>
              <a:alpha val="15000"/>
            </a:schemeClr>
          </a:solidFill>
          <a:ln w="38100">
            <a:solidFill>
              <a:schemeClr val="accent2">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Library</a:t>
            </a:r>
          </a:p>
        </p:txBody>
      </p:sp>
      <p:sp>
        <p:nvSpPr>
          <p:cNvPr id="22" name="TextBox 21">
            <a:extLst>
              <a:ext uri="{FF2B5EF4-FFF2-40B4-BE49-F238E27FC236}">
                <a16:creationId xmlns:a16="http://schemas.microsoft.com/office/drawing/2014/main" id="{864143C7-9168-4CE6-ADF6-96A4B8727F2E}"/>
              </a:ext>
            </a:extLst>
          </p:cNvPr>
          <p:cNvSpPr txBox="1"/>
          <p:nvPr/>
        </p:nvSpPr>
        <p:spPr>
          <a:xfrm>
            <a:off x="8999697" y="4791044"/>
            <a:ext cx="1083274" cy="604049"/>
          </a:xfrm>
          <a:prstGeom prst="rect">
            <a:avLst/>
          </a:prstGeom>
          <a:solidFill>
            <a:schemeClr val="accent6">
              <a:lumMod val="75000"/>
              <a:alpha val="15000"/>
            </a:schemeClr>
          </a:solidFill>
          <a:ln w="38100">
            <a:solidFill>
              <a:schemeClr val="accent4"/>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400" dirty="0"/>
              <a:t>Folder</a:t>
            </a:r>
          </a:p>
        </p:txBody>
      </p:sp>
      <p:cxnSp>
        <p:nvCxnSpPr>
          <p:cNvPr id="23" name="Straight Arrow Connector 22">
            <a:extLst>
              <a:ext uri="{FF2B5EF4-FFF2-40B4-BE49-F238E27FC236}">
                <a16:creationId xmlns:a16="http://schemas.microsoft.com/office/drawing/2014/main" id="{A4B25910-3ACD-467D-955C-451A17B0AA66}"/>
              </a:ext>
            </a:extLst>
          </p:cNvPr>
          <p:cNvCxnSpPr>
            <a:cxnSpLocks/>
          </p:cNvCxnSpPr>
          <p:nvPr/>
        </p:nvCxnSpPr>
        <p:spPr>
          <a:xfrm flipH="1">
            <a:off x="4168757" y="1843200"/>
            <a:ext cx="1" cy="317367"/>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4F0A63-10D0-4F23-9660-B586295FF38A}"/>
              </a:ext>
            </a:extLst>
          </p:cNvPr>
          <p:cNvCxnSpPr>
            <a:cxnSpLocks/>
          </p:cNvCxnSpPr>
          <p:nvPr/>
        </p:nvCxnSpPr>
        <p:spPr>
          <a:xfrm flipH="1">
            <a:off x="2748881" y="2810506"/>
            <a:ext cx="117556" cy="253303"/>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AB5C31B-662B-4838-B307-3B4ED71185C7}"/>
              </a:ext>
            </a:extLst>
          </p:cNvPr>
          <p:cNvCxnSpPr>
            <a:cxnSpLocks/>
          </p:cNvCxnSpPr>
          <p:nvPr/>
        </p:nvCxnSpPr>
        <p:spPr>
          <a:xfrm>
            <a:off x="3751943" y="2810506"/>
            <a:ext cx="161235" cy="27392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EA7BC88-22AC-4835-B06B-17DC67150DC7}"/>
              </a:ext>
            </a:extLst>
          </p:cNvPr>
          <p:cNvCxnSpPr>
            <a:cxnSpLocks/>
            <a:stCxn id="9" idx="2"/>
          </p:cNvCxnSpPr>
          <p:nvPr/>
        </p:nvCxnSpPr>
        <p:spPr>
          <a:xfrm flipH="1">
            <a:off x="2488659" y="3677116"/>
            <a:ext cx="1" cy="310553"/>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7B1033-95CB-40EA-8C10-4AE856A11F00}"/>
              </a:ext>
            </a:extLst>
          </p:cNvPr>
          <p:cNvCxnSpPr>
            <a:cxnSpLocks/>
          </p:cNvCxnSpPr>
          <p:nvPr/>
        </p:nvCxnSpPr>
        <p:spPr>
          <a:xfrm flipH="1">
            <a:off x="4069273" y="3684825"/>
            <a:ext cx="1" cy="310553"/>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9DBAF11-6AFB-48EF-B689-044771F01CF8}"/>
              </a:ext>
            </a:extLst>
          </p:cNvPr>
          <p:cNvCxnSpPr>
            <a:cxnSpLocks/>
          </p:cNvCxnSpPr>
          <p:nvPr/>
        </p:nvCxnSpPr>
        <p:spPr>
          <a:xfrm flipH="1">
            <a:off x="2488658" y="4607954"/>
            <a:ext cx="1" cy="310553"/>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C14FBD6-1446-4DA7-89D0-E536FEFF063A}"/>
              </a:ext>
            </a:extLst>
          </p:cNvPr>
          <p:cNvCxnSpPr>
            <a:cxnSpLocks/>
          </p:cNvCxnSpPr>
          <p:nvPr/>
        </p:nvCxnSpPr>
        <p:spPr>
          <a:xfrm flipH="1">
            <a:off x="2488657" y="5503078"/>
            <a:ext cx="1" cy="310553"/>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055BC26-097D-43DC-8DD2-86D17D7EAA1A}"/>
              </a:ext>
            </a:extLst>
          </p:cNvPr>
          <p:cNvCxnSpPr>
            <a:cxnSpLocks/>
          </p:cNvCxnSpPr>
          <p:nvPr/>
        </p:nvCxnSpPr>
        <p:spPr>
          <a:xfrm flipH="1">
            <a:off x="4035398" y="4584184"/>
            <a:ext cx="1" cy="310553"/>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4F4553-570A-4324-B9A7-2F71B52F97A3}"/>
              </a:ext>
            </a:extLst>
          </p:cNvPr>
          <p:cNvCxnSpPr>
            <a:cxnSpLocks/>
            <a:endCxn id="11" idx="0"/>
          </p:cNvCxnSpPr>
          <p:nvPr/>
        </p:nvCxnSpPr>
        <p:spPr>
          <a:xfrm>
            <a:off x="7796860" y="2787561"/>
            <a:ext cx="1" cy="285505"/>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0D9502-0A3E-4639-A93B-B97CFC96B4F8}"/>
              </a:ext>
            </a:extLst>
          </p:cNvPr>
          <p:cNvCxnSpPr>
            <a:cxnSpLocks/>
          </p:cNvCxnSpPr>
          <p:nvPr/>
        </p:nvCxnSpPr>
        <p:spPr>
          <a:xfrm>
            <a:off x="9377473" y="2775242"/>
            <a:ext cx="1" cy="285505"/>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025974F-A4F0-4B0E-BCC2-0B2A21702BE0}"/>
              </a:ext>
            </a:extLst>
          </p:cNvPr>
          <p:cNvCxnSpPr>
            <a:cxnSpLocks/>
          </p:cNvCxnSpPr>
          <p:nvPr/>
        </p:nvCxnSpPr>
        <p:spPr>
          <a:xfrm flipH="1">
            <a:off x="7797521" y="3673212"/>
            <a:ext cx="1" cy="250495"/>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6DFDD47-28DA-42D7-82FD-235088C0034D}"/>
              </a:ext>
            </a:extLst>
          </p:cNvPr>
          <p:cNvCxnSpPr>
            <a:cxnSpLocks/>
          </p:cNvCxnSpPr>
          <p:nvPr/>
        </p:nvCxnSpPr>
        <p:spPr>
          <a:xfrm flipH="1">
            <a:off x="9415323" y="3642766"/>
            <a:ext cx="1" cy="254285"/>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1CEB382-CB39-446A-862A-5D5F92A9CB5A}"/>
              </a:ext>
            </a:extLst>
          </p:cNvPr>
          <p:cNvCxnSpPr>
            <a:cxnSpLocks/>
          </p:cNvCxnSpPr>
          <p:nvPr/>
        </p:nvCxnSpPr>
        <p:spPr>
          <a:xfrm flipH="1">
            <a:off x="7796859" y="4556683"/>
            <a:ext cx="1" cy="250495"/>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3CA0A2-2E43-4B87-83F5-EAC4B37EB8E5}"/>
              </a:ext>
            </a:extLst>
          </p:cNvPr>
          <p:cNvCxnSpPr>
            <a:cxnSpLocks/>
          </p:cNvCxnSpPr>
          <p:nvPr/>
        </p:nvCxnSpPr>
        <p:spPr>
          <a:xfrm flipH="1">
            <a:off x="9415323" y="4527756"/>
            <a:ext cx="1" cy="250495"/>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8558CAD-418C-4320-89CB-F8BB8D9020B7}"/>
              </a:ext>
            </a:extLst>
          </p:cNvPr>
          <p:cNvCxnSpPr>
            <a:cxnSpLocks/>
          </p:cNvCxnSpPr>
          <p:nvPr/>
        </p:nvCxnSpPr>
        <p:spPr>
          <a:xfrm flipH="1">
            <a:off x="7801907" y="5429359"/>
            <a:ext cx="1" cy="362668"/>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A5A793-5557-4716-99E6-B74C330DED3E}"/>
              </a:ext>
            </a:extLst>
          </p:cNvPr>
          <p:cNvCxnSpPr>
            <a:cxnSpLocks/>
          </p:cNvCxnSpPr>
          <p:nvPr/>
        </p:nvCxnSpPr>
        <p:spPr>
          <a:xfrm flipH="1">
            <a:off x="7891672" y="1843200"/>
            <a:ext cx="1" cy="317367"/>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62" name="Picture 4" descr="Ð ÐµÐ·ÑÐ»ÑÐ°Ñ Ñ Ð¸Ð·Ð¾Ð±ÑÐ°Ð¶ÐµÐ½Ð¸Ðµ Ð·Ð° document icon">
            <a:extLst>
              <a:ext uri="{FF2B5EF4-FFF2-40B4-BE49-F238E27FC236}">
                <a16:creationId xmlns:a16="http://schemas.microsoft.com/office/drawing/2014/main" id="{4ABFC466-5045-46AB-8A10-45D5269E0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105" y="5933385"/>
            <a:ext cx="364540" cy="36454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Ð ÐµÐ·ÑÐ»ÑÐ°Ñ Ñ Ð¸Ð·Ð¾Ð±ÑÐ°Ð¶ÐµÐ½Ð¸Ðµ Ð·Ð° document icon">
            <a:extLst>
              <a:ext uri="{FF2B5EF4-FFF2-40B4-BE49-F238E27FC236}">
                <a16:creationId xmlns:a16="http://schemas.microsoft.com/office/drawing/2014/main" id="{0FBA9844-FB12-443F-B1C5-6C68C121F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526" y="5018783"/>
            <a:ext cx="364540" cy="36454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Ð ÐµÐ·ÑÐ»ÑÐ°Ñ Ñ Ð¸Ð·Ð¾Ð±ÑÐ°Ð¶ÐµÐ½Ð¸Ðµ Ð·Ð° document icon">
            <a:extLst>
              <a:ext uri="{FF2B5EF4-FFF2-40B4-BE49-F238E27FC236}">
                <a16:creationId xmlns:a16="http://schemas.microsoft.com/office/drawing/2014/main" id="{A8CB43E6-01F4-4ECC-BB59-D865D00B7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4484" y="5933385"/>
            <a:ext cx="364540" cy="36454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Ð ÐµÐ·ÑÐ»ÑÐ°Ñ Ñ Ð¸Ð·Ð¾Ð±ÑÐ°Ð¶ÐµÐ½Ð¸Ðµ Ð·Ð° document icon">
            <a:extLst>
              <a:ext uri="{FF2B5EF4-FFF2-40B4-BE49-F238E27FC236}">
                <a16:creationId xmlns:a16="http://schemas.microsoft.com/office/drawing/2014/main" id="{09AB63A8-90DF-4F00-9C8A-E4E9953B6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533" y="4926932"/>
            <a:ext cx="364540" cy="364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2237"/>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anim calcmode="lin" valueType="num">
                                      <p:cBhvr>
                                        <p:cTn id="7" dur="500" fill="hold"/>
                                        <p:tgtEl>
                                          <p:spTgt spid="2062"/>
                                        </p:tgtEl>
                                        <p:attrNameLst>
                                          <p:attrName>ppt_w</p:attrName>
                                        </p:attrNameLst>
                                      </p:cBhvr>
                                      <p:tavLst>
                                        <p:tav tm="0">
                                          <p:val>
                                            <p:fltVal val="0"/>
                                          </p:val>
                                        </p:tav>
                                        <p:tav tm="100000">
                                          <p:val>
                                            <p:strVal val="#ppt_w"/>
                                          </p:val>
                                        </p:tav>
                                      </p:tavLst>
                                    </p:anim>
                                    <p:anim calcmode="lin" valueType="num">
                                      <p:cBhvr>
                                        <p:cTn id="8" dur="500" fill="hold"/>
                                        <p:tgtEl>
                                          <p:spTgt spid="2062"/>
                                        </p:tgtEl>
                                        <p:attrNameLst>
                                          <p:attrName>ppt_h</p:attrName>
                                        </p:attrNameLst>
                                      </p:cBhvr>
                                      <p:tavLst>
                                        <p:tav tm="0">
                                          <p:val>
                                            <p:fltVal val="0"/>
                                          </p:val>
                                        </p:tav>
                                        <p:tav tm="100000">
                                          <p:val>
                                            <p:strVal val="#ppt_h"/>
                                          </p:val>
                                        </p:tav>
                                      </p:tavLst>
                                    </p:anim>
                                    <p:animEffect transition="in" filter="fade">
                                      <p:cBhvr>
                                        <p:cTn id="9" dur="500"/>
                                        <p:tgtEl>
                                          <p:spTgt spid="2062"/>
                                        </p:tgtEl>
                                      </p:cBhvr>
                                    </p:animEffect>
                                  </p:childTnLst>
                                </p:cTn>
                              </p:par>
                              <p:par>
                                <p:cTn id="10" presetID="53" presetClass="entr" presetSubtype="16" fill="hold"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53" presetClass="entr" presetSubtype="16"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SharePoint Online – example structure</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56</a:t>
            </a:fld>
            <a:endParaRPr lang="en-US" dirty="0"/>
          </a:p>
        </p:txBody>
      </p:sp>
      <p:pic>
        <p:nvPicPr>
          <p:cNvPr id="5" name="Picture 4">
            <a:extLst>
              <a:ext uri="{FF2B5EF4-FFF2-40B4-BE49-F238E27FC236}">
                <a16:creationId xmlns:a16="http://schemas.microsoft.com/office/drawing/2014/main" id="{E8D1C4CF-9C36-4B42-B62F-F80C43E90CC0}"/>
              </a:ext>
            </a:extLst>
          </p:cNvPr>
          <p:cNvPicPr>
            <a:picLocks noChangeAspect="1"/>
          </p:cNvPicPr>
          <p:nvPr/>
        </p:nvPicPr>
        <p:blipFill>
          <a:blip r:embed="rId2"/>
          <a:stretch>
            <a:fillRect/>
          </a:stretch>
        </p:blipFill>
        <p:spPr>
          <a:xfrm>
            <a:off x="700922" y="1697905"/>
            <a:ext cx="10790156" cy="4526625"/>
          </a:xfrm>
          <a:prstGeom prst="rect">
            <a:avLst/>
          </a:prstGeom>
          <a:ln w="9525" cap="sq" cmpd="thickThin">
            <a:solidFill>
              <a:srgbClr val="000000"/>
            </a:solidFill>
            <a:prstDash val="solid"/>
            <a:miter lim="800000"/>
          </a:ln>
          <a:effectLst>
            <a:innerShdw blurRad="76200">
              <a:srgbClr val="000000"/>
            </a:innerShdw>
          </a:effectLst>
        </p:spPr>
      </p:pic>
      <p:sp>
        <p:nvSpPr>
          <p:cNvPr id="6" name="Rectangle: Rounded Corners 5">
            <a:extLst>
              <a:ext uri="{FF2B5EF4-FFF2-40B4-BE49-F238E27FC236}">
                <a16:creationId xmlns:a16="http://schemas.microsoft.com/office/drawing/2014/main" id="{5E692E60-35FF-47D0-B617-DD6A3FACD0AD}"/>
              </a:ext>
            </a:extLst>
          </p:cNvPr>
          <p:cNvSpPr/>
          <p:nvPr/>
        </p:nvSpPr>
        <p:spPr bwMode="auto">
          <a:xfrm>
            <a:off x="1563396" y="2613239"/>
            <a:ext cx="2209881" cy="350298"/>
          </a:xfrm>
          <a:prstGeom prst="roundRect">
            <a:avLst/>
          </a:prstGeom>
          <a:noFill/>
          <a:ln w="3810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33CA5B20-7EBF-4591-83AF-705378D8F875}"/>
              </a:ext>
            </a:extLst>
          </p:cNvPr>
          <p:cNvSpPr txBox="1"/>
          <p:nvPr/>
        </p:nvSpPr>
        <p:spPr>
          <a:xfrm>
            <a:off x="3723702" y="2518520"/>
            <a:ext cx="2517355" cy="539736"/>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000" dirty="0">
                <a:solidFill>
                  <a:srgbClr val="C00000"/>
                </a:solidFill>
              </a:rPr>
              <a:t>Site Collection (Site)</a:t>
            </a:r>
          </a:p>
        </p:txBody>
      </p:sp>
      <p:sp>
        <p:nvSpPr>
          <p:cNvPr id="8" name="Rectangle: Rounded Corners 7">
            <a:extLst>
              <a:ext uri="{FF2B5EF4-FFF2-40B4-BE49-F238E27FC236}">
                <a16:creationId xmlns:a16="http://schemas.microsoft.com/office/drawing/2014/main" id="{AB64B867-5B0A-44AE-BFD9-84A2C7B272AA}"/>
              </a:ext>
            </a:extLst>
          </p:cNvPr>
          <p:cNvSpPr/>
          <p:nvPr/>
        </p:nvSpPr>
        <p:spPr bwMode="auto">
          <a:xfrm>
            <a:off x="2618762" y="3878871"/>
            <a:ext cx="1942222" cy="350298"/>
          </a:xfrm>
          <a:prstGeom prst="roundRect">
            <a:avLst/>
          </a:prstGeom>
          <a:noFill/>
          <a:ln w="3810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51006A61-E280-4DBF-BDFD-70D33C353012}"/>
              </a:ext>
            </a:extLst>
          </p:cNvPr>
          <p:cNvSpPr txBox="1"/>
          <p:nvPr/>
        </p:nvSpPr>
        <p:spPr>
          <a:xfrm>
            <a:off x="4560984" y="3772757"/>
            <a:ext cx="1942223" cy="539736"/>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000" dirty="0">
                <a:solidFill>
                  <a:srgbClr val="C00000"/>
                </a:solidFill>
              </a:rPr>
              <a:t>Library &gt; Folder</a:t>
            </a:r>
          </a:p>
        </p:txBody>
      </p:sp>
      <p:sp>
        <p:nvSpPr>
          <p:cNvPr id="11" name="Rectangle: Rounded Corners 10">
            <a:extLst>
              <a:ext uri="{FF2B5EF4-FFF2-40B4-BE49-F238E27FC236}">
                <a16:creationId xmlns:a16="http://schemas.microsoft.com/office/drawing/2014/main" id="{92BE3495-03BA-42A6-A070-32ED02B44124}"/>
              </a:ext>
            </a:extLst>
          </p:cNvPr>
          <p:cNvSpPr/>
          <p:nvPr/>
        </p:nvSpPr>
        <p:spPr bwMode="auto">
          <a:xfrm>
            <a:off x="3074126" y="4665007"/>
            <a:ext cx="2037700" cy="1123685"/>
          </a:xfrm>
          <a:prstGeom prst="roundRect">
            <a:avLst/>
          </a:prstGeom>
          <a:noFill/>
          <a:ln w="3810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68A05A00-021B-4D12-B2BF-43F05BC0542C}"/>
              </a:ext>
            </a:extLst>
          </p:cNvPr>
          <p:cNvSpPr txBox="1"/>
          <p:nvPr/>
        </p:nvSpPr>
        <p:spPr>
          <a:xfrm>
            <a:off x="3421266" y="5726456"/>
            <a:ext cx="1522162" cy="539736"/>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000" dirty="0">
                <a:solidFill>
                  <a:srgbClr val="C00000"/>
                </a:solidFill>
              </a:rPr>
              <a:t>Documents</a:t>
            </a:r>
          </a:p>
        </p:txBody>
      </p:sp>
    </p:spTree>
    <p:extLst>
      <p:ext uri="{BB962C8B-B14F-4D97-AF65-F5344CB8AC3E}">
        <p14:creationId xmlns:p14="http://schemas.microsoft.com/office/powerpoint/2010/main" val="186058294"/>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8" fill="hold" nodeType="withEffect">
                                  <p:stCondLst>
                                    <p:cond delay="200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left)">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2" presetClass="entr" presetSubtype="8" fill="hold" nodeType="withEffect">
                                  <p:stCondLst>
                                    <p:cond delay="200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wipe(left)">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par>
                                <p:cTn id="24" presetID="22" presetClass="entr" presetSubtype="8" fill="hold" nodeType="withEffect">
                                  <p:stCondLst>
                                    <p:cond delay="200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wipe(left)">
                                      <p:cBhvr>
                                        <p:cTn id="2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SharePoint Online – external sharing</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57</a:t>
            </a:fld>
            <a:endParaRPr lang="en-US" dirty="0"/>
          </a:p>
        </p:txBody>
      </p:sp>
      <p:sp>
        <p:nvSpPr>
          <p:cNvPr id="13" name="Text Placeholder 1">
            <a:extLst>
              <a:ext uri="{FF2B5EF4-FFF2-40B4-BE49-F238E27FC236}">
                <a16:creationId xmlns:a16="http://schemas.microsoft.com/office/drawing/2014/main" id="{19645ACB-52D5-4F01-8FB6-5ADD0638C6BB}"/>
              </a:ext>
            </a:extLst>
          </p:cNvPr>
          <p:cNvSpPr txBox="1">
            <a:spLocks/>
          </p:cNvSpPr>
          <p:nvPr/>
        </p:nvSpPr>
        <p:spPr>
          <a:xfrm>
            <a:off x="190405" y="1275557"/>
            <a:ext cx="11955865" cy="5122068"/>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01638" indent="-401638"/>
            <a:r>
              <a:rPr lang="en-US" sz="3200" dirty="0"/>
              <a:t>External sharing allows access from people outside the organization</a:t>
            </a:r>
          </a:p>
          <a:p>
            <a:pPr marL="401638" indent="-401638"/>
            <a:r>
              <a:rPr lang="en-US" sz="3200" dirty="0"/>
              <a:t>Two places to define external sharing:</a:t>
            </a:r>
          </a:p>
          <a:p>
            <a:pPr marL="934704" lvl="1" indent="-401638"/>
            <a:r>
              <a:rPr lang="en-US" sz="3000" dirty="0"/>
              <a:t>At the </a:t>
            </a:r>
            <a:r>
              <a:rPr lang="en-US" sz="3000" u="sng" dirty="0"/>
              <a:t>organizational level</a:t>
            </a:r>
          </a:p>
          <a:p>
            <a:pPr marL="934704" lvl="1" indent="-401638"/>
            <a:r>
              <a:rPr lang="en-US" sz="3000" dirty="0"/>
              <a:t>At the </a:t>
            </a:r>
            <a:r>
              <a:rPr lang="en-US" sz="3000" u="sng" dirty="0"/>
              <a:t>site level</a:t>
            </a:r>
          </a:p>
          <a:p>
            <a:pPr marL="934704" lvl="1" indent="-401638"/>
            <a:r>
              <a:rPr lang="en-US" sz="3000" dirty="0"/>
              <a:t>If they don’t match, the more restrictive will apply</a:t>
            </a:r>
          </a:p>
          <a:p>
            <a:pPr marL="401638" indent="-401638"/>
            <a:r>
              <a:rPr lang="en-US" sz="3200" dirty="0"/>
              <a:t>Four options/levels of external sharing can be configured </a:t>
            </a:r>
            <a:br>
              <a:rPr lang="en-US" sz="3200" dirty="0"/>
            </a:br>
            <a:r>
              <a:rPr lang="en-US" sz="1800" dirty="0"/>
              <a:t>(screenshot on the next slide)</a:t>
            </a:r>
          </a:p>
        </p:txBody>
      </p:sp>
    </p:spTree>
    <p:extLst>
      <p:ext uri="{BB962C8B-B14F-4D97-AF65-F5344CB8AC3E}">
        <p14:creationId xmlns:p14="http://schemas.microsoft.com/office/powerpoint/2010/main" val="1305898802"/>
      </p:ext>
    </p:extLst>
  </p:cSld>
  <p:clrMapOvr>
    <a:masterClrMapping/>
  </p:clrMapOvr>
  <p:transition spd="slow" advClick="0" advTm="5000">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SharePoint Online – external sharing (2)</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58</a:t>
            </a:fld>
            <a:endParaRPr lang="en-US" dirty="0"/>
          </a:p>
        </p:txBody>
      </p:sp>
      <p:pic>
        <p:nvPicPr>
          <p:cNvPr id="5" name="Picture 4">
            <a:extLst>
              <a:ext uri="{FF2B5EF4-FFF2-40B4-BE49-F238E27FC236}">
                <a16:creationId xmlns:a16="http://schemas.microsoft.com/office/drawing/2014/main" id="{553FA441-55D4-4B59-B190-F0AA324D1F65}"/>
              </a:ext>
            </a:extLst>
          </p:cNvPr>
          <p:cNvPicPr>
            <a:picLocks noChangeAspect="1"/>
          </p:cNvPicPr>
          <p:nvPr/>
        </p:nvPicPr>
        <p:blipFill>
          <a:blip r:embed="rId2"/>
          <a:stretch>
            <a:fillRect/>
          </a:stretch>
        </p:blipFill>
        <p:spPr>
          <a:xfrm>
            <a:off x="241650" y="1891484"/>
            <a:ext cx="11708700" cy="3787711"/>
          </a:xfrm>
          <a:prstGeom prst="rect">
            <a:avLst/>
          </a:prstGeom>
          <a:ln w="635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191662"/>
      </p:ext>
    </p:extLst>
  </p:cSld>
  <p:clrMapOvr>
    <a:masterClrMapping/>
  </p:clrMapOvr>
  <p:transition spd="slow" advClick="0" advTm="5000">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SharePoint Online – versioning</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59</a:t>
            </a:fld>
            <a:endParaRPr lang="en-US" dirty="0"/>
          </a:p>
        </p:txBody>
      </p:sp>
      <p:sp>
        <p:nvSpPr>
          <p:cNvPr id="5" name="Text Placeholder 1">
            <a:extLst>
              <a:ext uri="{FF2B5EF4-FFF2-40B4-BE49-F238E27FC236}">
                <a16:creationId xmlns:a16="http://schemas.microsoft.com/office/drawing/2014/main" id="{AC9085DD-0587-4BA8-AE4C-13B392C71AFA}"/>
              </a:ext>
            </a:extLst>
          </p:cNvPr>
          <p:cNvSpPr txBox="1">
            <a:spLocks/>
          </p:cNvSpPr>
          <p:nvPr/>
        </p:nvSpPr>
        <p:spPr>
          <a:xfrm>
            <a:off x="190405" y="1275557"/>
            <a:ext cx="11955865" cy="2064645"/>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01638" indent="-401638"/>
            <a:r>
              <a:rPr lang="en-US" sz="2800" dirty="0"/>
              <a:t>View and recover previous versions from the item's history</a:t>
            </a:r>
          </a:p>
          <a:p>
            <a:pPr marL="401638" indent="-401638"/>
            <a:r>
              <a:rPr lang="en-US" sz="2800" dirty="0"/>
              <a:t>Options to use major only or and major and minor versions</a:t>
            </a:r>
          </a:p>
          <a:p>
            <a:pPr marL="401638" indent="-401638"/>
            <a:r>
              <a:rPr lang="en-US" sz="2800" dirty="0"/>
              <a:t>Configuration is in the list/library settings</a:t>
            </a:r>
          </a:p>
        </p:txBody>
      </p:sp>
      <p:pic>
        <p:nvPicPr>
          <p:cNvPr id="2" name="Picture 1">
            <a:extLst>
              <a:ext uri="{FF2B5EF4-FFF2-40B4-BE49-F238E27FC236}">
                <a16:creationId xmlns:a16="http://schemas.microsoft.com/office/drawing/2014/main" id="{5E195BA8-40E5-4082-925B-3C07E45406E1}"/>
              </a:ext>
            </a:extLst>
          </p:cNvPr>
          <p:cNvPicPr>
            <a:picLocks noChangeAspect="1"/>
          </p:cNvPicPr>
          <p:nvPr/>
        </p:nvPicPr>
        <p:blipFill>
          <a:blip r:embed="rId2"/>
          <a:stretch>
            <a:fillRect/>
          </a:stretch>
        </p:blipFill>
        <p:spPr>
          <a:xfrm>
            <a:off x="1419339" y="3363810"/>
            <a:ext cx="9232135" cy="3187802"/>
          </a:xfrm>
          <a:prstGeom prst="rect">
            <a:avLst/>
          </a:prstGeom>
          <a:ln w="635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81803451"/>
      </p:ext>
    </p:extLst>
  </p:cSld>
  <p:clrMapOvr>
    <a:masterClrMapping/>
  </p:clrMapOvr>
  <p:transition spd="slow" advClick="0" advTm="5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8D6691-05D1-4230-AC17-51EB10FDD94C}"/>
              </a:ext>
            </a:extLst>
          </p:cNvPr>
          <p:cNvSpPr>
            <a:spLocks noGrp="1"/>
          </p:cNvSpPr>
          <p:nvPr>
            <p:ph type="title"/>
          </p:nvPr>
        </p:nvSpPr>
        <p:spPr/>
        <p:txBody>
          <a:bodyPr/>
          <a:lstStyle/>
          <a:p>
            <a:r>
              <a:rPr lang="en-US" dirty="0"/>
              <a:t>What is Cloud computing?</a:t>
            </a:r>
          </a:p>
        </p:txBody>
      </p:sp>
      <p:sp>
        <p:nvSpPr>
          <p:cNvPr id="9" name="Text Placeholder 8">
            <a:extLst>
              <a:ext uri="{FF2B5EF4-FFF2-40B4-BE49-F238E27FC236}">
                <a16:creationId xmlns:a16="http://schemas.microsoft.com/office/drawing/2014/main" id="{A2E344EB-72AA-4A58-8234-DB42754407D7}"/>
              </a:ext>
            </a:extLst>
          </p:cNvPr>
          <p:cNvSpPr>
            <a:spLocks noGrp="1"/>
          </p:cNvSpPr>
          <p:nvPr>
            <p:ph type="body" sz="quarter" idx="4294967295"/>
          </p:nvPr>
        </p:nvSpPr>
        <p:spPr>
          <a:xfrm>
            <a:off x="118025" y="1254127"/>
            <a:ext cx="6593437" cy="5202237"/>
          </a:xfrm>
        </p:spPr>
        <p:txBody>
          <a:bodyPr>
            <a:normAutofit/>
          </a:bodyPr>
          <a:lstStyle/>
          <a:p>
            <a:r>
              <a:rPr lang="en-US" sz="3200" dirty="0"/>
              <a:t>Computing services are delivered </a:t>
            </a:r>
            <a:br>
              <a:rPr lang="en-US" sz="3200" dirty="0"/>
            </a:br>
            <a:r>
              <a:rPr lang="en-US" sz="3200" dirty="0"/>
              <a:t>over the Internet, a.k.a “the cloud”</a:t>
            </a:r>
          </a:p>
          <a:p>
            <a:r>
              <a:rPr lang="en-US" sz="3200" dirty="0"/>
              <a:t>Computing services can be:</a:t>
            </a:r>
          </a:p>
          <a:p>
            <a:pPr lvl="1"/>
            <a:r>
              <a:rPr lang="en-US" sz="3000" dirty="0"/>
              <a:t>Servers</a:t>
            </a:r>
          </a:p>
          <a:p>
            <a:pPr lvl="1"/>
            <a:r>
              <a:rPr lang="en-US" sz="3000" dirty="0"/>
              <a:t>Storage</a:t>
            </a:r>
          </a:p>
          <a:p>
            <a:pPr lvl="1"/>
            <a:r>
              <a:rPr lang="en-US" sz="3000" dirty="0"/>
              <a:t>Networking</a:t>
            </a:r>
          </a:p>
          <a:p>
            <a:pPr lvl="1"/>
            <a:r>
              <a:rPr lang="en-US" sz="3000" dirty="0"/>
              <a:t>Databases</a:t>
            </a:r>
          </a:p>
          <a:p>
            <a:pPr lvl="1"/>
            <a:r>
              <a:rPr lang="en-US" sz="3000" dirty="0"/>
              <a:t>Software</a:t>
            </a:r>
          </a:p>
          <a:p>
            <a:pPr lvl="1"/>
            <a:endParaRPr lang="en-US" sz="3000" dirty="0"/>
          </a:p>
        </p:txBody>
      </p:sp>
      <p:pic>
        <p:nvPicPr>
          <p:cNvPr id="2050" name="Picture 2" descr="https://upload.wikimedia.org/wikipedia/commons/thumb/b/b5/Cloud_computing.svg/1920px-Cloud_computing.svg.png">
            <a:extLst>
              <a:ext uri="{FF2B5EF4-FFF2-40B4-BE49-F238E27FC236}">
                <a16:creationId xmlns:a16="http://schemas.microsoft.com/office/drawing/2014/main" id="{E9F0C564-E875-4805-973A-F362B91C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715" y="1268902"/>
            <a:ext cx="5447506" cy="493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236905"/>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wipe(left)">
                                      <p:cBhvr>
                                        <p:cTn id="19" dur="500"/>
                                        <p:tgtEl>
                                          <p:spTgt spid="9">
                                            <p:txEl>
                                              <p:pRg st="1" end="1"/>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wipe(left)">
                                      <p:cBhvr>
                                        <p:cTn id="22" dur="500"/>
                                        <p:tgtEl>
                                          <p:spTgt spid="9">
                                            <p:txEl>
                                              <p:pRg st="2" end="2"/>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wipe(left)">
                                      <p:cBhvr>
                                        <p:cTn id="25" dur="500"/>
                                        <p:tgtEl>
                                          <p:spTgt spid="9">
                                            <p:txEl>
                                              <p:pRg st="3" end="3"/>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wipe(left)">
                                      <p:cBhvr>
                                        <p:cTn id="28" dur="500"/>
                                        <p:tgtEl>
                                          <p:spTgt spid="9">
                                            <p:txEl>
                                              <p:pRg st="4" end="4"/>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wipe(left)">
                                      <p:cBhvr>
                                        <p:cTn id="31" dur="500"/>
                                        <p:tgtEl>
                                          <p:spTgt spid="9">
                                            <p:txEl>
                                              <p:pRg st="5" end="5"/>
                                            </p:txEl>
                                          </p:spTgt>
                                        </p:tgtEl>
                                      </p:cBhvr>
                                    </p:animEffect>
                                  </p:childTnLst>
                                </p:cTn>
                              </p:par>
                              <p:par>
                                <p:cTn id="32" presetID="22" presetClass="entr" presetSubtype="8" fill="hold" nodeType="withEffect">
                                  <p:stCondLst>
                                    <p:cond delay="0"/>
                                  </p:stCondLst>
                                  <p:iterate type="lt">
                                    <p:tmPct val="0"/>
                                  </p:iterate>
                                  <p:childTnLst>
                                    <p:set>
                                      <p:cBhvr>
                                        <p:cTn id="33" dur="1" fill="hold">
                                          <p:stCondLst>
                                            <p:cond delay="0"/>
                                          </p:stCondLst>
                                        </p:cTn>
                                        <p:tgtEl>
                                          <p:spTgt spid="9">
                                            <p:txEl>
                                              <p:pRg st="6" end="6"/>
                                            </p:txEl>
                                          </p:spTgt>
                                        </p:tgtEl>
                                        <p:attrNameLst>
                                          <p:attrName>style.visibility</p:attrName>
                                        </p:attrNameLst>
                                      </p:cBhvr>
                                      <p:to>
                                        <p:strVal val="visible"/>
                                      </p:to>
                                    </p:set>
                                    <p:animEffect transition="in" filter="wipe(left)">
                                      <p:cBhvr>
                                        <p:cTn id="34" dur="500"/>
                                        <p:tgtEl>
                                          <p:spTgt spid="9">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iterate type="lt">
                                    <p:tmPct val="0"/>
                                  </p:iterate>
                                  <p:childTnLst>
                                    <p:animClr clrSpc="rgb" dir="cw">
                                      <p:cBhvr override="childStyle">
                                        <p:cTn id="38" dur="2000" fill="hold"/>
                                        <p:tgtEl>
                                          <p:spTgt spid="9">
                                            <p:txEl>
                                              <p:pRg st="6" end="6"/>
                                            </p:txEl>
                                          </p:spTgt>
                                        </p:tgtEl>
                                        <p:attrNameLst>
                                          <p:attrName>style.color</p:attrName>
                                        </p:attrNameLst>
                                      </p:cBhvr>
                                      <p:to>
                                        <a:srgbClr val="00B0F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OneDrive for Business</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307209" y="1252839"/>
            <a:ext cx="11817350" cy="2729759"/>
          </a:xfrm>
        </p:spPr>
        <p:txBody>
          <a:bodyPr>
            <a:normAutofit fontScale="92500" lnSpcReduction="10000"/>
          </a:bodyPr>
          <a:lstStyle/>
          <a:p>
            <a:r>
              <a:rPr lang="en-US" sz="2800" dirty="0"/>
              <a:t>The personal storage for each user, managed by the organization</a:t>
            </a:r>
          </a:p>
          <a:p>
            <a:r>
              <a:rPr lang="en-US" sz="2800" dirty="0"/>
              <a:t>It is based on SharePoint Online</a:t>
            </a:r>
          </a:p>
          <a:p>
            <a:r>
              <a:rPr lang="en-US" sz="2800" dirty="0"/>
              <a:t>All files are private unless you decide to share</a:t>
            </a:r>
          </a:p>
          <a:p>
            <a:r>
              <a:rPr lang="en-US" sz="2800" dirty="0"/>
              <a:t>Each user gets at least 1TB of space in the cloud</a:t>
            </a:r>
          </a:p>
          <a:p>
            <a:r>
              <a:rPr lang="en-US" sz="2800" dirty="0"/>
              <a:t>The content can be synced locally with the OneDrive sync client*</a:t>
            </a:r>
          </a:p>
          <a:p>
            <a:pPr marL="0" indent="0">
              <a:buNone/>
            </a:pPr>
            <a:endParaRPr lang="en-US" sz="3200" dirty="0"/>
          </a:p>
          <a:p>
            <a:pPr marL="0" indent="0">
              <a:buNone/>
            </a:pPr>
            <a:endParaRPr lang="en-US" sz="3200" dirty="0"/>
          </a:p>
          <a:p>
            <a:pPr marL="0" indent="0">
              <a:buNone/>
            </a:pPr>
            <a:endParaRPr lang="en-US" sz="3200" dirty="0"/>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60</a:t>
            </a:fld>
            <a:endParaRPr lang="en-US" dirty="0"/>
          </a:p>
        </p:txBody>
      </p:sp>
      <p:pic>
        <p:nvPicPr>
          <p:cNvPr id="5" name="Picture 4">
            <a:extLst>
              <a:ext uri="{FF2B5EF4-FFF2-40B4-BE49-F238E27FC236}">
                <a16:creationId xmlns:a16="http://schemas.microsoft.com/office/drawing/2014/main" id="{62A2D5D2-8282-4E70-8295-C5F337039D4C}"/>
              </a:ext>
            </a:extLst>
          </p:cNvPr>
          <p:cNvPicPr>
            <a:picLocks noChangeAspect="1"/>
          </p:cNvPicPr>
          <p:nvPr/>
        </p:nvPicPr>
        <p:blipFill>
          <a:blip r:embed="rId2"/>
          <a:stretch>
            <a:fillRect/>
          </a:stretch>
        </p:blipFill>
        <p:spPr>
          <a:xfrm>
            <a:off x="872057" y="4077995"/>
            <a:ext cx="3973110" cy="2473617"/>
          </a:xfrm>
          <a:prstGeom prst="rect">
            <a:avLst/>
          </a:prstGeom>
          <a:ln w="3175" cap="sq" cmpd="thickThin">
            <a:solidFill>
              <a:srgbClr val="000000"/>
            </a:solidFill>
            <a:prstDash val="solid"/>
            <a:miter lim="800000"/>
          </a:ln>
          <a:effectLst>
            <a:innerShdw blurRad="76200">
              <a:srgbClr val="000000"/>
            </a:innerShdw>
          </a:effectLst>
        </p:spPr>
      </p:pic>
      <p:sp>
        <p:nvSpPr>
          <p:cNvPr id="6" name="Rectangle 5">
            <a:extLst>
              <a:ext uri="{FF2B5EF4-FFF2-40B4-BE49-F238E27FC236}">
                <a16:creationId xmlns:a16="http://schemas.microsoft.com/office/drawing/2014/main" id="{8BD3F0D0-5BF7-461A-8D41-CC7D9516EA1F}"/>
              </a:ext>
            </a:extLst>
          </p:cNvPr>
          <p:cNvSpPr/>
          <p:nvPr/>
        </p:nvSpPr>
        <p:spPr>
          <a:xfrm>
            <a:off x="5399989" y="6097703"/>
            <a:ext cx="5919954" cy="369332"/>
          </a:xfrm>
          <a:prstGeom prst="rect">
            <a:avLst/>
          </a:prstGeom>
        </p:spPr>
        <p:txBody>
          <a:bodyPr wrap="none">
            <a:spAutoFit/>
          </a:bodyPr>
          <a:lstStyle/>
          <a:p>
            <a:r>
              <a:rPr lang="en-US" dirty="0"/>
              <a:t>* The OneDrive sync client can also sync SharePoint libraries  </a:t>
            </a:r>
          </a:p>
        </p:txBody>
      </p:sp>
    </p:spTree>
    <p:extLst>
      <p:ext uri="{BB962C8B-B14F-4D97-AF65-F5344CB8AC3E}">
        <p14:creationId xmlns:p14="http://schemas.microsoft.com/office/powerpoint/2010/main" val="1037167400"/>
      </p:ext>
    </p:extLst>
  </p:cSld>
  <p:clrMapOvr>
    <a:masterClrMapping/>
  </p:clrMapOvr>
  <p:transition spd="slow" advClick="0" advTm="5000">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Office 365 ProPlus</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263142" y="1307924"/>
            <a:ext cx="11817350" cy="5144786"/>
          </a:xfrm>
        </p:spPr>
        <p:txBody>
          <a:bodyPr>
            <a:normAutofit/>
          </a:bodyPr>
          <a:lstStyle/>
          <a:p>
            <a:r>
              <a:rPr lang="en-US" sz="2800" dirty="0"/>
              <a:t>Full version of Office, available through Office/Microsoft 365</a:t>
            </a:r>
          </a:p>
          <a:p>
            <a:r>
              <a:rPr lang="en-US" sz="2800" dirty="0"/>
              <a:t>It is not a web-based version of Office, it is installed on a user’s computer</a:t>
            </a:r>
          </a:p>
          <a:p>
            <a:r>
              <a:rPr lang="en-US" sz="2800" dirty="0"/>
              <a:t>Includes: Word, Excel, PowerPoint, OneNote, Access, Publisher and Outlook</a:t>
            </a:r>
          </a:p>
          <a:p>
            <a:r>
              <a:rPr lang="en-US" sz="2800" dirty="0"/>
              <a:t>Uses Click-to-Run installation (vs MSI)</a:t>
            </a:r>
          </a:p>
          <a:p>
            <a:r>
              <a:rPr lang="en-US" sz="2800" dirty="0"/>
              <a:t>Licensed per user</a:t>
            </a:r>
            <a:br>
              <a:rPr lang="en-US" sz="2800" dirty="0"/>
            </a:br>
            <a:r>
              <a:rPr lang="en-US" sz="2000" dirty="0"/>
              <a:t>(Can be installed on multiple PCs, tablets and phones)</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61</a:t>
            </a:fld>
            <a:endParaRPr lang="en-US" dirty="0"/>
          </a:p>
        </p:txBody>
      </p:sp>
      <p:pic>
        <p:nvPicPr>
          <p:cNvPr id="5" name="Picture 4">
            <a:extLst>
              <a:ext uri="{FF2B5EF4-FFF2-40B4-BE49-F238E27FC236}">
                <a16:creationId xmlns:a16="http://schemas.microsoft.com/office/drawing/2014/main" id="{53FE4722-E66C-4474-9EC2-F05F551FC255}"/>
              </a:ext>
            </a:extLst>
          </p:cNvPr>
          <p:cNvPicPr>
            <a:picLocks noChangeAspect="1"/>
          </p:cNvPicPr>
          <p:nvPr/>
        </p:nvPicPr>
        <p:blipFill>
          <a:blip r:embed="rId2"/>
          <a:stretch>
            <a:fillRect/>
          </a:stretch>
        </p:blipFill>
        <p:spPr>
          <a:xfrm>
            <a:off x="7378715" y="3429000"/>
            <a:ext cx="4260606" cy="1991299"/>
          </a:xfrm>
          <a:prstGeom prst="rect">
            <a:avLst/>
          </a:prstGeom>
          <a:ln>
            <a:noFill/>
          </a:ln>
        </p:spPr>
      </p:pic>
    </p:spTree>
    <p:extLst>
      <p:ext uri="{BB962C8B-B14F-4D97-AF65-F5344CB8AC3E}">
        <p14:creationId xmlns:p14="http://schemas.microsoft.com/office/powerpoint/2010/main" val="390384137"/>
      </p:ext>
    </p:extLst>
  </p:cSld>
  <p:clrMapOvr>
    <a:masterClrMapping/>
  </p:clrMapOvr>
  <p:transition spd="slow" advClick="0" advTm="5000">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Office for the web</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307209" y="1252840"/>
            <a:ext cx="11817350" cy="2013662"/>
          </a:xfrm>
        </p:spPr>
        <p:txBody>
          <a:bodyPr>
            <a:normAutofit/>
          </a:bodyPr>
          <a:lstStyle/>
          <a:p>
            <a:r>
              <a:rPr lang="en-US" dirty="0"/>
              <a:t>Opens Word, Excel, OneNote, and PowerPoint documents in </a:t>
            </a:r>
            <a:br>
              <a:rPr lang="en-US" dirty="0"/>
            </a:br>
            <a:r>
              <a:rPr lang="en-US" dirty="0"/>
              <a:t>your web browser</a:t>
            </a:r>
          </a:p>
          <a:p>
            <a:r>
              <a:rPr lang="en-US" sz="3200" dirty="0"/>
              <a:t>You can v</a:t>
            </a:r>
            <a:r>
              <a:rPr lang="en-US" dirty="0"/>
              <a:t>iew, create, and edit files on the go</a:t>
            </a:r>
            <a:endParaRPr lang="en-US" sz="3200" dirty="0"/>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62</a:t>
            </a:fld>
            <a:endParaRPr lang="en-US" dirty="0"/>
          </a:p>
        </p:txBody>
      </p:sp>
      <p:pic>
        <p:nvPicPr>
          <p:cNvPr id="5" name="Picture 4">
            <a:extLst>
              <a:ext uri="{FF2B5EF4-FFF2-40B4-BE49-F238E27FC236}">
                <a16:creationId xmlns:a16="http://schemas.microsoft.com/office/drawing/2014/main" id="{B348CFCF-F0D9-41D8-B5F8-05967BDD8DF9}"/>
              </a:ext>
            </a:extLst>
          </p:cNvPr>
          <p:cNvPicPr>
            <a:picLocks noChangeAspect="1"/>
          </p:cNvPicPr>
          <p:nvPr/>
        </p:nvPicPr>
        <p:blipFill>
          <a:blip r:embed="rId2"/>
          <a:stretch>
            <a:fillRect/>
          </a:stretch>
        </p:blipFill>
        <p:spPr>
          <a:xfrm>
            <a:off x="1017224" y="3362848"/>
            <a:ext cx="10157551" cy="3034777"/>
          </a:xfrm>
          <a:prstGeom prst="rect">
            <a:avLst/>
          </a:prstGeom>
          <a:ln w="9525"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72978949"/>
      </p:ext>
    </p:extLst>
  </p:cSld>
  <p:clrMapOvr>
    <a:masterClrMapping/>
  </p:clrMapOvr>
  <p:transition spd="slow" advClick="0" advTm="5000">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9" y="4704825"/>
            <a:ext cx="10961783" cy="1571284"/>
          </a:xfrm>
        </p:spPr>
        <p:txBody>
          <a:bodyPr/>
          <a:lstStyle/>
          <a:p>
            <a:r>
              <a:rPr lang="en-US" dirty="0"/>
              <a:t>Using and administering </a:t>
            </a:r>
            <a:br>
              <a:rPr lang="en-US" dirty="0"/>
            </a:br>
            <a:r>
              <a:rPr lang="en-US" dirty="0"/>
              <a:t>Microsoft Teams</a:t>
            </a:r>
          </a:p>
        </p:txBody>
      </p:sp>
    </p:spTree>
    <p:extLst>
      <p:ext uri="{BB962C8B-B14F-4D97-AF65-F5344CB8AC3E}">
        <p14:creationId xmlns:p14="http://schemas.microsoft.com/office/powerpoint/2010/main" val="1204632999"/>
      </p:ext>
    </p:extLst>
  </p:cSld>
  <p:clrMapOvr>
    <a:masterClrMapping/>
  </p:clrMapOvr>
  <p:transition spd="slow" advClick="0">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Different tools for different tasks</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64</a:t>
            </a:fld>
            <a:endParaRPr lang="en-US" dirty="0"/>
          </a:p>
        </p:txBody>
      </p:sp>
      <p:sp>
        <p:nvSpPr>
          <p:cNvPr id="29" name="AutoShape 21">
            <a:extLst>
              <a:ext uri="{FF2B5EF4-FFF2-40B4-BE49-F238E27FC236}">
                <a16:creationId xmlns:a16="http://schemas.microsoft.com/office/drawing/2014/main" id="{91FBFF80-0445-42D6-930C-B65EC9979728}"/>
              </a:ext>
            </a:extLst>
          </p:cNvPr>
          <p:cNvSpPr>
            <a:spLocks noChangeAspect="1" noChangeArrowheads="1" noTextEdit="1"/>
          </p:cNvSpPr>
          <p:nvPr/>
        </p:nvSpPr>
        <p:spPr bwMode="auto">
          <a:xfrm>
            <a:off x="700088" y="2632075"/>
            <a:ext cx="10641012"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3">
            <a:extLst>
              <a:ext uri="{FF2B5EF4-FFF2-40B4-BE49-F238E27FC236}">
                <a16:creationId xmlns:a16="http://schemas.microsoft.com/office/drawing/2014/main" id="{BD5F6340-74D4-4116-8674-6D7487D64BF6}"/>
              </a:ext>
            </a:extLst>
          </p:cNvPr>
          <p:cNvSpPr>
            <a:spLocks noChangeArrowheads="1"/>
          </p:cNvSpPr>
          <p:nvPr/>
        </p:nvSpPr>
        <p:spPr bwMode="auto">
          <a:xfrm>
            <a:off x="932536" y="1730279"/>
            <a:ext cx="198349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Exchange Online</a:t>
            </a: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
        <p:nvSpPr>
          <p:cNvPr id="31" name="Rectangle 24">
            <a:extLst>
              <a:ext uri="{FF2B5EF4-FFF2-40B4-BE49-F238E27FC236}">
                <a16:creationId xmlns:a16="http://schemas.microsoft.com/office/drawing/2014/main" id="{4308222F-A627-48BB-81B0-5401035D86C8}"/>
              </a:ext>
            </a:extLst>
          </p:cNvPr>
          <p:cNvSpPr>
            <a:spLocks noChangeArrowheads="1"/>
          </p:cNvSpPr>
          <p:nvPr/>
        </p:nvSpPr>
        <p:spPr bwMode="auto">
          <a:xfrm>
            <a:off x="5131474" y="1754513"/>
            <a:ext cx="11350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Planner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5">
            <a:extLst>
              <a:ext uri="{FF2B5EF4-FFF2-40B4-BE49-F238E27FC236}">
                <a16:creationId xmlns:a16="http://schemas.microsoft.com/office/drawing/2014/main" id="{F88A83A5-8F9B-4C91-9866-28F01452E243}"/>
              </a:ext>
            </a:extLst>
          </p:cNvPr>
          <p:cNvSpPr>
            <a:spLocks noChangeArrowheads="1"/>
          </p:cNvSpPr>
          <p:nvPr/>
        </p:nvSpPr>
        <p:spPr bwMode="auto">
          <a:xfrm>
            <a:off x="8312824" y="1730279"/>
            <a:ext cx="1225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Yammer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26">
            <a:extLst>
              <a:ext uri="{FF2B5EF4-FFF2-40B4-BE49-F238E27FC236}">
                <a16:creationId xmlns:a16="http://schemas.microsoft.com/office/drawing/2014/main" id="{302B2165-EC8C-4AD0-8FFF-73555DF7C70C}"/>
              </a:ext>
            </a:extLst>
          </p:cNvPr>
          <p:cNvSpPr>
            <a:spLocks noChangeArrowheads="1"/>
          </p:cNvSpPr>
          <p:nvPr/>
        </p:nvSpPr>
        <p:spPr bwMode="auto">
          <a:xfrm>
            <a:off x="932536" y="2391251"/>
            <a:ext cx="244633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SharePoint Online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Rectangle 27">
            <a:extLst>
              <a:ext uri="{FF2B5EF4-FFF2-40B4-BE49-F238E27FC236}">
                <a16:creationId xmlns:a16="http://schemas.microsoft.com/office/drawing/2014/main" id="{DCA84DBE-6874-4B79-B027-5E1A4C8D569F}"/>
              </a:ext>
            </a:extLst>
          </p:cNvPr>
          <p:cNvSpPr>
            <a:spLocks noChangeArrowheads="1"/>
          </p:cNvSpPr>
          <p:nvPr/>
        </p:nvSpPr>
        <p:spPr bwMode="auto">
          <a:xfrm>
            <a:off x="5131474" y="2385998"/>
            <a:ext cx="9461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Forms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28">
            <a:extLst>
              <a:ext uri="{FF2B5EF4-FFF2-40B4-BE49-F238E27FC236}">
                <a16:creationId xmlns:a16="http://schemas.microsoft.com/office/drawing/2014/main" id="{2C988364-CFC8-43FD-A271-5831321FC1FE}"/>
              </a:ext>
            </a:extLst>
          </p:cNvPr>
          <p:cNvSpPr>
            <a:spLocks noChangeArrowheads="1"/>
          </p:cNvSpPr>
          <p:nvPr/>
        </p:nvSpPr>
        <p:spPr bwMode="auto">
          <a:xfrm>
            <a:off x="8312824" y="2391251"/>
            <a:ext cx="10382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Kaizala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Rectangle 29">
            <a:extLst>
              <a:ext uri="{FF2B5EF4-FFF2-40B4-BE49-F238E27FC236}">
                <a16:creationId xmlns:a16="http://schemas.microsoft.com/office/drawing/2014/main" id="{86782E7D-C137-45AD-AA66-8480498ED1EB}"/>
              </a:ext>
            </a:extLst>
          </p:cNvPr>
          <p:cNvSpPr>
            <a:spLocks noChangeArrowheads="1"/>
          </p:cNvSpPr>
          <p:nvPr/>
        </p:nvSpPr>
        <p:spPr bwMode="auto">
          <a:xfrm>
            <a:off x="932536" y="3042543"/>
            <a:ext cx="2289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Microsoft Teams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0">
            <a:extLst>
              <a:ext uri="{FF2B5EF4-FFF2-40B4-BE49-F238E27FC236}">
                <a16:creationId xmlns:a16="http://schemas.microsoft.com/office/drawing/2014/main" id="{03462522-D798-41A6-8ECD-E2C15919B0BD}"/>
              </a:ext>
            </a:extLst>
          </p:cNvPr>
          <p:cNvSpPr>
            <a:spLocks noChangeArrowheads="1"/>
          </p:cNvSpPr>
          <p:nvPr/>
        </p:nvSpPr>
        <p:spPr bwMode="auto">
          <a:xfrm>
            <a:off x="5131474" y="3042543"/>
            <a:ext cx="87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Delve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31">
            <a:extLst>
              <a:ext uri="{FF2B5EF4-FFF2-40B4-BE49-F238E27FC236}">
                <a16:creationId xmlns:a16="http://schemas.microsoft.com/office/drawing/2014/main" id="{8128B101-1AC2-42B1-8D3E-10F99BB63FBD}"/>
              </a:ext>
            </a:extLst>
          </p:cNvPr>
          <p:cNvSpPr>
            <a:spLocks noChangeArrowheads="1"/>
          </p:cNvSpPr>
          <p:nvPr/>
        </p:nvSpPr>
        <p:spPr bwMode="auto">
          <a:xfrm>
            <a:off x="8312824" y="3042543"/>
            <a:ext cx="763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Flow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32">
            <a:extLst>
              <a:ext uri="{FF2B5EF4-FFF2-40B4-BE49-F238E27FC236}">
                <a16:creationId xmlns:a16="http://schemas.microsoft.com/office/drawing/2014/main" id="{F68D92D2-1B00-4C03-B62D-07500408BB73}"/>
              </a:ext>
            </a:extLst>
          </p:cNvPr>
          <p:cNvSpPr>
            <a:spLocks noChangeArrowheads="1"/>
          </p:cNvSpPr>
          <p:nvPr/>
        </p:nvSpPr>
        <p:spPr bwMode="auto">
          <a:xfrm>
            <a:off x="932536" y="3677543"/>
            <a:ext cx="295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OneDrive for Business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33">
            <a:extLst>
              <a:ext uri="{FF2B5EF4-FFF2-40B4-BE49-F238E27FC236}">
                <a16:creationId xmlns:a16="http://schemas.microsoft.com/office/drawing/2014/main" id="{00CC21C2-1CA6-4374-9929-60BE9AD6AC46}"/>
              </a:ext>
            </a:extLst>
          </p:cNvPr>
          <p:cNvSpPr>
            <a:spLocks noChangeArrowheads="1"/>
          </p:cNvSpPr>
          <p:nvPr/>
        </p:nvSpPr>
        <p:spPr bwMode="auto">
          <a:xfrm>
            <a:off x="5131474" y="3677543"/>
            <a:ext cx="106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Stream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 name="Rectangle 34">
            <a:extLst>
              <a:ext uri="{FF2B5EF4-FFF2-40B4-BE49-F238E27FC236}">
                <a16:creationId xmlns:a16="http://schemas.microsoft.com/office/drawing/2014/main" id="{88D294F6-C75F-46C9-82B4-C5AB8567344D}"/>
              </a:ext>
            </a:extLst>
          </p:cNvPr>
          <p:cNvSpPr>
            <a:spLocks noChangeArrowheads="1"/>
          </p:cNvSpPr>
          <p:nvPr/>
        </p:nvSpPr>
        <p:spPr bwMode="auto">
          <a:xfrm>
            <a:off x="8312824" y="3677543"/>
            <a:ext cx="1290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Power BI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Rectangle 35">
            <a:extLst>
              <a:ext uri="{FF2B5EF4-FFF2-40B4-BE49-F238E27FC236}">
                <a16:creationId xmlns:a16="http://schemas.microsoft.com/office/drawing/2014/main" id="{B5CEAE43-77CE-49F1-A414-4F9CAD002EE7}"/>
              </a:ext>
            </a:extLst>
          </p:cNvPr>
          <p:cNvSpPr>
            <a:spLocks noChangeArrowheads="1"/>
          </p:cNvSpPr>
          <p:nvPr/>
        </p:nvSpPr>
        <p:spPr bwMode="auto">
          <a:xfrm>
            <a:off x="937979" y="4312543"/>
            <a:ext cx="24828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Office 365 ProPlus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Rectangle 36">
            <a:extLst>
              <a:ext uri="{FF2B5EF4-FFF2-40B4-BE49-F238E27FC236}">
                <a16:creationId xmlns:a16="http://schemas.microsoft.com/office/drawing/2014/main" id="{86E74FFA-9BEB-4469-8030-A7C4329D18A6}"/>
              </a:ext>
            </a:extLst>
          </p:cNvPr>
          <p:cNvSpPr>
            <a:spLocks noChangeArrowheads="1"/>
          </p:cNvSpPr>
          <p:nvPr/>
        </p:nvSpPr>
        <p:spPr bwMode="auto">
          <a:xfrm>
            <a:off x="5131474" y="4314060"/>
            <a:ext cx="8175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Sway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7">
            <a:extLst>
              <a:ext uri="{FF2B5EF4-FFF2-40B4-BE49-F238E27FC236}">
                <a16:creationId xmlns:a16="http://schemas.microsoft.com/office/drawing/2014/main" id="{DF89CFA8-871B-4C3C-978B-EE52F36BCB01}"/>
              </a:ext>
            </a:extLst>
          </p:cNvPr>
          <p:cNvSpPr>
            <a:spLocks noChangeArrowheads="1"/>
          </p:cNvSpPr>
          <p:nvPr/>
        </p:nvSpPr>
        <p:spPr bwMode="auto">
          <a:xfrm>
            <a:off x="8312824" y="4312543"/>
            <a:ext cx="160178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70C0"/>
                </a:solidFill>
                <a:effectLst/>
                <a:latin typeface="Calibri" panose="020F0502020204030204" pitchFamily="34" charset="0"/>
              </a:rPr>
              <a:t>PowerApps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8">
            <a:extLst>
              <a:ext uri="{FF2B5EF4-FFF2-40B4-BE49-F238E27FC236}">
                <a16:creationId xmlns:a16="http://schemas.microsoft.com/office/drawing/2014/main" id="{E00D1889-C5B4-4BEE-A60A-DFA4C52E56ED}"/>
              </a:ext>
            </a:extLst>
          </p:cNvPr>
          <p:cNvSpPr>
            <a:spLocks noChangeArrowheads="1"/>
          </p:cNvSpPr>
          <p:nvPr/>
        </p:nvSpPr>
        <p:spPr bwMode="auto">
          <a:xfrm>
            <a:off x="10612453" y="2975448"/>
            <a:ext cx="840871"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dirty="0">
                <a:solidFill>
                  <a:srgbClr val="0070C0"/>
                </a:solidFill>
                <a:latin typeface="Calibri" panose="020F0502020204030204" pitchFamily="34" charset="0"/>
              </a:rPr>
              <a:t>m</a:t>
            </a:r>
            <a:r>
              <a:rPr kumimoji="0" lang="en-US" altLang="en-US" sz="2300" b="0" i="0" u="none" strike="noStrike" cap="none" normalizeH="0" baseline="0" dirty="0">
                <a:ln>
                  <a:noFill/>
                </a:ln>
                <a:solidFill>
                  <a:srgbClr val="0070C0"/>
                </a:solidFill>
                <a:effectLst/>
                <a:latin typeface="Calibri" panose="020F0502020204030204" pitchFamily="34" charset="0"/>
              </a:rPr>
              <a:t>ore…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48" name="Straight Connector 47">
            <a:extLst>
              <a:ext uri="{FF2B5EF4-FFF2-40B4-BE49-F238E27FC236}">
                <a16:creationId xmlns:a16="http://schemas.microsoft.com/office/drawing/2014/main" id="{81B84D8C-286B-4A6F-BF3E-D4EF46A63C64}"/>
              </a:ext>
            </a:extLst>
          </p:cNvPr>
          <p:cNvCxnSpPr>
            <a:cxnSpLocks/>
          </p:cNvCxnSpPr>
          <p:nvPr/>
        </p:nvCxnSpPr>
        <p:spPr>
          <a:xfrm>
            <a:off x="4343727" y="1860916"/>
            <a:ext cx="0" cy="2775858"/>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60" name="Straight Connector 59">
            <a:extLst>
              <a:ext uri="{FF2B5EF4-FFF2-40B4-BE49-F238E27FC236}">
                <a16:creationId xmlns:a16="http://schemas.microsoft.com/office/drawing/2014/main" id="{FA8130DD-2AD4-4EAD-B852-9058B48AE15A}"/>
              </a:ext>
            </a:extLst>
          </p:cNvPr>
          <p:cNvCxnSpPr>
            <a:cxnSpLocks/>
          </p:cNvCxnSpPr>
          <p:nvPr/>
        </p:nvCxnSpPr>
        <p:spPr>
          <a:xfrm>
            <a:off x="7293755" y="1860916"/>
            <a:ext cx="0" cy="2775858"/>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61" name="Straight Connector 60">
            <a:extLst>
              <a:ext uri="{FF2B5EF4-FFF2-40B4-BE49-F238E27FC236}">
                <a16:creationId xmlns:a16="http://schemas.microsoft.com/office/drawing/2014/main" id="{8245931F-EEAC-468C-B3E4-CF629F220FF8}"/>
              </a:ext>
            </a:extLst>
          </p:cNvPr>
          <p:cNvCxnSpPr>
            <a:cxnSpLocks/>
          </p:cNvCxnSpPr>
          <p:nvPr/>
        </p:nvCxnSpPr>
        <p:spPr>
          <a:xfrm>
            <a:off x="10212612" y="1860916"/>
            <a:ext cx="0" cy="2775858"/>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5" name="Rectangle 3">
            <a:extLst>
              <a:ext uri="{FF2B5EF4-FFF2-40B4-BE49-F238E27FC236}">
                <a16:creationId xmlns:a16="http://schemas.microsoft.com/office/drawing/2014/main" id="{A3235B32-5C3E-49A6-ADAE-CC86F3974D43}"/>
              </a:ext>
            </a:extLst>
          </p:cNvPr>
          <p:cNvSpPr txBox="1">
            <a:spLocks noChangeArrowheads="1"/>
          </p:cNvSpPr>
          <p:nvPr/>
        </p:nvSpPr>
        <p:spPr>
          <a:xfrm>
            <a:off x="1988162" y="5316009"/>
            <a:ext cx="7421686" cy="752959"/>
          </a:xfrm>
          <a:prstGeom prst="rect">
            <a:avLst/>
          </a:prstGeom>
        </p:spPr>
        <p:txBody>
          <a:bodyPr>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buNone/>
            </a:pPr>
            <a:r>
              <a:rPr lang="en-US" dirty="0">
                <a:solidFill>
                  <a:schemeClr val="accent2"/>
                </a:solidFill>
              </a:rPr>
              <a:t>H</a:t>
            </a:r>
            <a:r>
              <a:rPr lang="en-US" dirty="0">
                <a:solidFill>
                  <a:schemeClr val="bg1"/>
                </a:solidFill>
              </a:rPr>
              <a:t>a</a:t>
            </a:r>
            <a:r>
              <a:rPr lang="en-US" dirty="0"/>
              <a:t>v</a:t>
            </a:r>
            <a:r>
              <a:rPr lang="en-US" dirty="0">
                <a:solidFill>
                  <a:srgbClr val="C00000"/>
                </a:solidFill>
              </a:rPr>
              <a:t>i</a:t>
            </a:r>
            <a:r>
              <a:rPr lang="en-US" dirty="0"/>
              <a:t>n</a:t>
            </a:r>
            <a:r>
              <a:rPr lang="en-US" dirty="0">
                <a:solidFill>
                  <a:srgbClr val="00B0F0"/>
                </a:solidFill>
              </a:rPr>
              <a:t>g</a:t>
            </a:r>
            <a:r>
              <a:rPr lang="en-US" dirty="0"/>
              <a:t> s</a:t>
            </a:r>
            <a:r>
              <a:rPr lang="en-US" dirty="0">
                <a:solidFill>
                  <a:schemeClr val="accent2"/>
                </a:solidFill>
              </a:rPr>
              <a:t>o</a:t>
            </a:r>
            <a:r>
              <a:rPr lang="en-US" dirty="0"/>
              <a:t> </a:t>
            </a:r>
            <a:r>
              <a:rPr lang="en-US" dirty="0">
                <a:solidFill>
                  <a:schemeClr val="tx2">
                    <a:lumMod val="60000"/>
                    <a:lumOff val="40000"/>
                  </a:schemeClr>
                </a:solidFill>
              </a:rPr>
              <a:t>m</a:t>
            </a:r>
            <a:r>
              <a:rPr lang="en-US" dirty="0">
                <a:solidFill>
                  <a:schemeClr val="accent4"/>
                </a:solidFill>
              </a:rPr>
              <a:t>a</a:t>
            </a:r>
            <a:r>
              <a:rPr lang="en-US" dirty="0">
                <a:solidFill>
                  <a:schemeClr val="accent2"/>
                </a:solidFill>
              </a:rPr>
              <a:t>n</a:t>
            </a:r>
            <a:r>
              <a:rPr lang="en-US" dirty="0">
                <a:solidFill>
                  <a:srgbClr val="FFC000"/>
                </a:solidFill>
              </a:rPr>
              <a:t>y</a:t>
            </a:r>
            <a:r>
              <a:rPr lang="en-US" dirty="0"/>
              <a:t> t</a:t>
            </a:r>
            <a:r>
              <a:rPr lang="en-US" dirty="0">
                <a:solidFill>
                  <a:schemeClr val="bg1">
                    <a:lumMod val="60000"/>
                    <a:lumOff val="40000"/>
                  </a:schemeClr>
                </a:solidFill>
              </a:rPr>
              <a:t>o</a:t>
            </a:r>
            <a:r>
              <a:rPr lang="en-US" dirty="0">
                <a:solidFill>
                  <a:srgbClr val="C00000"/>
                </a:solidFill>
              </a:rPr>
              <a:t>o</a:t>
            </a:r>
            <a:r>
              <a:rPr lang="en-US" dirty="0">
                <a:solidFill>
                  <a:srgbClr val="7176D1"/>
                </a:solidFill>
              </a:rPr>
              <a:t>l</a:t>
            </a:r>
            <a:r>
              <a:rPr lang="en-US" dirty="0">
                <a:solidFill>
                  <a:schemeClr val="accent4">
                    <a:lumMod val="60000"/>
                    <a:lumOff val="40000"/>
                  </a:schemeClr>
                </a:solidFill>
              </a:rPr>
              <a:t>s</a:t>
            </a:r>
            <a:r>
              <a:rPr lang="en-US" dirty="0"/>
              <a:t> </a:t>
            </a:r>
            <a:r>
              <a:rPr lang="en-US" dirty="0">
                <a:solidFill>
                  <a:schemeClr val="accent1">
                    <a:lumMod val="50000"/>
                  </a:schemeClr>
                </a:solidFill>
              </a:rPr>
              <a:t>c</a:t>
            </a:r>
            <a:r>
              <a:rPr lang="en-US" dirty="0">
                <a:solidFill>
                  <a:srgbClr val="0070C0"/>
                </a:solidFill>
              </a:rPr>
              <a:t>a</a:t>
            </a:r>
            <a:r>
              <a:rPr lang="en-US" dirty="0">
                <a:solidFill>
                  <a:schemeClr val="accent1"/>
                </a:solidFill>
              </a:rPr>
              <a:t>n</a:t>
            </a:r>
            <a:r>
              <a:rPr lang="en-US" dirty="0"/>
              <a:t> </a:t>
            </a:r>
            <a:r>
              <a:rPr lang="en-US" dirty="0">
                <a:solidFill>
                  <a:schemeClr val="tx1">
                    <a:lumMod val="75000"/>
                  </a:schemeClr>
                </a:solidFill>
              </a:rPr>
              <a:t>b</a:t>
            </a:r>
            <a:r>
              <a:rPr lang="en-US" dirty="0">
                <a:solidFill>
                  <a:srgbClr val="C00000"/>
                </a:solidFill>
              </a:rPr>
              <a:t>e</a:t>
            </a:r>
            <a:r>
              <a:rPr lang="en-US" dirty="0"/>
              <a:t> </a:t>
            </a:r>
            <a:r>
              <a:rPr lang="en-US" dirty="0">
                <a:solidFill>
                  <a:schemeClr val="accent1">
                    <a:lumMod val="50000"/>
                  </a:schemeClr>
                </a:solidFill>
              </a:rPr>
              <a:t>d</a:t>
            </a:r>
            <a:r>
              <a:rPr lang="en-US" dirty="0">
                <a:solidFill>
                  <a:schemeClr val="accent4">
                    <a:lumMod val="75000"/>
                  </a:schemeClr>
                </a:solidFill>
              </a:rPr>
              <a:t>i</a:t>
            </a:r>
            <a:r>
              <a:rPr lang="en-US" dirty="0">
                <a:solidFill>
                  <a:schemeClr val="tx1">
                    <a:lumMod val="60000"/>
                    <a:lumOff val="40000"/>
                  </a:schemeClr>
                </a:solidFill>
              </a:rPr>
              <a:t>s</a:t>
            </a:r>
            <a:r>
              <a:rPr lang="en-US" dirty="0">
                <a:solidFill>
                  <a:srgbClr val="C00000"/>
                </a:solidFill>
              </a:rPr>
              <a:t>t</a:t>
            </a:r>
            <a:r>
              <a:rPr lang="en-US" dirty="0"/>
              <a:t>r</a:t>
            </a:r>
            <a:r>
              <a:rPr lang="en-US" dirty="0">
                <a:solidFill>
                  <a:schemeClr val="accent1">
                    <a:lumMod val="75000"/>
                  </a:schemeClr>
                </a:solidFill>
              </a:rPr>
              <a:t>a</a:t>
            </a:r>
            <a:r>
              <a:rPr lang="en-US" dirty="0">
                <a:solidFill>
                  <a:srgbClr val="545AC8"/>
                </a:solidFill>
              </a:rPr>
              <a:t>c</a:t>
            </a:r>
            <a:r>
              <a:rPr lang="en-US" dirty="0">
                <a:solidFill>
                  <a:srgbClr val="7030A0"/>
                </a:solidFill>
              </a:rPr>
              <a:t>t</a:t>
            </a:r>
            <a:r>
              <a:rPr lang="en-US" dirty="0"/>
              <a:t>i</a:t>
            </a:r>
            <a:r>
              <a:rPr lang="en-US" dirty="0">
                <a:solidFill>
                  <a:srgbClr val="00B050"/>
                </a:solidFill>
              </a:rPr>
              <a:t>v</a:t>
            </a:r>
            <a:r>
              <a:rPr lang="en-US" dirty="0">
                <a:solidFill>
                  <a:schemeClr val="bg1">
                    <a:lumMod val="50000"/>
                  </a:schemeClr>
                </a:solidFill>
              </a:rPr>
              <a:t>e</a:t>
            </a:r>
            <a:r>
              <a:rPr lang="en-US" dirty="0">
                <a:solidFill>
                  <a:schemeClr val="accent3"/>
                </a:solidFill>
              </a:rPr>
              <a:t>.</a:t>
            </a:r>
            <a:r>
              <a:rPr lang="en-US" dirty="0">
                <a:solidFill>
                  <a:schemeClr val="accent2"/>
                </a:solidFill>
              </a:rPr>
              <a:t>.</a:t>
            </a:r>
            <a:r>
              <a:rPr lang="en-US" dirty="0">
                <a:solidFill>
                  <a:schemeClr val="tx1">
                    <a:lumMod val="75000"/>
                  </a:schemeClr>
                </a:solidFill>
              </a:rPr>
              <a:t>.</a:t>
            </a:r>
          </a:p>
        </p:txBody>
      </p:sp>
    </p:spTree>
    <p:extLst>
      <p:ext uri="{BB962C8B-B14F-4D97-AF65-F5344CB8AC3E}">
        <p14:creationId xmlns:p14="http://schemas.microsoft.com/office/powerpoint/2010/main" val="959501667"/>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wipe(left)">
                                      <p:cBhvr>
                                        <p:cTn id="7" dur="1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Different tools for different tasks</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65</a:t>
            </a:fld>
            <a:endParaRPr lang="en-US" dirty="0"/>
          </a:p>
        </p:txBody>
      </p:sp>
      <p:sp>
        <p:nvSpPr>
          <p:cNvPr id="80" name="Rectangle 76">
            <a:extLst>
              <a:ext uri="{FF2B5EF4-FFF2-40B4-BE49-F238E27FC236}">
                <a16:creationId xmlns:a16="http://schemas.microsoft.com/office/drawing/2014/main" id="{3BF0701B-B96A-425E-A128-2C28DE0C4C51}"/>
              </a:ext>
            </a:extLst>
          </p:cNvPr>
          <p:cNvSpPr>
            <a:spLocks noChangeArrowheads="1"/>
          </p:cNvSpPr>
          <p:nvPr/>
        </p:nvSpPr>
        <p:spPr bwMode="auto">
          <a:xfrm>
            <a:off x="1070832" y="1529003"/>
            <a:ext cx="2996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strike="noStrike" cap="none" normalizeH="0" baseline="0" dirty="0">
                <a:ln>
                  <a:noFill/>
                </a:ln>
                <a:solidFill>
                  <a:srgbClr val="234465"/>
                </a:solidFill>
                <a:effectLst/>
                <a:latin typeface="Calibri" panose="020F0502020204030204" pitchFamily="34" charset="0"/>
              </a:rPr>
              <a:t>Type of communication</a:t>
            </a:r>
            <a:endParaRPr kumimoji="0" lang="en-US" altLang="en-US" sz="2400" b="1" i="0" strike="noStrike" cap="none" normalizeH="0" baseline="0" dirty="0">
              <a:ln>
                <a:noFill/>
              </a:ln>
              <a:solidFill>
                <a:schemeClr val="tx1"/>
              </a:solidFill>
              <a:effectLst/>
              <a:latin typeface="Arial" panose="020B0604020202020204" pitchFamily="34" charset="0"/>
            </a:endParaRPr>
          </a:p>
        </p:txBody>
      </p:sp>
      <p:sp>
        <p:nvSpPr>
          <p:cNvPr id="82" name="Rectangle 78">
            <a:extLst>
              <a:ext uri="{FF2B5EF4-FFF2-40B4-BE49-F238E27FC236}">
                <a16:creationId xmlns:a16="http://schemas.microsoft.com/office/drawing/2014/main" id="{22D17403-EFCA-4A99-954D-25038257942A}"/>
              </a:ext>
            </a:extLst>
          </p:cNvPr>
          <p:cNvSpPr>
            <a:spLocks noChangeArrowheads="1"/>
          </p:cNvSpPr>
          <p:nvPr/>
        </p:nvSpPr>
        <p:spPr bwMode="auto">
          <a:xfrm>
            <a:off x="6481753" y="1531944"/>
            <a:ext cx="2193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strike="noStrike" cap="none" normalizeH="0" baseline="0" dirty="0">
                <a:ln>
                  <a:noFill/>
                </a:ln>
                <a:solidFill>
                  <a:srgbClr val="234465"/>
                </a:solidFill>
                <a:effectLst/>
                <a:latin typeface="Calibri" panose="020F0502020204030204" pitchFamily="34" charset="0"/>
              </a:rPr>
              <a:t>Office 365 tool(s)</a:t>
            </a:r>
            <a:endParaRPr kumimoji="0" lang="en-US" altLang="en-US" sz="2400" b="1" i="0" strike="noStrike" cap="none" normalizeH="0" baseline="0" dirty="0">
              <a:ln>
                <a:noFill/>
              </a:ln>
              <a:solidFill>
                <a:schemeClr val="tx1"/>
              </a:solidFill>
              <a:effectLst/>
              <a:latin typeface="Arial" panose="020B0604020202020204" pitchFamily="34" charset="0"/>
            </a:endParaRPr>
          </a:p>
        </p:txBody>
      </p:sp>
      <p:sp>
        <p:nvSpPr>
          <p:cNvPr id="84" name="Rectangle 80">
            <a:extLst>
              <a:ext uri="{FF2B5EF4-FFF2-40B4-BE49-F238E27FC236}">
                <a16:creationId xmlns:a16="http://schemas.microsoft.com/office/drawing/2014/main" id="{716BB2A5-FDB5-437F-893D-EA5BB448DAF8}"/>
              </a:ext>
            </a:extLst>
          </p:cNvPr>
          <p:cNvSpPr>
            <a:spLocks noChangeArrowheads="1"/>
          </p:cNvSpPr>
          <p:nvPr/>
        </p:nvSpPr>
        <p:spPr bwMode="auto">
          <a:xfrm>
            <a:off x="1782750" y="2129274"/>
            <a:ext cx="102553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234465"/>
                </a:solidFill>
                <a:effectLst/>
                <a:latin typeface="Calibri" panose="020F0502020204030204" pitchFamily="34" charset="0"/>
              </a:rPr>
              <a:t>Real time:</a:t>
            </a:r>
            <a:endParaRPr kumimoji="0" lang="en-US" altLang="en-US" sz="1900" b="1" i="0" u="none" strike="noStrike" cap="none" normalizeH="0" baseline="0" dirty="0">
              <a:ln>
                <a:noFill/>
              </a:ln>
              <a:solidFill>
                <a:schemeClr val="tx1"/>
              </a:solidFill>
              <a:effectLst/>
              <a:latin typeface="Arial" panose="020B0604020202020204" pitchFamily="34" charset="0"/>
            </a:endParaRPr>
          </a:p>
        </p:txBody>
      </p:sp>
      <p:sp>
        <p:nvSpPr>
          <p:cNvPr id="85" name="Rectangle 81">
            <a:extLst>
              <a:ext uri="{FF2B5EF4-FFF2-40B4-BE49-F238E27FC236}">
                <a16:creationId xmlns:a16="http://schemas.microsoft.com/office/drawing/2014/main" id="{ADB1714E-98D6-4528-94DF-2B029D81DA8B}"/>
              </a:ext>
            </a:extLst>
          </p:cNvPr>
          <p:cNvSpPr>
            <a:spLocks noChangeArrowheads="1"/>
          </p:cNvSpPr>
          <p:nvPr/>
        </p:nvSpPr>
        <p:spPr bwMode="auto">
          <a:xfrm>
            <a:off x="4963019" y="2168053"/>
            <a:ext cx="182550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234465"/>
                </a:solidFill>
                <a:effectLst/>
                <a:latin typeface="Calibri" panose="020F0502020204030204" pitchFamily="34" charset="0"/>
              </a:rPr>
              <a:t>Skype for Business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4">
            <a:extLst>
              <a:ext uri="{FF2B5EF4-FFF2-40B4-BE49-F238E27FC236}">
                <a16:creationId xmlns:a16="http://schemas.microsoft.com/office/drawing/2014/main" id="{957607DA-0B3C-45EC-B11D-C9A97C891A1B}"/>
              </a:ext>
            </a:extLst>
          </p:cNvPr>
          <p:cNvSpPr>
            <a:spLocks noChangeArrowheads="1"/>
          </p:cNvSpPr>
          <p:nvPr/>
        </p:nvSpPr>
        <p:spPr bwMode="auto">
          <a:xfrm>
            <a:off x="1781684" y="2802830"/>
            <a:ext cx="75982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234465"/>
                </a:solidFill>
                <a:effectLst/>
                <a:latin typeface="Calibri" panose="020F0502020204030204" pitchFamily="34" charset="0"/>
              </a:rPr>
              <a:t>Offline:</a:t>
            </a:r>
            <a:endParaRPr kumimoji="0" lang="en-US" altLang="en-US" sz="1900" b="1" i="0" u="none" strike="noStrike" cap="none" normalizeH="0" baseline="0" dirty="0">
              <a:ln>
                <a:noFill/>
              </a:ln>
              <a:solidFill>
                <a:schemeClr val="tx1"/>
              </a:solidFill>
              <a:effectLst/>
              <a:latin typeface="Arial" panose="020B0604020202020204" pitchFamily="34" charset="0"/>
            </a:endParaRPr>
          </a:p>
        </p:txBody>
      </p:sp>
      <p:sp>
        <p:nvSpPr>
          <p:cNvPr id="89" name="Rectangle 85">
            <a:extLst>
              <a:ext uri="{FF2B5EF4-FFF2-40B4-BE49-F238E27FC236}">
                <a16:creationId xmlns:a16="http://schemas.microsoft.com/office/drawing/2014/main" id="{53984059-0F7D-4989-A5C2-C6B4AF4C1368}"/>
              </a:ext>
            </a:extLst>
          </p:cNvPr>
          <p:cNvSpPr>
            <a:spLocks noChangeArrowheads="1"/>
          </p:cNvSpPr>
          <p:nvPr/>
        </p:nvSpPr>
        <p:spPr bwMode="auto">
          <a:xfrm>
            <a:off x="4957338" y="2781722"/>
            <a:ext cx="252787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234465"/>
                </a:solidFill>
                <a:effectLst/>
                <a:latin typeface="Calibri" panose="020F0502020204030204" pitchFamily="34" charset="0"/>
              </a:rPr>
              <a:t>Outlook, Yammer, Stream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Rectangle 89">
            <a:extLst>
              <a:ext uri="{FF2B5EF4-FFF2-40B4-BE49-F238E27FC236}">
                <a16:creationId xmlns:a16="http://schemas.microsoft.com/office/drawing/2014/main" id="{C61F40DC-6EB7-4C54-9F7B-6D1785D450AE}"/>
              </a:ext>
            </a:extLst>
          </p:cNvPr>
          <p:cNvSpPr>
            <a:spLocks noChangeArrowheads="1"/>
          </p:cNvSpPr>
          <p:nvPr/>
        </p:nvSpPr>
        <p:spPr bwMode="auto">
          <a:xfrm>
            <a:off x="1781684" y="3434498"/>
            <a:ext cx="196303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234465"/>
                </a:solidFill>
                <a:effectLst/>
                <a:latin typeface="Calibri" panose="020F0502020204030204" pitchFamily="34" charset="0"/>
              </a:rPr>
              <a:t>Department based:</a:t>
            </a:r>
            <a:endParaRPr kumimoji="0" lang="en-US" altLang="en-US" sz="1900" b="1" i="0" u="none" strike="noStrike" cap="none" normalizeH="0" baseline="0" dirty="0">
              <a:ln>
                <a:noFill/>
              </a:ln>
              <a:solidFill>
                <a:schemeClr val="tx1"/>
              </a:solidFill>
              <a:effectLst/>
              <a:latin typeface="Arial" panose="020B0604020202020204" pitchFamily="34" charset="0"/>
            </a:endParaRPr>
          </a:p>
        </p:txBody>
      </p:sp>
      <p:sp>
        <p:nvSpPr>
          <p:cNvPr id="94" name="Rectangle 90">
            <a:extLst>
              <a:ext uri="{FF2B5EF4-FFF2-40B4-BE49-F238E27FC236}">
                <a16:creationId xmlns:a16="http://schemas.microsoft.com/office/drawing/2014/main" id="{C3793F36-7518-4643-A8D5-B0A733070543}"/>
              </a:ext>
            </a:extLst>
          </p:cNvPr>
          <p:cNvSpPr>
            <a:spLocks noChangeArrowheads="1"/>
          </p:cNvSpPr>
          <p:nvPr/>
        </p:nvSpPr>
        <p:spPr bwMode="auto">
          <a:xfrm>
            <a:off x="4957338" y="3458709"/>
            <a:ext cx="33279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234465"/>
                </a:solidFill>
                <a:effectLst/>
                <a:latin typeface="Calibri" panose="020F0502020204030204" pitchFamily="34" charset="0"/>
              </a:rPr>
              <a:t>Groups (security and distribution)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6" name="Rectangle 92">
            <a:extLst>
              <a:ext uri="{FF2B5EF4-FFF2-40B4-BE49-F238E27FC236}">
                <a16:creationId xmlns:a16="http://schemas.microsoft.com/office/drawing/2014/main" id="{1A9209CF-9345-43FC-876A-10113A60062C}"/>
              </a:ext>
            </a:extLst>
          </p:cNvPr>
          <p:cNvSpPr>
            <a:spLocks noChangeArrowheads="1"/>
          </p:cNvSpPr>
          <p:nvPr/>
        </p:nvSpPr>
        <p:spPr bwMode="auto">
          <a:xfrm>
            <a:off x="1781684" y="4148625"/>
            <a:ext cx="202350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234465"/>
                </a:solidFill>
                <a:effectLst/>
                <a:latin typeface="Calibri" panose="020F0502020204030204" pitchFamily="34" charset="0"/>
              </a:rPr>
              <a:t>Project team based:</a:t>
            </a:r>
            <a:endParaRPr kumimoji="0" lang="en-US" altLang="en-US" sz="1900" b="1" i="0" u="none" strike="noStrike" cap="none" normalizeH="0" baseline="0" dirty="0">
              <a:ln>
                <a:noFill/>
              </a:ln>
              <a:solidFill>
                <a:schemeClr val="tx1"/>
              </a:solidFill>
              <a:effectLst/>
              <a:latin typeface="Arial" panose="020B0604020202020204" pitchFamily="34" charset="0"/>
            </a:endParaRPr>
          </a:p>
        </p:txBody>
      </p:sp>
      <p:sp>
        <p:nvSpPr>
          <p:cNvPr id="97" name="Rectangle 93">
            <a:extLst>
              <a:ext uri="{FF2B5EF4-FFF2-40B4-BE49-F238E27FC236}">
                <a16:creationId xmlns:a16="http://schemas.microsoft.com/office/drawing/2014/main" id="{48AC4ED5-879E-46D3-98B6-E06B63CA31DD}"/>
              </a:ext>
            </a:extLst>
          </p:cNvPr>
          <p:cNvSpPr>
            <a:spLocks noChangeArrowheads="1"/>
          </p:cNvSpPr>
          <p:nvPr/>
        </p:nvSpPr>
        <p:spPr bwMode="auto">
          <a:xfrm>
            <a:off x="4957338" y="4148625"/>
            <a:ext cx="33279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234465"/>
                </a:solidFill>
                <a:effectLst/>
                <a:latin typeface="Calibri" panose="020F0502020204030204" pitchFamily="34" charset="0"/>
              </a:rPr>
              <a:t>Groups (security and distribution)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5">
            <a:extLst>
              <a:ext uri="{FF2B5EF4-FFF2-40B4-BE49-F238E27FC236}">
                <a16:creationId xmlns:a16="http://schemas.microsoft.com/office/drawing/2014/main" id="{1D07C7A7-4F73-46A3-9E9D-EA87B72E2CA1}"/>
              </a:ext>
            </a:extLst>
          </p:cNvPr>
          <p:cNvSpPr>
            <a:spLocks noChangeArrowheads="1"/>
          </p:cNvSpPr>
          <p:nvPr/>
        </p:nvSpPr>
        <p:spPr bwMode="auto">
          <a:xfrm>
            <a:off x="1784755" y="4824976"/>
            <a:ext cx="122817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234465"/>
                </a:solidFill>
                <a:effectLst/>
                <a:latin typeface="Calibri" panose="020F0502020204030204" pitchFamily="34" charset="0"/>
              </a:rPr>
              <a:t>One-to-one:</a:t>
            </a:r>
            <a:endParaRPr kumimoji="0" lang="en-US" altLang="en-US" sz="1900" b="1" i="0" u="none" strike="noStrike" cap="none" normalizeH="0" baseline="0" dirty="0">
              <a:ln>
                <a:noFill/>
              </a:ln>
              <a:solidFill>
                <a:schemeClr val="tx1"/>
              </a:solidFill>
              <a:effectLst/>
              <a:latin typeface="Arial" panose="020B0604020202020204" pitchFamily="34" charset="0"/>
            </a:endParaRPr>
          </a:p>
        </p:txBody>
      </p:sp>
      <p:sp>
        <p:nvSpPr>
          <p:cNvPr id="104" name="Rectangle 100">
            <a:extLst>
              <a:ext uri="{FF2B5EF4-FFF2-40B4-BE49-F238E27FC236}">
                <a16:creationId xmlns:a16="http://schemas.microsoft.com/office/drawing/2014/main" id="{F582DA31-DD38-494E-A17C-576A347F24EC}"/>
              </a:ext>
            </a:extLst>
          </p:cNvPr>
          <p:cNvSpPr>
            <a:spLocks noChangeArrowheads="1"/>
          </p:cNvSpPr>
          <p:nvPr/>
        </p:nvSpPr>
        <p:spPr bwMode="auto">
          <a:xfrm>
            <a:off x="4957338" y="4794441"/>
            <a:ext cx="39526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234465"/>
                </a:solidFill>
                <a:effectLst/>
                <a:latin typeface="Calibri" panose="020F0502020204030204" pitchFamily="34" charset="0"/>
              </a:rPr>
              <a:t>Skype for Business, </a:t>
            </a:r>
            <a:r>
              <a:rPr lang="en-US" altLang="en-US" sz="1900" dirty="0">
                <a:solidFill>
                  <a:srgbClr val="234465"/>
                </a:solidFill>
                <a:latin typeface="Calibri" panose="020F0502020204030204" pitchFamily="34" charset="0"/>
              </a:rPr>
              <a:t>Outlook</a:t>
            </a:r>
            <a:r>
              <a:rPr kumimoji="0" lang="en-US" altLang="en-US" sz="1900" b="0" i="0" u="none" strike="noStrike" cap="none" normalizeH="0" baseline="0" dirty="0">
                <a:ln>
                  <a:noFill/>
                </a:ln>
                <a:solidFill>
                  <a:srgbClr val="234465"/>
                </a:solidFill>
                <a:effectLst/>
                <a:latin typeface="Calibri" panose="020F0502020204030204" pitchFamily="34" charset="0"/>
              </a:rPr>
              <a:t>, OneDrive, Sway, PowerPoint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7" name="Rectangle 103">
            <a:extLst>
              <a:ext uri="{FF2B5EF4-FFF2-40B4-BE49-F238E27FC236}">
                <a16:creationId xmlns:a16="http://schemas.microsoft.com/office/drawing/2014/main" id="{5E61507D-581A-4C44-9C4B-26C8217F3B2C}"/>
              </a:ext>
            </a:extLst>
          </p:cNvPr>
          <p:cNvSpPr>
            <a:spLocks noChangeArrowheads="1"/>
          </p:cNvSpPr>
          <p:nvPr/>
        </p:nvSpPr>
        <p:spPr bwMode="auto">
          <a:xfrm>
            <a:off x="1784755" y="5486297"/>
            <a:ext cx="141346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234465"/>
                </a:solidFill>
                <a:effectLst/>
                <a:latin typeface="Calibri" panose="020F0502020204030204" pitchFamily="34" charset="0"/>
              </a:rPr>
              <a:t>One-to-many:</a:t>
            </a:r>
            <a:endParaRPr kumimoji="0" lang="en-US" altLang="en-US" sz="1900" b="1" i="0" u="none" strike="noStrike" cap="none" normalizeH="0" baseline="0" dirty="0">
              <a:ln>
                <a:noFill/>
              </a:ln>
              <a:solidFill>
                <a:schemeClr val="tx1"/>
              </a:solidFill>
              <a:effectLst/>
              <a:latin typeface="Arial" panose="020B0604020202020204" pitchFamily="34" charset="0"/>
            </a:endParaRPr>
          </a:p>
        </p:txBody>
      </p:sp>
      <p:sp>
        <p:nvSpPr>
          <p:cNvPr id="112" name="Rectangle 108">
            <a:extLst>
              <a:ext uri="{FF2B5EF4-FFF2-40B4-BE49-F238E27FC236}">
                <a16:creationId xmlns:a16="http://schemas.microsoft.com/office/drawing/2014/main" id="{1C4955F7-B39F-403B-8AED-5C1BDAB590E1}"/>
              </a:ext>
            </a:extLst>
          </p:cNvPr>
          <p:cNvSpPr>
            <a:spLocks noChangeArrowheads="1"/>
          </p:cNvSpPr>
          <p:nvPr/>
        </p:nvSpPr>
        <p:spPr bwMode="auto">
          <a:xfrm>
            <a:off x="4957337" y="5484091"/>
            <a:ext cx="38376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234465"/>
                </a:solidFill>
                <a:effectLst/>
                <a:latin typeface="Calibri" panose="020F0502020204030204" pitchFamily="34" charset="0"/>
              </a:rPr>
              <a:t>Skype for Business, Outlook, OneDrive, Yammer,</a:t>
            </a:r>
            <a:r>
              <a:rPr kumimoji="0" lang="en-US" altLang="en-US" sz="1900" b="0" i="0" u="none" strike="noStrike" cap="none" normalizeH="0" dirty="0">
                <a:ln>
                  <a:noFill/>
                </a:ln>
                <a:solidFill>
                  <a:srgbClr val="234465"/>
                </a:solidFill>
                <a:effectLst/>
                <a:latin typeface="Calibri" panose="020F0502020204030204" pitchFamily="34" charset="0"/>
              </a:rPr>
              <a:t> </a:t>
            </a:r>
            <a:r>
              <a:rPr kumimoji="0" lang="en-US" altLang="en-US" sz="1900" b="0" i="0" u="none" strike="noStrike" cap="none" normalizeH="0" baseline="0" dirty="0">
                <a:ln>
                  <a:noFill/>
                </a:ln>
                <a:solidFill>
                  <a:srgbClr val="234465"/>
                </a:solidFill>
                <a:effectLst/>
                <a:latin typeface="Calibri" panose="020F0502020204030204" pitchFamily="34" charset="0"/>
              </a:rPr>
              <a:t>Sway, PowerPoint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15" name="Straight Connector 114">
            <a:extLst>
              <a:ext uri="{FF2B5EF4-FFF2-40B4-BE49-F238E27FC236}">
                <a16:creationId xmlns:a16="http://schemas.microsoft.com/office/drawing/2014/main" id="{864FE269-F7AC-4A7A-85FA-2C656E537C97}"/>
              </a:ext>
            </a:extLst>
          </p:cNvPr>
          <p:cNvCxnSpPr>
            <a:cxnSpLocks/>
          </p:cNvCxnSpPr>
          <p:nvPr/>
        </p:nvCxnSpPr>
        <p:spPr>
          <a:xfrm>
            <a:off x="4489153" y="1529003"/>
            <a:ext cx="0" cy="46101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453C057-7358-4D7D-8BAC-9CB15CEE07BF}"/>
              </a:ext>
            </a:extLst>
          </p:cNvPr>
          <p:cNvCxnSpPr>
            <a:cxnSpLocks/>
          </p:cNvCxnSpPr>
          <p:nvPr/>
        </p:nvCxnSpPr>
        <p:spPr>
          <a:xfrm>
            <a:off x="968749" y="1993885"/>
            <a:ext cx="91903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2B69831-A4B5-41A4-9F37-57C3E96EA956}"/>
              </a:ext>
            </a:extLst>
          </p:cNvPr>
          <p:cNvSpPr txBox="1"/>
          <p:nvPr/>
        </p:nvSpPr>
        <p:spPr>
          <a:xfrm>
            <a:off x="9126245" y="2121732"/>
            <a:ext cx="915151" cy="523706"/>
          </a:xfrm>
          <a:prstGeom prst="rect">
            <a:avLst/>
          </a:prstGeom>
          <a:solidFill>
            <a:srgbClr val="7176D1">
              <a:alpha val="15000"/>
            </a:srgb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900" dirty="0">
                <a:latin typeface="+mj-lt"/>
              </a:rPr>
              <a:t>Teams</a:t>
            </a:r>
          </a:p>
        </p:txBody>
      </p:sp>
      <p:sp>
        <p:nvSpPr>
          <p:cNvPr id="121" name="TextBox 120">
            <a:extLst>
              <a:ext uri="{FF2B5EF4-FFF2-40B4-BE49-F238E27FC236}">
                <a16:creationId xmlns:a16="http://schemas.microsoft.com/office/drawing/2014/main" id="{358FA595-882C-4D44-BE08-6DD2E9CAC519}"/>
              </a:ext>
            </a:extLst>
          </p:cNvPr>
          <p:cNvSpPr txBox="1"/>
          <p:nvPr/>
        </p:nvSpPr>
        <p:spPr>
          <a:xfrm>
            <a:off x="9133952" y="2797718"/>
            <a:ext cx="915151" cy="523706"/>
          </a:xfrm>
          <a:prstGeom prst="rect">
            <a:avLst/>
          </a:prstGeom>
          <a:solidFill>
            <a:srgbClr val="7176D1">
              <a:alpha val="15000"/>
            </a:srgb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900" dirty="0"/>
              <a:t>Teams</a:t>
            </a:r>
          </a:p>
        </p:txBody>
      </p:sp>
      <p:sp>
        <p:nvSpPr>
          <p:cNvPr id="122" name="TextBox 121">
            <a:extLst>
              <a:ext uri="{FF2B5EF4-FFF2-40B4-BE49-F238E27FC236}">
                <a16:creationId xmlns:a16="http://schemas.microsoft.com/office/drawing/2014/main" id="{96B5FC64-C786-489E-A48D-A80754862C60}"/>
              </a:ext>
            </a:extLst>
          </p:cNvPr>
          <p:cNvSpPr txBox="1"/>
          <p:nvPr/>
        </p:nvSpPr>
        <p:spPr>
          <a:xfrm>
            <a:off x="9133953" y="3472915"/>
            <a:ext cx="915151" cy="523706"/>
          </a:xfrm>
          <a:prstGeom prst="rect">
            <a:avLst/>
          </a:prstGeom>
          <a:solidFill>
            <a:srgbClr val="7176D1">
              <a:alpha val="15000"/>
            </a:srgb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900" dirty="0"/>
              <a:t>Teams</a:t>
            </a:r>
          </a:p>
        </p:txBody>
      </p:sp>
      <p:sp>
        <p:nvSpPr>
          <p:cNvPr id="123" name="TextBox 122">
            <a:extLst>
              <a:ext uri="{FF2B5EF4-FFF2-40B4-BE49-F238E27FC236}">
                <a16:creationId xmlns:a16="http://schemas.microsoft.com/office/drawing/2014/main" id="{3434B14A-8284-46B1-B9A4-71A006813ED0}"/>
              </a:ext>
            </a:extLst>
          </p:cNvPr>
          <p:cNvSpPr txBox="1"/>
          <p:nvPr/>
        </p:nvSpPr>
        <p:spPr>
          <a:xfrm>
            <a:off x="9133953" y="4154334"/>
            <a:ext cx="915151" cy="523706"/>
          </a:xfrm>
          <a:prstGeom prst="rect">
            <a:avLst/>
          </a:prstGeom>
          <a:solidFill>
            <a:srgbClr val="7176D1">
              <a:alpha val="15000"/>
            </a:srgb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900" dirty="0"/>
              <a:t>Teams</a:t>
            </a:r>
          </a:p>
        </p:txBody>
      </p:sp>
      <p:sp>
        <p:nvSpPr>
          <p:cNvPr id="124" name="TextBox 123">
            <a:extLst>
              <a:ext uri="{FF2B5EF4-FFF2-40B4-BE49-F238E27FC236}">
                <a16:creationId xmlns:a16="http://schemas.microsoft.com/office/drawing/2014/main" id="{1275E8D1-F18A-4EC1-B15A-24B735712B1B}"/>
              </a:ext>
            </a:extLst>
          </p:cNvPr>
          <p:cNvSpPr txBox="1"/>
          <p:nvPr/>
        </p:nvSpPr>
        <p:spPr>
          <a:xfrm>
            <a:off x="9133953" y="4824976"/>
            <a:ext cx="915151" cy="523706"/>
          </a:xfrm>
          <a:prstGeom prst="rect">
            <a:avLst/>
          </a:prstGeom>
          <a:solidFill>
            <a:srgbClr val="7176D1">
              <a:alpha val="15000"/>
            </a:srgb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900" dirty="0"/>
              <a:t>Teams</a:t>
            </a:r>
          </a:p>
        </p:txBody>
      </p:sp>
      <p:sp>
        <p:nvSpPr>
          <p:cNvPr id="125" name="TextBox 124">
            <a:extLst>
              <a:ext uri="{FF2B5EF4-FFF2-40B4-BE49-F238E27FC236}">
                <a16:creationId xmlns:a16="http://schemas.microsoft.com/office/drawing/2014/main" id="{057B5F48-BA94-4227-926C-301A27566A03}"/>
              </a:ext>
            </a:extLst>
          </p:cNvPr>
          <p:cNvSpPr txBox="1"/>
          <p:nvPr/>
        </p:nvSpPr>
        <p:spPr>
          <a:xfrm>
            <a:off x="9134275" y="5495618"/>
            <a:ext cx="915151" cy="523706"/>
          </a:xfrm>
          <a:prstGeom prst="rect">
            <a:avLst/>
          </a:prstGeom>
          <a:solidFill>
            <a:srgbClr val="7176D1">
              <a:alpha val="15000"/>
            </a:srgbClr>
          </a:solidFill>
          <a:ln w="12700">
            <a:solidFill>
              <a:schemeClr val="tx1">
                <a:lumMod val="75000"/>
              </a:schemeClr>
            </a:solid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1900" dirty="0"/>
              <a:t>Teams</a:t>
            </a:r>
          </a:p>
        </p:txBody>
      </p:sp>
      <p:cxnSp>
        <p:nvCxnSpPr>
          <p:cNvPr id="5" name="Straight Connector 4">
            <a:extLst>
              <a:ext uri="{FF2B5EF4-FFF2-40B4-BE49-F238E27FC236}">
                <a16:creationId xmlns:a16="http://schemas.microsoft.com/office/drawing/2014/main" id="{2C059B2D-E6A2-415F-8797-0ADACDA11B46}"/>
              </a:ext>
            </a:extLst>
          </p:cNvPr>
          <p:cNvCxnSpPr>
            <a:cxnSpLocks/>
          </p:cNvCxnSpPr>
          <p:nvPr/>
        </p:nvCxnSpPr>
        <p:spPr>
          <a:xfrm flipV="1">
            <a:off x="288898" y="555703"/>
            <a:ext cx="2985571" cy="144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083A90-6B22-4408-B683-6A4F581F4132}"/>
              </a:ext>
            </a:extLst>
          </p:cNvPr>
          <p:cNvSpPr txBox="1"/>
          <p:nvPr/>
        </p:nvSpPr>
        <p:spPr>
          <a:xfrm>
            <a:off x="386489" y="676952"/>
            <a:ext cx="3050015" cy="764862"/>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3400" b="1" dirty="0">
                <a:solidFill>
                  <a:schemeClr val="bg2"/>
                </a:solidFill>
                <a:highlight>
                  <a:srgbClr val="7176D1"/>
                </a:highlight>
                <a:latin typeface="+mj-lt"/>
                <a:ea typeface="+mj-ea"/>
                <a:cs typeface="+mj-cs"/>
              </a:rPr>
              <a:t>The single tool</a:t>
            </a:r>
          </a:p>
        </p:txBody>
      </p:sp>
    </p:spTree>
    <p:extLst>
      <p:ext uri="{BB962C8B-B14F-4D97-AF65-F5344CB8AC3E}">
        <p14:creationId xmlns:p14="http://schemas.microsoft.com/office/powerpoint/2010/main" val="3458043700"/>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wipe(left)">
                                      <p:cBhvr>
                                        <p:cTn id="7" dur="500"/>
                                        <p:tgtEl>
                                          <p:spTgt spid="80">
                                            <p:txEl>
                                              <p:pRg st="0" end="0"/>
                                            </p:txEl>
                                          </p:spTgt>
                                        </p:tgtEl>
                                      </p:cBhvr>
                                    </p:animEffect>
                                  </p:childTnLst>
                                </p:cTn>
                              </p:par>
                              <p:par>
                                <p:cTn id="8" presetID="22" presetClass="entr" presetSubtype="8" fill="hold" nodeType="withEffect">
                                  <p:stCondLst>
                                    <p:cond delay="500"/>
                                  </p:stCondLst>
                                  <p:childTnLst>
                                    <p:set>
                                      <p:cBhvr>
                                        <p:cTn id="9" dur="1" fill="hold">
                                          <p:stCondLst>
                                            <p:cond delay="0"/>
                                          </p:stCondLst>
                                        </p:cTn>
                                        <p:tgtEl>
                                          <p:spTgt spid="82">
                                            <p:txEl>
                                              <p:pRg st="0" end="0"/>
                                            </p:txEl>
                                          </p:spTgt>
                                        </p:tgtEl>
                                        <p:attrNameLst>
                                          <p:attrName>style.visibility</p:attrName>
                                        </p:attrNameLst>
                                      </p:cBhvr>
                                      <p:to>
                                        <p:strVal val="visible"/>
                                      </p:to>
                                    </p:set>
                                    <p:animEffect transition="in" filter="wipe(left)">
                                      <p:cBhvr>
                                        <p:cTn id="10" dur="500"/>
                                        <p:tgtEl>
                                          <p:spTgt spid="82">
                                            <p:txEl>
                                              <p:pRg st="0" end="0"/>
                                            </p:txEl>
                                          </p:spTgt>
                                        </p:tgtEl>
                                      </p:cBhvr>
                                    </p:animEffect>
                                  </p:childTnLst>
                                </p:cTn>
                              </p:par>
                              <p:par>
                                <p:cTn id="11" presetID="22" presetClass="entr" presetSubtype="1" fill="hold" nodeType="withEffect">
                                  <p:stCondLst>
                                    <p:cond delay="1000"/>
                                  </p:stCondLst>
                                  <p:childTnLst>
                                    <p:set>
                                      <p:cBhvr>
                                        <p:cTn id="12" dur="1" fill="hold">
                                          <p:stCondLst>
                                            <p:cond delay="0"/>
                                          </p:stCondLst>
                                        </p:cTn>
                                        <p:tgtEl>
                                          <p:spTgt spid="115"/>
                                        </p:tgtEl>
                                        <p:attrNameLst>
                                          <p:attrName>style.visibility</p:attrName>
                                        </p:attrNameLst>
                                      </p:cBhvr>
                                      <p:to>
                                        <p:strVal val="visible"/>
                                      </p:to>
                                    </p:set>
                                    <p:animEffect transition="in" filter="wipe(up)">
                                      <p:cBhvr>
                                        <p:cTn id="13" dur="500"/>
                                        <p:tgtEl>
                                          <p:spTgt spid="115"/>
                                        </p:tgtEl>
                                      </p:cBhvr>
                                    </p:animEffect>
                                  </p:childTnLst>
                                </p:cTn>
                              </p:par>
                              <p:par>
                                <p:cTn id="14" presetID="22" presetClass="entr" presetSubtype="8" fill="hold" nodeType="withEffect">
                                  <p:stCondLst>
                                    <p:cond delay="1500"/>
                                  </p:stCondLst>
                                  <p:childTnLst>
                                    <p:set>
                                      <p:cBhvr>
                                        <p:cTn id="15" dur="1" fill="hold">
                                          <p:stCondLst>
                                            <p:cond delay="0"/>
                                          </p:stCondLst>
                                        </p:cTn>
                                        <p:tgtEl>
                                          <p:spTgt spid="116"/>
                                        </p:tgtEl>
                                        <p:attrNameLst>
                                          <p:attrName>style.visibility</p:attrName>
                                        </p:attrNameLst>
                                      </p:cBhvr>
                                      <p:to>
                                        <p:strVal val="visible"/>
                                      </p:to>
                                    </p:set>
                                    <p:animEffect transition="in" filter="wipe(left)">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4">
                                            <p:txEl>
                                              <p:pRg st="0" end="0"/>
                                            </p:txEl>
                                          </p:spTgt>
                                        </p:tgtEl>
                                        <p:attrNameLst>
                                          <p:attrName>style.visibility</p:attrName>
                                        </p:attrNameLst>
                                      </p:cBhvr>
                                      <p:to>
                                        <p:strVal val="visible"/>
                                      </p:to>
                                    </p:set>
                                    <p:animEffect transition="in" filter="wipe(left)">
                                      <p:cBhvr>
                                        <p:cTn id="21" dur="500"/>
                                        <p:tgtEl>
                                          <p:spTgt spid="8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5">
                                            <p:txEl>
                                              <p:pRg st="0" end="0"/>
                                            </p:txEl>
                                          </p:spTgt>
                                        </p:tgtEl>
                                        <p:attrNameLst>
                                          <p:attrName>style.visibility</p:attrName>
                                        </p:attrNameLst>
                                      </p:cBhvr>
                                      <p:to>
                                        <p:strVal val="visible"/>
                                      </p:to>
                                    </p:set>
                                    <p:animEffect transition="in" filter="wipe(left)">
                                      <p:cBhvr>
                                        <p:cTn id="26" dur="500"/>
                                        <p:tgtEl>
                                          <p:spTgt spid="8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left)">
                                      <p:cBhvr>
                                        <p:cTn id="31" dur="500"/>
                                        <p:tgtEl>
                                          <p:spTgt spid="8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9">
                                            <p:txEl>
                                              <p:pRg st="0" end="0"/>
                                            </p:txEl>
                                          </p:spTgt>
                                        </p:tgtEl>
                                        <p:attrNameLst>
                                          <p:attrName>style.visibility</p:attrName>
                                        </p:attrNameLst>
                                      </p:cBhvr>
                                      <p:to>
                                        <p:strVal val="visible"/>
                                      </p:to>
                                    </p:set>
                                    <p:animEffect transition="in" filter="wipe(left)">
                                      <p:cBhvr>
                                        <p:cTn id="36" dur="500"/>
                                        <p:tgtEl>
                                          <p:spTgt spid="8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3">
                                            <p:txEl>
                                              <p:pRg st="0" end="0"/>
                                            </p:txEl>
                                          </p:spTgt>
                                        </p:tgtEl>
                                        <p:attrNameLst>
                                          <p:attrName>style.visibility</p:attrName>
                                        </p:attrNameLst>
                                      </p:cBhvr>
                                      <p:to>
                                        <p:strVal val="visible"/>
                                      </p:to>
                                    </p:set>
                                    <p:animEffect transition="in" filter="wipe(left)">
                                      <p:cBhvr>
                                        <p:cTn id="41" dur="500"/>
                                        <p:tgtEl>
                                          <p:spTgt spid="9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94">
                                            <p:txEl>
                                              <p:pRg st="0" end="0"/>
                                            </p:txEl>
                                          </p:spTgt>
                                        </p:tgtEl>
                                        <p:attrNameLst>
                                          <p:attrName>style.visibility</p:attrName>
                                        </p:attrNameLst>
                                      </p:cBhvr>
                                      <p:to>
                                        <p:strVal val="visible"/>
                                      </p:to>
                                    </p:set>
                                    <p:animEffect transition="in" filter="wipe(left)">
                                      <p:cBhvr>
                                        <p:cTn id="46" dur="500"/>
                                        <p:tgtEl>
                                          <p:spTgt spid="94">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6">
                                            <p:txEl>
                                              <p:pRg st="0" end="0"/>
                                            </p:txEl>
                                          </p:spTgt>
                                        </p:tgtEl>
                                        <p:attrNameLst>
                                          <p:attrName>style.visibility</p:attrName>
                                        </p:attrNameLst>
                                      </p:cBhvr>
                                      <p:to>
                                        <p:strVal val="visible"/>
                                      </p:to>
                                    </p:set>
                                    <p:animEffect transition="in" filter="wipe(left)">
                                      <p:cBhvr>
                                        <p:cTn id="51" dur="500"/>
                                        <p:tgtEl>
                                          <p:spTgt spid="9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7">
                                            <p:txEl>
                                              <p:pRg st="0" end="0"/>
                                            </p:txEl>
                                          </p:spTgt>
                                        </p:tgtEl>
                                        <p:attrNameLst>
                                          <p:attrName>style.visibility</p:attrName>
                                        </p:attrNameLst>
                                      </p:cBhvr>
                                      <p:to>
                                        <p:strVal val="visible"/>
                                      </p:to>
                                    </p:set>
                                    <p:animEffect transition="in" filter="wipe(left)">
                                      <p:cBhvr>
                                        <p:cTn id="56" dur="500"/>
                                        <p:tgtEl>
                                          <p:spTgt spid="97">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9">
                                            <p:txEl>
                                              <p:pRg st="0" end="0"/>
                                            </p:txEl>
                                          </p:spTgt>
                                        </p:tgtEl>
                                        <p:attrNameLst>
                                          <p:attrName>style.visibility</p:attrName>
                                        </p:attrNameLst>
                                      </p:cBhvr>
                                      <p:to>
                                        <p:strVal val="visible"/>
                                      </p:to>
                                    </p:set>
                                    <p:animEffect transition="in" filter="wipe(left)">
                                      <p:cBhvr>
                                        <p:cTn id="61" dur="500"/>
                                        <p:tgtEl>
                                          <p:spTgt spid="9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04">
                                            <p:txEl>
                                              <p:pRg st="0" end="0"/>
                                            </p:txEl>
                                          </p:spTgt>
                                        </p:tgtEl>
                                        <p:attrNameLst>
                                          <p:attrName>style.visibility</p:attrName>
                                        </p:attrNameLst>
                                      </p:cBhvr>
                                      <p:to>
                                        <p:strVal val="visible"/>
                                      </p:to>
                                    </p:set>
                                    <p:animEffect transition="in" filter="wipe(left)">
                                      <p:cBhvr>
                                        <p:cTn id="66" dur="500"/>
                                        <p:tgtEl>
                                          <p:spTgt spid="10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07">
                                            <p:txEl>
                                              <p:pRg st="0" end="0"/>
                                            </p:txEl>
                                          </p:spTgt>
                                        </p:tgtEl>
                                        <p:attrNameLst>
                                          <p:attrName>style.visibility</p:attrName>
                                        </p:attrNameLst>
                                      </p:cBhvr>
                                      <p:to>
                                        <p:strVal val="visible"/>
                                      </p:to>
                                    </p:set>
                                    <p:animEffect transition="in" filter="wipe(left)">
                                      <p:cBhvr>
                                        <p:cTn id="71" dur="500"/>
                                        <p:tgtEl>
                                          <p:spTgt spid="107">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2">
                                            <p:txEl>
                                              <p:pRg st="0" end="0"/>
                                            </p:txEl>
                                          </p:spTgt>
                                        </p:tgtEl>
                                        <p:attrNameLst>
                                          <p:attrName>style.visibility</p:attrName>
                                        </p:attrNameLst>
                                      </p:cBhvr>
                                      <p:to>
                                        <p:strVal val="visible"/>
                                      </p:to>
                                    </p:set>
                                    <p:animEffect transition="in" filter="wipe(left)">
                                      <p:cBhvr>
                                        <p:cTn id="76" dur="500"/>
                                        <p:tgtEl>
                                          <p:spTgt spid="112">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120"/>
                                        </p:tgtEl>
                                        <p:attrNameLst>
                                          <p:attrName>style.visibility</p:attrName>
                                        </p:attrNameLst>
                                      </p:cBhvr>
                                      <p:to>
                                        <p:strVal val="visible"/>
                                      </p:to>
                                    </p:set>
                                    <p:anim calcmode="lin" valueType="num">
                                      <p:cBhvr>
                                        <p:cTn id="81" dur="500" fill="hold"/>
                                        <p:tgtEl>
                                          <p:spTgt spid="120"/>
                                        </p:tgtEl>
                                        <p:attrNameLst>
                                          <p:attrName>ppt_w</p:attrName>
                                        </p:attrNameLst>
                                      </p:cBhvr>
                                      <p:tavLst>
                                        <p:tav tm="0">
                                          <p:val>
                                            <p:fltVal val="0"/>
                                          </p:val>
                                        </p:tav>
                                        <p:tav tm="100000">
                                          <p:val>
                                            <p:strVal val="#ppt_w"/>
                                          </p:val>
                                        </p:tav>
                                      </p:tavLst>
                                    </p:anim>
                                    <p:anim calcmode="lin" valueType="num">
                                      <p:cBhvr>
                                        <p:cTn id="82" dur="500" fill="hold"/>
                                        <p:tgtEl>
                                          <p:spTgt spid="120"/>
                                        </p:tgtEl>
                                        <p:attrNameLst>
                                          <p:attrName>ppt_h</p:attrName>
                                        </p:attrNameLst>
                                      </p:cBhvr>
                                      <p:tavLst>
                                        <p:tav tm="0">
                                          <p:val>
                                            <p:fltVal val="0"/>
                                          </p:val>
                                        </p:tav>
                                        <p:tav tm="100000">
                                          <p:val>
                                            <p:strVal val="#ppt_h"/>
                                          </p:val>
                                        </p:tav>
                                      </p:tavLst>
                                    </p:anim>
                                    <p:animEffect transition="in" filter="fade">
                                      <p:cBhvr>
                                        <p:cTn id="83" dur="500"/>
                                        <p:tgtEl>
                                          <p:spTgt spid="120"/>
                                        </p:tgtEl>
                                      </p:cBhvr>
                                    </p:animEffect>
                                  </p:childTnLst>
                                </p:cTn>
                              </p:par>
                              <p:par>
                                <p:cTn id="84" presetID="53" presetClass="entr" presetSubtype="16" fill="hold" grpId="0" nodeType="withEffect">
                                  <p:stCondLst>
                                    <p:cond delay="250"/>
                                  </p:stCondLst>
                                  <p:childTnLst>
                                    <p:set>
                                      <p:cBhvr>
                                        <p:cTn id="85" dur="1" fill="hold">
                                          <p:stCondLst>
                                            <p:cond delay="0"/>
                                          </p:stCondLst>
                                        </p:cTn>
                                        <p:tgtEl>
                                          <p:spTgt spid="121"/>
                                        </p:tgtEl>
                                        <p:attrNameLst>
                                          <p:attrName>style.visibility</p:attrName>
                                        </p:attrNameLst>
                                      </p:cBhvr>
                                      <p:to>
                                        <p:strVal val="visible"/>
                                      </p:to>
                                    </p:set>
                                    <p:anim calcmode="lin" valueType="num">
                                      <p:cBhvr>
                                        <p:cTn id="86" dur="500" fill="hold"/>
                                        <p:tgtEl>
                                          <p:spTgt spid="121"/>
                                        </p:tgtEl>
                                        <p:attrNameLst>
                                          <p:attrName>ppt_w</p:attrName>
                                        </p:attrNameLst>
                                      </p:cBhvr>
                                      <p:tavLst>
                                        <p:tav tm="0">
                                          <p:val>
                                            <p:fltVal val="0"/>
                                          </p:val>
                                        </p:tav>
                                        <p:tav tm="100000">
                                          <p:val>
                                            <p:strVal val="#ppt_w"/>
                                          </p:val>
                                        </p:tav>
                                      </p:tavLst>
                                    </p:anim>
                                    <p:anim calcmode="lin" valueType="num">
                                      <p:cBhvr>
                                        <p:cTn id="87" dur="500" fill="hold"/>
                                        <p:tgtEl>
                                          <p:spTgt spid="121"/>
                                        </p:tgtEl>
                                        <p:attrNameLst>
                                          <p:attrName>ppt_h</p:attrName>
                                        </p:attrNameLst>
                                      </p:cBhvr>
                                      <p:tavLst>
                                        <p:tav tm="0">
                                          <p:val>
                                            <p:fltVal val="0"/>
                                          </p:val>
                                        </p:tav>
                                        <p:tav tm="100000">
                                          <p:val>
                                            <p:strVal val="#ppt_h"/>
                                          </p:val>
                                        </p:tav>
                                      </p:tavLst>
                                    </p:anim>
                                    <p:animEffect transition="in" filter="fade">
                                      <p:cBhvr>
                                        <p:cTn id="88" dur="500"/>
                                        <p:tgtEl>
                                          <p:spTgt spid="121"/>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122"/>
                                        </p:tgtEl>
                                        <p:attrNameLst>
                                          <p:attrName>style.visibility</p:attrName>
                                        </p:attrNameLst>
                                      </p:cBhvr>
                                      <p:to>
                                        <p:strVal val="visible"/>
                                      </p:to>
                                    </p:set>
                                    <p:anim calcmode="lin" valueType="num">
                                      <p:cBhvr>
                                        <p:cTn id="91" dur="500" fill="hold"/>
                                        <p:tgtEl>
                                          <p:spTgt spid="122"/>
                                        </p:tgtEl>
                                        <p:attrNameLst>
                                          <p:attrName>ppt_w</p:attrName>
                                        </p:attrNameLst>
                                      </p:cBhvr>
                                      <p:tavLst>
                                        <p:tav tm="0">
                                          <p:val>
                                            <p:fltVal val="0"/>
                                          </p:val>
                                        </p:tav>
                                        <p:tav tm="100000">
                                          <p:val>
                                            <p:strVal val="#ppt_w"/>
                                          </p:val>
                                        </p:tav>
                                      </p:tavLst>
                                    </p:anim>
                                    <p:anim calcmode="lin" valueType="num">
                                      <p:cBhvr>
                                        <p:cTn id="92" dur="500" fill="hold"/>
                                        <p:tgtEl>
                                          <p:spTgt spid="122"/>
                                        </p:tgtEl>
                                        <p:attrNameLst>
                                          <p:attrName>ppt_h</p:attrName>
                                        </p:attrNameLst>
                                      </p:cBhvr>
                                      <p:tavLst>
                                        <p:tav tm="0">
                                          <p:val>
                                            <p:fltVal val="0"/>
                                          </p:val>
                                        </p:tav>
                                        <p:tav tm="100000">
                                          <p:val>
                                            <p:strVal val="#ppt_h"/>
                                          </p:val>
                                        </p:tav>
                                      </p:tavLst>
                                    </p:anim>
                                    <p:animEffect transition="in" filter="fade">
                                      <p:cBhvr>
                                        <p:cTn id="93" dur="500"/>
                                        <p:tgtEl>
                                          <p:spTgt spid="122"/>
                                        </p:tgtEl>
                                      </p:cBhvr>
                                    </p:animEffect>
                                  </p:childTnLst>
                                </p:cTn>
                              </p:par>
                              <p:par>
                                <p:cTn id="94" presetID="53" presetClass="entr" presetSubtype="16" fill="hold" grpId="0" nodeType="withEffect">
                                  <p:stCondLst>
                                    <p:cond delay="750"/>
                                  </p:stCondLst>
                                  <p:childTnLst>
                                    <p:set>
                                      <p:cBhvr>
                                        <p:cTn id="95" dur="1" fill="hold">
                                          <p:stCondLst>
                                            <p:cond delay="0"/>
                                          </p:stCondLst>
                                        </p:cTn>
                                        <p:tgtEl>
                                          <p:spTgt spid="123"/>
                                        </p:tgtEl>
                                        <p:attrNameLst>
                                          <p:attrName>style.visibility</p:attrName>
                                        </p:attrNameLst>
                                      </p:cBhvr>
                                      <p:to>
                                        <p:strVal val="visible"/>
                                      </p:to>
                                    </p:set>
                                    <p:anim calcmode="lin" valueType="num">
                                      <p:cBhvr>
                                        <p:cTn id="96" dur="500" fill="hold"/>
                                        <p:tgtEl>
                                          <p:spTgt spid="123"/>
                                        </p:tgtEl>
                                        <p:attrNameLst>
                                          <p:attrName>ppt_w</p:attrName>
                                        </p:attrNameLst>
                                      </p:cBhvr>
                                      <p:tavLst>
                                        <p:tav tm="0">
                                          <p:val>
                                            <p:fltVal val="0"/>
                                          </p:val>
                                        </p:tav>
                                        <p:tav tm="100000">
                                          <p:val>
                                            <p:strVal val="#ppt_w"/>
                                          </p:val>
                                        </p:tav>
                                      </p:tavLst>
                                    </p:anim>
                                    <p:anim calcmode="lin" valueType="num">
                                      <p:cBhvr>
                                        <p:cTn id="97" dur="500" fill="hold"/>
                                        <p:tgtEl>
                                          <p:spTgt spid="123"/>
                                        </p:tgtEl>
                                        <p:attrNameLst>
                                          <p:attrName>ppt_h</p:attrName>
                                        </p:attrNameLst>
                                      </p:cBhvr>
                                      <p:tavLst>
                                        <p:tav tm="0">
                                          <p:val>
                                            <p:fltVal val="0"/>
                                          </p:val>
                                        </p:tav>
                                        <p:tav tm="100000">
                                          <p:val>
                                            <p:strVal val="#ppt_h"/>
                                          </p:val>
                                        </p:tav>
                                      </p:tavLst>
                                    </p:anim>
                                    <p:animEffect transition="in" filter="fade">
                                      <p:cBhvr>
                                        <p:cTn id="98" dur="500"/>
                                        <p:tgtEl>
                                          <p:spTgt spid="123"/>
                                        </p:tgtEl>
                                      </p:cBhvr>
                                    </p:animEffect>
                                  </p:childTnLst>
                                </p:cTn>
                              </p:par>
                              <p:par>
                                <p:cTn id="99" presetID="53" presetClass="entr" presetSubtype="16" fill="hold" grpId="0" nodeType="withEffect">
                                  <p:stCondLst>
                                    <p:cond delay="1000"/>
                                  </p:stCondLst>
                                  <p:childTnLst>
                                    <p:set>
                                      <p:cBhvr>
                                        <p:cTn id="100" dur="1" fill="hold">
                                          <p:stCondLst>
                                            <p:cond delay="0"/>
                                          </p:stCondLst>
                                        </p:cTn>
                                        <p:tgtEl>
                                          <p:spTgt spid="124"/>
                                        </p:tgtEl>
                                        <p:attrNameLst>
                                          <p:attrName>style.visibility</p:attrName>
                                        </p:attrNameLst>
                                      </p:cBhvr>
                                      <p:to>
                                        <p:strVal val="visible"/>
                                      </p:to>
                                    </p:set>
                                    <p:anim calcmode="lin" valueType="num">
                                      <p:cBhvr>
                                        <p:cTn id="101" dur="500" fill="hold"/>
                                        <p:tgtEl>
                                          <p:spTgt spid="124"/>
                                        </p:tgtEl>
                                        <p:attrNameLst>
                                          <p:attrName>ppt_w</p:attrName>
                                        </p:attrNameLst>
                                      </p:cBhvr>
                                      <p:tavLst>
                                        <p:tav tm="0">
                                          <p:val>
                                            <p:fltVal val="0"/>
                                          </p:val>
                                        </p:tav>
                                        <p:tav tm="100000">
                                          <p:val>
                                            <p:strVal val="#ppt_w"/>
                                          </p:val>
                                        </p:tav>
                                      </p:tavLst>
                                    </p:anim>
                                    <p:anim calcmode="lin" valueType="num">
                                      <p:cBhvr>
                                        <p:cTn id="102" dur="500" fill="hold"/>
                                        <p:tgtEl>
                                          <p:spTgt spid="124"/>
                                        </p:tgtEl>
                                        <p:attrNameLst>
                                          <p:attrName>ppt_h</p:attrName>
                                        </p:attrNameLst>
                                      </p:cBhvr>
                                      <p:tavLst>
                                        <p:tav tm="0">
                                          <p:val>
                                            <p:fltVal val="0"/>
                                          </p:val>
                                        </p:tav>
                                        <p:tav tm="100000">
                                          <p:val>
                                            <p:strVal val="#ppt_h"/>
                                          </p:val>
                                        </p:tav>
                                      </p:tavLst>
                                    </p:anim>
                                    <p:animEffect transition="in" filter="fade">
                                      <p:cBhvr>
                                        <p:cTn id="103" dur="500"/>
                                        <p:tgtEl>
                                          <p:spTgt spid="124"/>
                                        </p:tgtEl>
                                      </p:cBhvr>
                                    </p:animEffect>
                                  </p:childTnLst>
                                </p:cTn>
                              </p:par>
                              <p:par>
                                <p:cTn id="104" presetID="53" presetClass="entr" presetSubtype="16" fill="hold" grpId="0" nodeType="withEffect">
                                  <p:stCondLst>
                                    <p:cond delay="1250"/>
                                  </p:stCondLst>
                                  <p:childTnLst>
                                    <p:set>
                                      <p:cBhvr>
                                        <p:cTn id="105" dur="1" fill="hold">
                                          <p:stCondLst>
                                            <p:cond delay="0"/>
                                          </p:stCondLst>
                                        </p:cTn>
                                        <p:tgtEl>
                                          <p:spTgt spid="125"/>
                                        </p:tgtEl>
                                        <p:attrNameLst>
                                          <p:attrName>style.visibility</p:attrName>
                                        </p:attrNameLst>
                                      </p:cBhvr>
                                      <p:to>
                                        <p:strVal val="visible"/>
                                      </p:to>
                                    </p:set>
                                    <p:anim calcmode="lin" valueType="num">
                                      <p:cBhvr>
                                        <p:cTn id="106" dur="500" fill="hold"/>
                                        <p:tgtEl>
                                          <p:spTgt spid="125"/>
                                        </p:tgtEl>
                                        <p:attrNameLst>
                                          <p:attrName>ppt_w</p:attrName>
                                        </p:attrNameLst>
                                      </p:cBhvr>
                                      <p:tavLst>
                                        <p:tav tm="0">
                                          <p:val>
                                            <p:fltVal val="0"/>
                                          </p:val>
                                        </p:tav>
                                        <p:tav tm="100000">
                                          <p:val>
                                            <p:strVal val="#ppt_w"/>
                                          </p:val>
                                        </p:tav>
                                      </p:tavLst>
                                    </p:anim>
                                    <p:anim calcmode="lin" valueType="num">
                                      <p:cBhvr>
                                        <p:cTn id="107" dur="500" fill="hold"/>
                                        <p:tgtEl>
                                          <p:spTgt spid="125"/>
                                        </p:tgtEl>
                                        <p:attrNameLst>
                                          <p:attrName>ppt_h</p:attrName>
                                        </p:attrNameLst>
                                      </p:cBhvr>
                                      <p:tavLst>
                                        <p:tav tm="0">
                                          <p:val>
                                            <p:fltVal val="0"/>
                                          </p:val>
                                        </p:tav>
                                        <p:tav tm="100000">
                                          <p:val>
                                            <p:strVal val="#ppt_h"/>
                                          </p:val>
                                        </p:tav>
                                      </p:tavLst>
                                    </p:anim>
                                    <p:animEffect transition="in" filter="fade">
                                      <p:cBhvr>
                                        <p:cTn id="108" dur="500"/>
                                        <p:tgtEl>
                                          <p:spTgt spid="12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wipe(left)">
                                      <p:cBhvr>
                                        <p:cTn id="113" dur="500"/>
                                        <p:tgtEl>
                                          <p:spTgt spid="5"/>
                                        </p:tgtEl>
                                      </p:cBhvr>
                                    </p:animEffect>
                                  </p:childTnLst>
                                </p:cTn>
                              </p:par>
                              <p:par>
                                <p:cTn id="114" presetID="22" presetClass="entr" presetSubtype="8" fill="hold" nodeType="withEffect">
                                  <p:stCondLst>
                                    <p:cond delay="500"/>
                                  </p:stCondLst>
                                  <p:childTnLst>
                                    <p:set>
                                      <p:cBhvr>
                                        <p:cTn id="115" dur="1" fill="hold">
                                          <p:stCondLst>
                                            <p:cond delay="0"/>
                                          </p:stCondLst>
                                        </p:cTn>
                                        <p:tgtEl>
                                          <p:spTgt spid="8">
                                            <p:txEl>
                                              <p:pRg st="0" end="0"/>
                                            </p:txEl>
                                          </p:spTgt>
                                        </p:tgtEl>
                                        <p:attrNameLst>
                                          <p:attrName>style.visibility</p:attrName>
                                        </p:attrNameLst>
                                      </p:cBhvr>
                                      <p:to>
                                        <p:strVal val="visible"/>
                                      </p:to>
                                    </p:set>
                                    <p:animEffect transition="in" filter="wipe(left)">
                                      <p:cBhvr>
                                        <p:cTn id="1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123" grpId="0" animBg="1"/>
      <p:bldP spid="124" grpId="0" animBg="1"/>
      <p:bldP spid="1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430A-9F93-4E6D-ACBD-E649956C87D4}"/>
              </a:ext>
            </a:extLst>
          </p:cNvPr>
          <p:cNvSpPr>
            <a:spLocks noGrp="1"/>
          </p:cNvSpPr>
          <p:nvPr>
            <p:ph type="title"/>
          </p:nvPr>
        </p:nvSpPr>
        <p:spPr/>
        <p:txBody>
          <a:bodyPr/>
          <a:lstStyle/>
          <a:p>
            <a:r>
              <a:rPr lang="en-US" dirty="0"/>
              <a:t>What is Microsoft Teams?</a:t>
            </a:r>
          </a:p>
        </p:txBody>
      </p:sp>
      <p:sp>
        <p:nvSpPr>
          <p:cNvPr id="3" name="Text Placeholder 2">
            <a:extLst>
              <a:ext uri="{FF2B5EF4-FFF2-40B4-BE49-F238E27FC236}">
                <a16:creationId xmlns:a16="http://schemas.microsoft.com/office/drawing/2014/main" id="{C3A0F78C-7DBE-4A06-8380-5F1A7DE05186}"/>
              </a:ext>
            </a:extLst>
          </p:cNvPr>
          <p:cNvSpPr>
            <a:spLocks noGrp="1"/>
          </p:cNvSpPr>
          <p:nvPr>
            <p:ph type="body" sz="quarter" idx="10"/>
          </p:nvPr>
        </p:nvSpPr>
        <p:spPr>
          <a:xfrm>
            <a:off x="190405" y="1229175"/>
            <a:ext cx="11818096" cy="5201066"/>
          </a:xfrm>
        </p:spPr>
        <p:txBody>
          <a:bodyPr/>
          <a:lstStyle/>
          <a:p>
            <a:r>
              <a:rPr lang="en-US" dirty="0"/>
              <a:t>Microsoft Teams: </a:t>
            </a:r>
            <a:r>
              <a:rPr lang="en-US" u="sng" dirty="0"/>
              <a:t>the hub</a:t>
            </a:r>
            <a:r>
              <a:rPr lang="en-US" dirty="0"/>
              <a:t> for teamwork</a:t>
            </a:r>
          </a:p>
          <a:p>
            <a:r>
              <a:rPr lang="en-US" dirty="0"/>
              <a:t>The Office/Microsoft 365 all-in-one service for collaboration</a:t>
            </a:r>
          </a:p>
          <a:p>
            <a:r>
              <a:rPr lang="en-US" dirty="0"/>
              <a:t>Some of the functionalities in Teams:</a:t>
            </a:r>
          </a:p>
          <a:p>
            <a:pPr marL="0" indent="0">
              <a:buNone/>
            </a:pPr>
            <a:endParaRPr lang="en-US" dirty="0"/>
          </a:p>
        </p:txBody>
      </p:sp>
      <p:graphicFrame>
        <p:nvGraphicFramePr>
          <p:cNvPr id="4" name="Table 3">
            <a:extLst>
              <a:ext uri="{FF2B5EF4-FFF2-40B4-BE49-F238E27FC236}">
                <a16:creationId xmlns:a16="http://schemas.microsoft.com/office/drawing/2014/main" id="{2A5C3475-D949-4E98-8609-7FF2D1A0F245}"/>
              </a:ext>
            </a:extLst>
          </p:cNvPr>
          <p:cNvGraphicFramePr>
            <a:graphicFrameLocks noGrp="1"/>
          </p:cNvGraphicFramePr>
          <p:nvPr/>
        </p:nvGraphicFramePr>
        <p:xfrm>
          <a:off x="785785" y="3558448"/>
          <a:ext cx="10523030" cy="2307967"/>
        </p:xfrm>
        <a:graphic>
          <a:graphicData uri="http://schemas.openxmlformats.org/drawingml/2006/table">
            <a:tbl>
              <a:tblPr firstRow="1" bandRow="1">
                <a:tableStyleId>{2D5ABB26-0587-4C30-8999-92F81FD0307C}</a:tableStyleId>
              </a:tblPr>
              <a:tblGrid>
                <a:gridCol w="5471796">
                  <a:extLst>
                    <a:ext uri="{9D8B030D-6E8A-4147-A177-3AD203B41FA5}">
                      <a16:colId xmlns:a16="http://schemas.microsoft.com/office/drawing/2014/main" val="2140711896"/>
                    </a:ext>
                  </a:extLst>
                </a:gridCol>
                <a:gridCol w="5051234">
                  <a:extLst>
                    <a:ext uri="{9D8B030D-6E8A-4147-A177-3AD203B41FA5}">
                      <a16:colId xmlns:a16="http://schemas.microsoft.com/office/drawing/2014/main" val="3199084412"/>
                    </a:ext>
                  </a:extLst>
                </a:gridCol>
              </a:tblGrid>
              <a:tr h="578721">
                <a:tc>
                  <a:txBody>
                    <a:bodyPr/>
                    <a:lstStyle/>
                    <a:p>
                      <a:pPr marL="342900" marR="0" lvl="0" indent="-342900" algn="l" defTabSz="1218438"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dirty="0"/>
                        <a:t>Audio and video meetings</a:t>
                      </a:r>
                    </a:p>
                  </a:txBody>
                  <a:tcPr/>
                </a:tc>
                <a:tc>
                  <a:txBody>
                    <a:bodyPr/>
                    <a:lstStyle/>
                    <a:p>
                      <a:pPr marL="342900" indent="-342900">
                        <a:buFont typeface="Arial" panose="020B0604020202020204" pitchFamily="34" charset="0"/>
                        <a:buChar char="•"/>
                      </a:pPr>
                      <a:r>
                        <a:rPr lang="en-US" dirty="0"/>
                        <a:t>Bots</a:t>
                      </a:r>
                    </a:p>
                  </a:txBody>
                  <a:tcPr/>
                </a:tc>
                <a:extLst>
                  <a:ext uri="{0D108BD9-81ED-4DB2-BD59-A6C34878D82A}">
                    <a16:rowId xmlns:a16="http://schemas.microsoft.com/office/drawing/2014/main" val="1258571466"/>
                  </a:ext>
                </a:extLst>
              </a:tr>
              <a:tr h="578319">
                <a:tc>
                  <a:txBody>
                    <a:bodyPr/>
                    <a:lstStyle/>
                    <a:p>
                      <a:pPr marL="342900" indent="-342900">
                        <a:buFont typeface="Arial" panose="020B0604020202020204" pitchFamily="34" charset="0"/>
                        <a:buChar char="•"/>
                      </a:pPr>
                      <a:r>
                        <a:rPr lang="en-US" dirty="0"/>
                        <a:t>Rich chat features</a:t>
                      </a:r>
                    </a:p>
                  </a:txBody>
                  <a:tcPr/>
                </a:tc>
                <a:tc>
                  <a:txBody>
                    <a:bodyPr/>
                    <a:lstStyle/>
                    <a:p>
                      <a:pPr marL="342900" indent="-342900">
                        <a:buFont typeface="Arial" panose="020B0604020202020204" pitchFamily="34" charset="0"/>
                        <a:buChar char="•"/>
                      </a:pPr>
                      <a:r>
                        <a:rPr lang="en-US" dirty="0"/>
                        <a:t>Channels</a:t>
                      </a:r>
                    </a:p>
                  </a:txBody>
                  <a:tcPr/>
                </a:tc>
                <a:extLst>
                  <a:ext uri="{0D108BD9-81ED-4DB2-BD59-A6C34878D82A}">
                    <a16:rowId xmlns:a16="http://schemas.microsoft.com/office/drawing/2014/main" val="472441267"/>
                  </a:ext>
                </a:extLst>
              </a:tr>
              <a:tr h="572608">
                <a:tc>
                  <a:txBody>
                    <a:bodyPr/>
                    <a:lstStyle/>
                    <a:p>
                      <a:pPr marL="342900" indent="-342900">
                        <a:buFont typeface="Arial" panose="020B0604020202020204" pitchFamily="34" charset="0"/>
                        <a:buChar char="•"/>
                      </a:pPr>
                      <a:r>
                        <a:rPr lang="en-US" dirty="0"/>
                        <a:t>Access to personal and group files</a:t>
                      </a:r>
                    </a:p>
                  </a:txBody>
                  <a:tcPr/>
                </a:tc>
                <a:tc>
                  <a:txBody>
                    <a:bodyPr/>
                    <a:lstStyle/>
                    <a:p>
                      <a:pPr marL="342900" indent="-342900">
                        <a:buFont typeface="Arial" panose="020B0604020202020204" pitchFamily="34" charset="0"/>
                        <a:buChar char="•"/>
                      </a:pPr>
                      <a:r>
                        <a:rPr lang="en-US" dirty="0"/>
                        <a:t>Customizations</a:t>
                      </a:r>
                    </a:p>
                  </a:txBody>
                  <a:tcPr/>
                </a:tc>
                <a:extLst>
                  <a:ext uri="{0D108BD9-81ED-4DB2-BD59-A6C34878D82A}">
                    <a16:rowId xmlns:a16="http://schemas.microsoft.com/office/drawing/2014/main" val="3206704096"/>
                  </a:ext>
                </a:extLst>
              </a:tr>
              <a:tr h="578319">
                <a:tc>
                  <a:txBody>
                    <a:bodyPr/>
                    <a:lstStyle/>
                    <a:p>
                      <a:pPr marL="342900" indent="-342900">
                        <a:buFont typeface="Arial" panose="020B0604020202020204" pitchFamily="34" charset="0"/>
                        <a:buChar char="•"/>
                      </a:pPr>
                      <a:r>
                        <a:rPr lang="en-US" dirty="0"/>
                        <a:t>Co-authoring</a:t>
                      </a:r>
                    </a:p>
                  </a:txBody>
                  <a:tcPr/>
                </a:tc>
                <a:tc>
                  <a:txBody>
                    <a:bodyPr/>
                    <a:lstStyle/>
                    <a:p>
                      <a:pPr marL="342900" indent="-342900">
                        <a:buFont typeface="Arial" panose="020B0604020202020204" pitchFamily="34" charset="0"/>
                        <a:buChar char="•"/>
                      </a:pPr>
                      <a:r>
                        <a:rPr lang="en-US" dirty="0"/>
                        <a:t>App integrations and more…</a:t>
                      </a:r>
                    </a:p>
                  </a:txBody>
                  <a:tcPr/>
                </a:tc>
                <a:extLst>
                  <a:ext uri="{0D108BD9-81ED-4DB2-BD59-A6C34878D82A}">
                    <a16:rowId xmlns:a16="http://schemas.microsoft.com/office/drawing/2014/main" val="843235572"/>
                  </a:ext>
                </a:extLst>
              </a:tr>
            </a:tbl>
          </a:graphicData>
        </a:graphic>
      </p:graphicFrame>
    </p:spTree>
    <p:extLst>
      <p:ext uri="{BB962C8B-B14F-4D97-AF65-F5344CB8AC3E}">
        <p14:creationId xmlns:p14="http://schemas.microsoft.com/office/powerpoint/2010/main" val="3556544543"/>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1500"/>
                                        <p:tgtEl>
                                          <p:spTgt spid="4"/>
                                        </p:tgtEl>
                                        <p:attrNameLst>
                                          <p:attrName>ppt_y</p:attrName>
                                        </p:attrNameLst>
                                      </p:cBhvr>
                                      <p:tavLst>
                                        <p:tav tm="0">
                                          <p:val>
                                            <p:strVal val="#ppt_y+#ppt_h*1.125000"/>
                                          </p:val>
                                        </p:tav>
                                        <p:tav tm="100000">
                                          <p:val>
                                            <p:strVal val="#ppt_y"/>
                                          </p:val>
                                        </p:tav>
                                      </p:tavLst>
                                    </p:anim>
                                    <p:animEffect transition="in" filter="wipe(up)">
                                      <p:cBhvr>
                                        <p:cTn id="2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430A-9F93-4E6D-ACBD-E649956C87D4}"/>
              </a:ext>
            </a:extLst>
          </p:cNvPr>
          <p:cNvSpPr>
            <a:spLocks noGrp="1"/>
          </p:cNvSpPr>
          <p:nvPr>
            <p:ph type="title"/>
          </p:nvPr>
        </p:nvSpPr>
        <p:spPr/>
        <p:txBody>
          <a:bodyPr/>
          <a:lstStyle/>
          <a:p>
            <a:r>
              <a:rPr lang="en-US" dirty="0"/>
              <a:t>User roles in Teams</a:t>
            </a:r>
          </a:p>
        </p:txBody>
      </p:sp>
      <p:sp>
        <p:nvSpPr>
          <p:cNvPr id="3" name="Text Placeholder 2">
            <a:extLst>
              <a:ext uri="{FF2B5EF4-FFF2-40B4-BE49-F238E27FC236}">
                <a16:creationId xmlns:a16="http://schemas.microsoft.com/office/drawing/2014/main" id="{C3A0F78C-7DBE-4A06-8380-5F1A7DE05186}"/>
              </a:ext>
            </a:extLst>
          </p:cNvPr>
          <p:cNvSpPr>
            <a:spLocks noGrp="1"/>
          </p:cNvSpPr>
          <p:nvPr>
            <p:ph type="body" sz="quarter" idx="10"/>
          </p:nvPr>
        </p:nvSpPr>
        <p:spPr>
          <a:xfrm>
            <a:off x="190405" y="1229175"/>
            <a:ext cx="11818096" cy="2054377"/>
          </a:xfrm>
        </p:spPr>
        <p:txBody>
          <a:bodyPr/>
          <a:lstStyle/>
          <a:p>
            <a:r>
              <a:rPr lang="en-US" sz="2800" dirty="0"/>
              <a:t>Within Microsoft Teams there are two user roles: </a:t>
            </a:r>
            <a:r>
              <a:rPr lang="en-US" sz="2800" b="1" dirty="0"/>
              <a:t>owner</a:t>
            </a:r>
            <a:r>
              <a:rPr lang="en-US" sz="2800" dirty="0"/>
              <a:t> and </a:t>
            </a:r>
            <a:r>
              <a:rPr lang="en-US" sz="2800" b="1" dirty="0"/>
              <a:t>member</a:t>
            </a:r>
          </a:p>
          <a:p>
            <a:r>
              <a:rPr lang="en-US" sz="2800" dirty="0"/>
              <a:t>By default, a user who creates a new team is granted the </a:t>
            </a:r>
            <a:r>
              <a:rPr lang="en-US" sz="2800" b="1" dirty="0"/>
              <a:t>owner</a:t>
            </a:r>
            <a:r>
              <a:rPr lang="en-US" sz="2800" dirty="0"/>
              <a:t> status</a:t>
            </a:r>
          </a:p>
          <a:p>
            <a:r>
              <a:rPr lang="en-US" sz="2800" dirty="0"/>
              <a:t>Details about the difference in permissions can be found </a:t>
            </a:r>
            <a:r>
              <a:rPr lang="en-US" sz="2800" dirty="0">
                <a:hlinkClick r:id="rId2"/>
              </a:rPr>
              <a:t>here</a:t>
            </a:r>
            <a:endParaRPr lang="en-US" sz="2800" dirty="0"/>
          </a:p>
          <a:p>
            <a:pPr marL="0" indent="0">
              <a:buNone/>
            </a:pPr>
            <a:endParaRPr lang="en-US" dirty="0"/>
          </a:p>
        </p:txBody>
      </p:sp>
      <p:pic>
        <p:nvPicPr>
          <p:cNvPr id="4" name="Picture 3">
            <a:extLst>
              <a:ext uri="{FF2B5EF4-FFF2-40B4-BE49-F238E27FC236}">
                <a16:creationId xmlns:a16="http://schemas.microsoft.com/office/drawing/2014/main" id="{14569374-C9CF-413F-AE57-BBF148B429F7}"/>
              </a:ext>
            </a:extLst>
          </p:cNvPr>
          <p:cNvPicPr>
            <a:picLocks noChangeAspect="1"/>
          </p:cNvPicPr>
          <p:nvPr/>
        </p:nvPicPr>
        <p:blipFill>
          <a:blip r:embed="rId3"/>
          <a:stretch>
            <a:fillRect/>
          </a:stretch>
        </p:blipFill>
        <p:spPr>
          <a:xfrm>
            <a:off x="488244" y="3429000"/>
            <a:ext cx="11136489" cy="3064922"/>
          </a:xfrm>
          <a:prstGeom prst="rect">
            <a:avLst/>
          </a:prstGeom>
          <a:ln w="12700" cap="sq" cmpd="thickThin">
            <a:solidFill>
              <a:srgbClr val="000000"/>
            </a:solidFill>
            <a:prstDash val="solid"/>
            <a:miter lim="800000"/>
          </a:ln>
          <a:effectLst>
            <a:innerShdw blurRad="76200">
              <a:srgbClr val="000000"/>
            </a:innerShdw>
          </a:effectLst>
        </p:spPr>
      </p:pic>
      <p:sp>
        <p:nvSpPr>
          <p:cNvPr id="5" name="Rectangle: Rounded Corners 4">
            <a:extLst>
              <a:ext uri="{FF2B5EF4-FFF2-40B4-BE49-F238E27FC236}">
                <a16:creationId xmlns:a16="http://schemas.microsoft.com/office/drawing/2014/main" id="{3AC4DA87-9EF6-4515-9551-DA988C8CA539}"/>
              </a:ext>
            </a:extLst>
          </p:cNvPr>
          <p:cNvSpPr/>
          <p:nvPr/>
        </p:nvSpPr>
        <p:spPr bwMode="auto">
          <a:xfrm>
            <a:off x="10809111" y="3429000"/>
            <a:ext cx="745067" cy="3064922"/>
          </a:xfrm>
          <a:prstGeom prst="roundRect">
            <a:avLst/>
          </a:prstGeom>
          <a:noFill/>
          <a:ln w="28575">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426940"/>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430A-9F93-4E6D-ACBD-E649956C87D4}"/>
              </a:ext>
            </a:extLst>
          </p:cNvPr>
          <p:cNvSpPr>
            <a:spLocks noGrp="1"/>
          </p:cNvSpPr>
          <p:nvPr>
            <p:ph type="title"/>
          </p:nvPr>
        </p:nvSpPr>
        <p:spPr/>
        <p:txBody>
          <a:bodyPr/>
          <a:lstStyle/>
          <a:p>
            <a:r>
              <a:rPr lang="en-US" dirty="0"/>
              <a:t>Guest access</a:t>
            </a:r>
          </a:p>
        </p:txBody>
      </p:sp>
      <p:sp>
        <p:nvSpPr>
          <p:cNvPr id="3" name="Text Placeholder 2">
            <a:extLst>
              <a:ext uri="{FF2B5EF4-FFF2-40B4-BE49-F238E27FC236}">
                <a16:creationId xmlns:a16="http://schemas.microsoft.com/office/drawing/2014/main" id="{C3A0F78C-7DBE-4A06-8380-5F1A7DE05186}"/>
              </a:ext>
            </a:extLst>
          </p:cNvPr>
          <p:cNvSpPr>
            <a:spLocks noGrp="1"/>
          </p:cNvSpPr>
          <p:nvPr>
            <p:ph type="body" sz="quarter" idx="10"/>
          </p:nvPr>
        </p:nvSpPr>
        <p:spPr>
          <a:xfrm>
            <a:off x="190405" y="1229175"/>
            <a:ext cx="11818096" cy="2473581"/>
          </a:xfrm>
        </p:spPr>
        <p:txBody>
          <a:bodyPr/>
          <a:lstStyle/>
          <a:p>
            <a:r>
              <a:rPr lang="en-US" sz="2800" dirty="0"/>
              <a:t>Guest access allows people outside your organization to collaborate with </a:t>
            </a:r>
            <a:br>
              <a:rPr lang="en-US" sz="2800" dirty="0"/>
            </a:br>
            <a:r>
              <a:rPr lang="en-US" sz="2800" dirty="0"/>
              <a:t>your teams</a:t>
            </a:r>
          </a:p>
          <a:p>
            <a:r>
              <a:rPr lang="en-US" sz="2800" dirty="0"/>
              <a:t>Anyone with a business or a private email can be invited as a guest</a:t>
            </a:r>
          </a:p>
          <a:p>
            <a:r>
              <a:rPr lang="en-US" sz="2800" dirty="0"/>
              <a:t>The guest functionality must be first enabled inside Teams admin center</a:t>
            </a:r>
          </a:p>
          <a:p>
            <a:pPr marL="0" indent="0">
              <a:buNone/>
            </a:pPr>
            <a:endParaRPr lang="en-US" dirty="0"/>
          </a:p>
        </p:txBody>
      </p:sp>
      <p:pic>
        <p:nvPicPr>
          <p:cNvPr id="4" name="Picture 3">
            <a:extLst>
              <a:ext uri="{FF2B5EF4-FFF2-40B4-BE49-F238E27FC236}">
                <a16:creationId xmlns:a16="http://schemas.microsoft.com/office/drawing/2014/main" id="{578518E0-55C2-4C4D-802C-447BAF8C7257}"/>
              </a:ext>
            </a:extLst>
          </p:cNvPr>
          <p:cNvPicPr>
            <a:picLocks noChangeAspect="1"/>
          </p:cNvPicPr>
          <p:nvPr/>
        </p:nvPicPr>
        <p:blipFill>
          <a:blip r:embed="rId2"/>
          <a:stretch>
            <a:fillRect/>
          </a:stretch>
        </p:blipFill>
        <p:spPr>
          <a:xfrm>
            <a:off x="2233612" y="3818467"/>
            <a:ext cx="7254699" cy="2763006"/>
          </a:xfrm>
          <a:prstGeom prst="rect">
            <a:avLst/>
          </a:prstGeom>
          <a:ln w="3175"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00193352"/>
      </p:ext>
    </p:extLst>
  </p:cSld>
  <p:clrMapOvr>
    <a:masterClrMapping/>
  </p:clrMapOvr>
  <p:transition spd="slow" advClick="0" advTm="5000">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430A-9F93-4E6D-ACBD-E649956C87D4}"/>
              </a:ext>
            </a:extLst>
          </p:cNvPr>
          <p:cNvSpPr>
            <a:spLocks noGrp="1"/>
          </p:cNvSpPr>
          <p:nvPr>
            <p:ph type="title"/>
          </p:nvPr>
        </p:nvSpPr>
        <p:spPr/>
        <p:txBody>
          <a:bodyPr/>
          <a:lstStyle/>
          <a:p>
            <a:r>
              <a:rPr lang="en-US" dirty="0"/>
              <a:t>Teams admin center</a:t>
            </a:r>
          </a:p>
        </p:txBody>
      </p:sp>
      <p:sp>
        <p:nvSpPr>
          <p:cNvPr id="3" name="Text Placeholder 2">
            <a:extLst>
              <a:ext uri="{FF2B5EF4-FFF2-40B4-BE49-F238E27FC236}">
                <a16:creationId xmlns:a16="http://schemas.microsoft.com/office/drawing/2014/main" id="{C3A0F78C-7DBE-4A06-8380-5F1A7DE05186}"/>
              </a:ext>
            </a:extLst>
          </p:cNvPr>
          <p:cNvSpPr>
            <a:spLocks noGrp="1"/>
          </p:cNvSpPr>
          <p:nvPr>
            <p:ph type="body" sz="quarter" idx="10"/>
          </p:nvPr>
        </p:nvSpPr>
        <p:spPr>
          <a:xfrm>
            <a:off x="190405" y="1310922"/>
            <a:ext cx="9026973" cy="5278043"/>
          </a:xfrm>
        </p:spPr>
        <p:txBody>
          <a:bodyPr/>
          <a:lstStyle/>
          <a:p>
            <a:r>
              <a:rPr lang="en-US" sz="3000" dirty="0"/>
              <a:t>All global settings and policies can be </a:t>
            </a:r>
            <a:br>
              <a:rPr lang="en-US" sz="3000" dirty="0"/>
            </a:br>
            <a:r>
              <a:rPr lang="en-US" sz="3000" dirty="0"/>
              <a:t>controlled here</a:t>
            </a:r>
          </a:p>
          <a:p>
            <a:r>
              <a:rPr lang="en-US" sz="3000" dirty="0"/>
              <a:t>Examples of frequently used configurations:</a:t>
            </a:r>
          </a:p>
          <a:p>
            <a:pPr lvl="1">
              <a:buSzPct val="85000"/>
            </a:pPr>
            <a:r>
              <a:rPr lang="en-US" sz="3000" dirty="0"/>
              <a:t>Guest access</a:t>
            </a:r>
          </a:p>
          <a:p>
            <a:pPr lvl="1">
              <a:buSzPct val="85000"/>
            </a:pPr>
            <a:r>
              <a:rPr lang="en-US" sz="3000" dirty="0"/>
              <a:t>External access</a:t>
            </a:r>
          </a:p>
          <a:p>
            <a:pPr lvl="1">
              <a:buSzPct val="85000"/>
            </a:pPr>
            <a:r>
              <a:rPr lang="en-US" sz="3000" dirty="0"/>
              <a:t>Teams upgrade (coexistence mode)</a:t>
            </a:r>
          </a:p>
          <a:p>
            <a:pPr lvl="1">
              <a:buSzPct val="85000"/>
            </a:pPr>
            <a:r>
              <a:rPr lang="en-US" sz="3000" dirty="0"/>
              <a:t>Meetings and messaging policies </a:t>
            </a:r>
          </a:p>
          <a:p>
            <a:pPr marL="0" indent="0">
              <a:buNone/>
            </a:pPr>
            <a:endParaRPr lang="en-US" dirty="0"/>
          </a:p>
        </p:txBody>
      </p:sp>
      <p:pic>
        <p:nvPicPr>
          <p:cNvPr id="4" name="Picture 3">
            <a:extLst>
              <a:ext uri="{FF2B5EF4-FFF2-40B4-BE49-F238E27FC236}">
                <a16:creationId xmlns:a16="http://schemas.microsoft.com/office/drawing/2014/main" id="{BB3227FF-2EA9-433F-8D7E-4565B509EC48}"/>
              </a:ext>
            </a:extLst>
          </p:cNvPr>
          <p:cNvPicPr>
            <a:picLocks noChangeAspect="1"/>
          </p:cNvPicPr>
          <p:nvPr/>
        </p:nvPicPr>
        <p:blipFill>
          <a:blip r:embed="rId3"/>
          <a:stretch>
            <a:fillRect/>
          </a:stretch>
        </p:blipFill>
        <p:spPr>
          <a:xfrm>
            <a:off x="9081868" y="1310921"/>
            <a:ext cx="2230720" cy="5278043"/>
          </a:xfrm>
          <a:prstGeom prst="rect">
            <a:avLst/>
          </a:prstGeom>
        </p:spPr>
      </p:pic>
    </p:spTree>
    <p:extLst>
      <p:ext uri="{BB962C8B-B14F-4D97-AF65-F5344CB8AC3E}">
        <p14:creationId xmlns:p14="http://schemas.microsoft.com/office/powerpoint/2010/main" val="49456198"/>
      </p:ext>
    </p:extLst>
  </p:cSld>
  <p:clrMapOvr>
    <a:masterClrMapping/>
  </p:clrMapOvr>
  <p:transition spd="slow" advClick="0" advTm="5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D92B-ADAB-48B6-8814-E46D51D02437}"/>
              </a:ext>
            </a:extLst>
          </p:cNvPr>
          <p:cNvSpPr>
            <a:spLocks noGrp="1"/>
          </p:cNvSpPr>
          <p:nvPr>
            <p:ph type="title"/>
          </p:nvPr>
        </p:nvSpPr>
        <p:spPr/>
        <p:txBody>
          <a:bodyPr/>
          <a:lstStyle/>
          <a:p>
            <a:r>
              <a:rPr lang="en-US" dirty="0"/>
              <a:t>The benefits</a:t>
            </a:r>
          </a:p>
        </p:txBody>
      </p:sp>
      <p:sp>
        <p:nvSpPr>
          <p:cNvPr id="4" name="Text Placeholder 3">
            <a:extLst>
              <a:ext uri="{FF2B5EF4-FFF2-40B4-BE49-F238E27FC236}">
                <a16:creationId xmlns:a16="http://schemas.microsoft.com/office/drawing/2014/main" id="{ADBECD75-86A8-4170-A7BF-B4DF76E154E7}"/>
              </a:ext>
            </a:extLst>
          </p:cNvPr>
          <p:cNvSpPr>
            <a:spLocks noGrp="1"/>
          </p:cNvSpPr>
          <p:nvPr>
            <p:ph type="body" sz="quarter" idx="4294967295"/>
          </p:nvPr>
        </p:nvSpPr>
        <p:spPr>
          <a:xfrm>
            <a:off x="474424" y="1536500"/>
            <a:ext cx="5249103" cy="4448175"/>
          </a:xfrm>
        </p:spPr>
        <p:txBody>
          <a:bodyPr/>
          <a:lstStyle/>
          <a:p>
            <a:r>
              <a:rPr lang="en-US" dirty="0"/>
              <a:t>Flexible</a:t>
            </a:r>
          </a:p>
          <a:p>
            <a:r>
              <a:rPr lang="en-US" dirty="0"/>
              <a:t>Fast for deployment</a:t>
            </a:r>
          </a:p>
          <a:p>
            <a:r>
              <a:rPr lang="en-US" dirty="0"/>
              <a:t>Scalable</a:t>
            </a:r>
          </a:p>
          <a:p>
            <a:r>
              <a:rPr lang="en-US" dirty="0"/>
              <a:t>Meets new regulations</a:t>
            </a:r>
          </a:p>
          <a:p>
            <a:r>
              <a:rPr lang="en-US" dirty="0"/>
              <a:t>Secure</a:t>
            </a:r>
          </a:p>
          <a:p>
            <a:r>
              <a:rPr lang="en-US" dirty="0"/>
              <a:t>Cost-effective</a:t>
            </a:r>
          </a:p>
        </p:txBody>
      </p:sp>
      <p:pic>
        <p:nvPicPr>
          <p:cNvPr id="7" name="Picture 6">
            <a:extLst>
              <a:ext uri="{FF2B5EF4-FFF2-40B4-BE49-F238E27FC236}">
                <a16:creationId xmlns:a16="http://schemas.microsoft.com/office/drawing/2014/main" id="{FF57252A-4304-4E16-8B4B-32A958423D3D}"/>
              </a:ext>
            </a:extLst>
          </p:cNvPr>
          <p:cNvPicPr>
            <a:picLocks noChangeAspect="1"/>
          </p:cNvPicPr>
          <p:nvPr/>
        </p:nvPicPr>
        <p:blipFill>
          <a:blip r:embed="rId2"/>
          <a:stretch>
            <a:fillRect/>
          </a:stretch>
        </p:blipFill>
        <p:spPr>
          <a:xfrm>
            <a:off x="7020927" y="1536500"/>
            <a:ext cx="4539873" cy="4246084"/>
          </a:xfrm>
          <a:prstGeom prst="rect">
            <a:avLst/>
          </a:prstGeom>
          <a:effectLst>
            <a:softEdge rad="63500"/>
          </a:effectLst>
        </p:spPr>
      </p:pic>
      <p:pic>
        <p:nvPicPr>
          <p:cNvPr id="1028" name="Picture 4" descr="https://i.imgur.com/bmL2nDw.jpg">
            <a:extLst>
              <a:ext uri="{FF2B5EF4-FFF2-40B4-BE49-F238E27FC236}">
                <a16:creationId xmlns:a16="http://schemas.microsoft.com/office/drawing/2014/main" id="{32D2794C-72C8-4196-82C9-F759205AC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928" y="5098375"/>
            <a:ext cx="1628768" cy="1624559"/>
          </a:xfrm>
          <a:prstGeom prst="ellipse">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B5E40F01-6CD3-4972-8B03-8D05554BB659}"/>
              </a:ext>
            </a:extLst>
          </p:cNvPr>
          <p:cNvSpPr/>
          <p:nvPr/>
        </p:nvSpPr>
        <p:spPr bwMode="auto">
          <a:xfrm>
            <a:off x="4204855" y="4426528"/>
            <a:ext cx="1364670" cy="671848"/>
          </a:xfrm>
          <a:prstGeom prst="wedgeEllipseCallout">
            <a:avLst>
              <a:gd name="adj1" fmla="val 59375"/>
              <a:gd name="adj2" fmla="val 54383"/>
            </a:avLst>
          </a:prstGeom>
          <a:solidFill>
            <a:schemeClr val="accent3">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rgbClr val="FFFFFF"/>
                </a:solidFill>
                <a:effectLst>
                  <a:outerShdw blurRad="38100" dist="38100" dir="2700000" algn="tl">
                    <a:srgbClr val="000000">
                      <a:alpha val="43137"/>
                    </a:srgbClr>
                  </a:outerShdw>
                </a:effectLst>
              </a:rPr>
              <a:t>Really?</a:t>
            </a:r>
          </a:p>
        </p:txBody>
      </p:sp>
    </p:spTree>
    <p:extLst>
      <p:ext uri="{BB962C8B-B14F-4D97-AF65-F5344CB8AC3E}">
        <p14:creationId xmlns:p14="http://schemas.microsoft.com/office/powerpoint/2010/main" val="1124668171"/>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
                                            <p:txEl>
                                              <p:pRg st="4" end="4"/>
                                            </p:txEl>
                                          </p:spTgt>
                                        </p:tgtEl>
                                        <p:attrNameLst>
                                          <p:attrName>style.color</p:attrName>
                                        </p:attrNameLst>
                                      </p:cBhvr>
                                      <p:to>
                                        <a:srgbClr val="44A9F8"/>
                                      </p:to>
                                    </p:animClr>
                                    <p:animClr clrSpc="rgb" dir="cw">
                                      <p:cBhvr>
                                        <p:cTn id="7" dur="500" fill="hold"/>
                                        <p:tgtEl>
                                          <p:spTgt spid="4">
                                            <p:txEl>
                                              <p:pRg st="4" end="4"/>
                                            </p:txEl>
                                          </p:spTgt>
                                        </p:tgtEl>
                                        <p:attrNameLst>
                                          <p:attrName>fillcolor</p:attrName>
                                        </p:attrNameLst>
                                      </p:cBhvr>
                                      <p:to>
                                        <a:srgbClr val="44A9F8"/>
                                      </p:to>
                                    </p:animClr>
                                    <p:set>
                                      <p:cBhvr>
                                        <p:cTn id="8" dur="500" fill="hold"/>
                                        <p:tgtEl>
                                          <p:spTgt spid="4">
                                            <p:txEl>
                                              <p:pRg st="4" end="4"/>
                                            </p:txEl>
                                          </p:spTgt>
                                        </p:tgtEl>
                                        <p:attrNameLst>
                                          <p:attrName>fill.type</p:attrName>
                                        </p:attrNameLst>
                                      </p:cBhvr>
                                      <p:to>
                                        <p:strVal val="solid"/>
                                      </p:to>
                                    </p:set>
                                    <p:set>
                                      <p:cBhvr>
                                        <p:cTn id="9" dur="500" fill="hold"/>
                                        <p:tgtEl>
                                          <p:spTgt spid="4">
                                            <p:txEl>
                                              <p:pRg st="4" end="4"/>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4">
                                            <p:txEl>
                                              <p:pRg st="5" end="5"/>
                                            </p:txEl>
                                          </p:spTgt>
                                        </p:tgtEl>
                                        <p:attrNameLst>
                                          <p:attrName>style.color</p:attrName>
                                        </p:attrNameLst>
                                      </p:cBhvr>
                                      <p:to>
                                        <a:srgbClr val="44A9F8"/>
                                      </p:to>
                                    </p:animClr>
                                    <p:animClr clrSpc="rgb" dir="cw">
                                      <p:cBhvr>
                                        <p:cTn id="12" dur="500" fill="hold"/>
                                        <p:tgtEl>
                                          <p:spTgt spid="4">
                                            <p:txEl>
                                              <p:pRg st="5" end="5"/>
                                            </p:txEl>
                                          </p:spTgt>
                                        </p:tgtEl>
                                        <p:attrNameLst>
                                          <p:attrName>fillcolor</p:attrName>
                                        </p:attrNameLst>
                                      </p:cBhvr>
                                      <p:to>
                                        <a:srgbClr val="44A9F8"/>
                                      </p:to>
                                    </p:animClr>
                                    <p:set>
                                      <p:cBhvr>
                                        <p:cTn id="13" dur="500" fill="hold"/>
                                        <p:tgtEl>
                                          <p:spTgt spid="4">
                                            <p:txEl>
                                              <p:pRg st="5" end="5"/>
                                            </p:txEl>
                                          </p:spTgt>
                                        </p:tgtEl>
                                        <p:attrNameLst>
                                          <p:attrName>fill.type</p:attrName>
                                        </p:attrNameLst>
                                      </p:cBhvr>
                                      <p:to>
                                        <p:strVal val="solid"/>
                                      </p:to>
                                    </p:set>
                                    <p:set>
                                      <p:cBhvr>
                                        <p:cTn id="14" dur="500" fill="hold"/>
                                        <p:tgtEl>
                                          <p:spTgt spid="4">
                                            <p:txEl>
                                              <p:pRg st="5" end="5"/>
                                            </p:tx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Effect transition="in" filter="fade">
                                      <p:cBhvr>
                                        <p:cTn id="21" dur="500"/>
                                        <p:tgtEl>
                                          <p:spTgt spid="1028"/>
                                        </p:tgtEl>
                                      </p:cBhvr>
                                    </p:animEffect>
                                  </p:childTnLst>
                                </p:cTn>
                              </p:par>
                              <p:par>
                                <p:cTn id="22" presetID="22" presetClass="entr" presetSubtype="2"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430A-9F93-4E6D-ACBD-E649956C87D4}"/>
              </a:ext>
            </a:extLst>
          </p:cNvPr>
          <p:cNvSpPr>
            <a:spLocks noGrp="1"/>
          </p:cNvSpPr>
          <p:nvPr>
            <p:ph type="title"/>
          </p:nvPr>
        </p:nvSpPr>
        <p:spPr/>
        <p:txBody>
          <a:bodyPr/>
          <a:lstStyle/>
          <a:p>
            <a:r>
              <a:rPr lang="en-US" dirty="0"/>
              <a:t>Teams upgrade</a:t>
            </a:r>
          </a:p>
        </p:txBody>
      </p:sp>
      <p:sp>
        <p:nvSpPr>
          <p:cNvPr id="3" name="Text Placeholder 2">
            <a:extLst>
              <a:ext uri="{FF2B5EF4-FFF2-40B4-BE49-F238E27FC236}">
                <a16:creationId xmlns:a16="http://schemas.microsoft.com/office/drawing/2014/main" id="{C3A0F78C-7DBE-4A06-8380-5F1A7DE05186}"/>
              </a:ext>
            </a:extLst>
          </p:cNvPr>
          <p:cNvSpPr>
            <a:spLocks noGrp="1"/>
          </p:cNvSpPr>
          <p:nvPr>
            <p:ph type="body" sz="quarter" idx="10"/>
          </p:nvPr>
        </p:nvSpPr>
        <p:spPr>
          <a:xfrm>
            <a:off x="190405" y="1229175"/>
            <a:ext cx="6210395" cy="4737003"/>
          </a:xfrm>
        </p:spPr>
        <p:txBody>
          <a:bodyPr/>
          <a:lstStyle/>
          <a:p>
            <a:pPr marL="344488" indent="-344488"/>
            <a:r>
              <a:rPr lang="en-US" sz="2800" dirty="0"/>
              <a:t>Different upgrade (from Skype for </a:t>
            </a:r>
            <a:br>
              <a:rPr lang="en-US" sz="2800" dirty="0"/>
            </a:br>
            <a:r>
              <a:rPr lang="en-US" sz="2800" dirty="0"/>
              <a:t>Business) options can be configured </a:t>
            </a:r>
            <a:br>
              <a:rPr lang="en-US" sz="2800" dirty="0"/>
            </a:br>
            <a:r>
              <a:rPr lang="en-US" sz="2800" dirty="0"/>
              <a:t>here</a:t>
            </a:r>
          </a:p>
          <a:p>
            <a:pPr marL="344488" indent="-344488"/>
            <a:r>
              <a:rPr lang="en-US" sz="2800" dirty="0"/>
              <a:t>The coexistence mode can be set</a:t>
            </a:r>
            <a:br>
              <a:rPr lang="en-US" sz="2800" dirty="0"/>
            </a:br>
            <a:r>
              <a:rPr lang="en-US" sz="2800" dirty="0"/>
              <a:t>for the entire organization or on a </a:t>
            </a:r>
            <a:br>
              <a:rPr lang="en-US" sz="2800" dirty="0"/>
            </a:br>
            <a:r>
              <a:rPr lang="en-US" sz="2800" dirty="0"/>
              <a:t>per user basis</a:t>
            </a:r>
          </a:p>
          <a:p>
            <a:pPr marL="344488" indent="-344488"/>
            <a:r>
              <a:rPr lang="en-US" sz="2800" dirty="0"/>
              <a:t>Before deciding when/how to upgrade,</a:t>
            </a:r>
            <a:br>
              <a:rPr lang="en-US" sz="2800" dirty="0"/>
            </a:br>
            <a:r>
              <a:rPr lang="en-US" sz="2800" dirty="0"/>
              <a:t>implement your user readiness plan</a:t>
            </a:r>
          </a:p>
        </p:txBody>
      </p:sp>
      <p:pic>
        <p:nvPicPr>
          <p:cNvPr id="4" name="Picture 3">
            <a:extLst>
              <a:ext uri="{FF2B5EF4-FFF2-40B4-BE49-F238E27FC236}">
                <a16:creationId xmlns:a16="http://schemas.microsoft.com/office/drawing/2014/main" id="{5684127C-0C38-41F7-AE00-CF0BED3D7088}"/>
              </a:ext>
            </a:extLst>
          </p:cNvPr>
          <p:cNvPicPr>
            <a:picLocks noChangeAspect="1"/>
          </p:cNvPicPr>
          <p:nvPr/>
        </p:nvPicPr>
        <p:blipFill>
          <a:blip r:embed="rId3"/>
          <a:stretch>
            <a:fillRect/>
          </a:stretch>
        </p:blipFill>
        <p:spPr>
          <a:xfrm>
            <a:off x="6577613" y="1229175"/>
            <a:ext cx="5374949" cy="5354115"/>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274407179"/>
      </p:ext>
    </p:extLst>
  </p:cSld>
  <p:clrMapOvr>
    <a:masterClrMapping/>
  </p:clrMapOvr>
  <p:transition spd="slow" advClick="0" advTm="5000">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A7E9-324E-4176-A343-F72D54C7FC1F}"/>
              </a:ext>
            </a:extLst>
          </p:cNvPr>
          <p:cNvSpPr>
            <a:spLocks noGrp="1"/>
          </p:cNvSpPr>
          <p:nvPr>
            <p:ph type="title"/>
          </p:nvPr>
        </p:nvSpPr>
        <p:spPr/>
        <p:txBody>
          <a:bodyPr/>
          <a:lstStyle/>
          <a:p>
            <a:r>
              <a:rPr lang="en-US" dirty="0"/>
              <a:t>Clients for Microsoft Teams</a:t>
            </a:r>
          </a:p>
        </p:txBody>
      </p:sp>
      <p:sp>
        <p:nvSpPr>
          <p:cNvPr id="3" name="Text Placeholder 2">
            <a:extLst>
              <a:ext uri="{FF2B5EF4-FFF2-40B4-BE49-F238E27FC236}">
                <a16:creationId xmlns:a16="http://schemas.microsoft.com/office/drawing/2014/main" id="{26E557AA-5F98-423B-B432-F66091A61F98}"/>
              </a:ext>
            </a:extLst>
          </p:cNvPr>
          <p:cNvSpPr>
            <a:spLocks noGrp="1"/>
          </p:cNvSpPr>
          <p:nvPr>
            <p:ph type="body" sz="quarter" idx="10"/>
          </p:nvPr>
        </p:nvSpPr>
        <p:spPr>
          <a:xfrm>
            <a:off x="124178" y="3720621"/>
            <a:ext cx="3194756" cy="1585023"/>
          </a:xfrm>
        </p:spPr>
        <p:txBody>
          <a:bodyPr>
            <a:normAutofit/>
          </a:bodyPr>
          <a:lstStyle/>
          <a:p>
            <a:pPr marL="0" indent="0" algn="ctr">
              <a:buNone/>
            </a:pPr>
            <a:r>
              <a:rPr lang="en-US" sz="2800" b="1" dirty="0"/>
              <a:t>Desktop client </a:t>
            </a:r>
          </a:p>
          <a:p>
            <a:pPr marL="457200" lvl="1" indent="225425">
              <a:buFont typeface="Arial" panose="020B0604020202020204" pitchFamily="34" charset="0"/>
              <a:buChar char="•"/>
            </a:pPr>
            <a:r>
              <a:rPr lang="en-US" sz="2400" dirty="0"/>
              <a:t>Windows (7+)</a:t>
            </a:r>
          </a:p>
          <a:p>
            <a:pPr marL="457200" lvl="1" indent="225425">
              <a:buFont typeface="Arial" panose="020B0604020202020204" pitchFamily="34" charset="0"/>
              <a:buChar char="•"/>
            </a:pPr>
            <a:r>
              <a:rPr lang="en-US" sz="2400" dirty="0"/>
              <a:t>Mac (10.10+)</a:t>
            </a:r>
          </a:p>
        </p:txBody>
      </p:sp>
      <p:pic>
        <p:nvPicPr>
          <p:cNvPr id="1028" name="Picture 4" descr="Ð ÐµÐ·ÑÐ»ÑÐ°Ñ Ñ Ð¸Ð·Ð¾Ð±ÑÐ°Ð¶ÐµÐ½Ð¸Ðµ Ð·Ð° desktop icon">
            <a:extLst>
              <a:ext uri="{FF2B5EF4-FFF2-40B4-BE49-F238E27FC236}">
                <a16:creationId xmlns:a16="http://schemas.microsoft.com/office/drawing/2014/main" id="{6A851363-05B2-421E-86FE-35BE73758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696" y="2044391"/>
            <a:ext cx="1156456" cy="9426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Ð¡Ð²ÑÑÐ·Ð°Ð½Ð¾ Ð¸Ð·Ð¾Ð±ÑÐ°Ð¶ÐµÐ½Ð¸Ðµ">
            <a:extLst>
              <a:ext uri="{FF2B5EF4-FFF2-40B4-BE49-F238E27FC236}">
                <a16:creationId xmlns:a16="http://schemas.microsoft.com/office/drawing/2014/main" id="{09348370-F62A-4B3C-8939-FA449D88D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133" y="1890889"/>
            <a:ext cx="1156456" cy="109612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5A421F5-2AD1-4AD6-8E85-3D84A2650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1163" y="1763250"/>
            <a:ext cx="1526852" cy="152685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06AE5732-B402-49B5-A279-5AD1DE261C6E}"/>
              </a:ext>
            </a:extLst>
          </p:cNvPr>
          <p:cNvSpPr txBox="1">
            <a:spLocks/>
          </p:cNvSpPr>
          <p:nvPr/>
        </p:nvSpPr>
        <p:spPr>
          <a:xfrm>
            <a:off x="3604731" y="3638580"/>
            <a:ext cx="4982538" cy="198697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b="1" dirty="0"/>
              <a:t>Web client</a:t>
            </a:r>
          </a:p>
          <a:p>
            <a:pPr marL="287338" lvl="1" indent="-230188">
              <a:buFont typeface="Arial" panose="020B0604020202020204" pitchFamily="34" charset="0"/>
              <a:buChar char="•"/>
            </a:pPr>
            <a:r>
              <a:rPr lang="en-US" sz="2400" dirty="0"/>
              <a:t>Latest versions of IE, Edge, Chrome, Firefox, Safari </a:t>
            </a:r>
            <a:br>
              <a:rPr lang="en-US" sz="2400" dirty="0"/>
            </a:br>
            <a:r>
              <a:rPr lang="en-US" sz="1800" dirty="0"/>
              <a:t>(some </a:t>
            </a:r>
            <a:r>
              <a:rPr lang="en-US" sz="1800" dirty="0">
                <a:hlinkClick r:id="rId5"/>
              </a:rPr>
              <a:t>exceptions</a:t>
            </a:r>
            <a:r>
              <a:rPr lang="en-US" sz="1800" dirty="0"/>
              <a:t> may apply)</a:t>
            </a:r>
          </a:p>
        </p:txBody>
      </p:sp>
      <p:sp>
        <p:nvSpPr>
          <p:cNvPr id="8" name="Text Placeholder 2">
            <a:extLst>
              <a:ext uri="{FF2B5EF4-FFF2-40B4-BE49-F238E27FC236}">
                <a16:creationId xmlns:a16="http://schemas.microsoft.com/office/drawing/2014/main" id="{01822297-5727-4868-8117-7244D342F2E0}"/>
              </a:ext>
            </a:extLst>
          </p:cNvPr>
          <p:cNvSpPr txBox="1">
            <a:spLocks/>
          </p:cNvSpPr>
          <p:nvPr/>
        </p:nvSpPr>
        <p:spPr>
          <a:xfrm>
            <a:off x="8188583" y="3638580"/>
            <a:ext cx="3834084" cy="206901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b="1" dirty="0"/>
              <a:t>Mobile client</a:t>
            </a:r>
          </a:p>
          <a:p>
            <a:pPr marL="801688" lvl="1" indent="174625">
              <a:buFont typeface="Arial" panose="020B0604020202020204" pitchFamily="34" charset="0"/>
              <a:buChar char="•"/>
            </a:pPr>
            <a:r>
              <a:rPr lang="en-US" sz="2400" dirty="0"/>
              <a:t>Android (4.4 or later)</a:t>
            </a:r>
          </a:p>
          <a:p>
            <a:pPr marL="801688" lvl="1" indent="174625">
              <a:buFont typeface="Arial" panose="020B0604020202020204" pitchFamily="34" charset="0"/>
              <a:buChar char="•"/>
            </a:pPr>
            <a:r>
              <a:rPr lang="en-US" sz="2400" dirty="0"/>
              <a:t>iOS (10.0 or later)</a:t>
            </a:r>
          </a:p>
        </p:txBody>
      </p:sp>
    </p:spTree>
    <p:extLst>
      <p:ext uri="{BB962C8B-B14F-4D97-AF65-F5344CB8AC3E}">
        <p14:creationId xmlns:p14="http://schemas.microsoft.com/office/powerpoint/2010/main" val="1033294239"/>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anim calcmode="lin" valueType="num">
                                      <p:cBhvr>
                                        <p:cTn id="23" dur="1000" fill="hold"/>
                                        <p:tgtEl>
                                          <p:spTgt spid="1028"/>
                                        </p:tgtEl>
                                        <p:attrNameLst>
                                          <p:attrName>ppt_x</p:attrName>
                                        </p:attrNameLst>
                                      </p:cBhvr>
                                      <p:tavLst>
                                        <p:tav tm="0">
                                          <p:val>
                                            <p:strVal val="#ppt_x"/>
                                          </p:val>
                                        </p:tav>
                                        <p:tav tm="100000">
                                          <p:val>
                                            <p:strVal val="#ppt_x"/>
                                          </p:val>
                                        </p:tav>
                                      </p:tavLst>
                                    </p:anim>
                                    <p:anim calcmode="lin" valueType="num">
                                      <p:cBhvr>
                                        <p:cTn id="2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036"/>
                                        </p:tgtEl>
                                        <p:attrNameLst>
                                          <p:attrName>style.visibility</p:attrName>
                                        </p:attrNameLst>
                                      </p:cBhvr>
                                      <p:to>
                                        <p:strVal val="visible"/>
                                      </p:to>
                                    </p:set>
                                    <p:animEffect transition="in" filter="fade">
                                      <p:cBhvr>
                                        <p:cTn id="34" dur="1000"/>
                                        <p:tgtEl>
                                          <p:spTgt spid="1036"/>
                                        </p:tgtEl>
                                      </p:cBhvr>
                                    </p:animEffect>
                                    <p:anim calcmode="lin" valueType="num">
                                      <p:cBhvr>
                                        <p:cTn id="35" dur="1000" fill="hold"/>
                                        <p:tgtEl>
                                          <p:spTgt spid="1036"/>
                                        </p:tgtEl>
                                        <p:attrNameLst>
                                          <p:attrName>ppt_x</p:attrName>
                                        </p:attrNameLst>
                                      </p:cBhvr>
                                      <p:tavLst>
                                        <p:tav tm="0">
                                          <p:val>
                                            <p:strVal val="#ppt_x"/>
                                          </p:val>
                                        </p:tav>
                                        <p:tav tm="100000">
                                          <p:val>
                                            <p:strVal val="#ppt_x"/>
                                          </p:val>
                                        </p:tav>
                                      </p:tavLst>
                                    </p:anim>
                                    <p:anim calcmode="lin" valueType="num">
                                      <p:cBhvr>
                                        <p:cTn id="36" dur="1000" fill="hold"/>
                                        <p:tgtEl>
                                          <p:spTgt spid="103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1038"/>
                                        </p:tgtEl>
                                        <p:attrNameLst>
                                          <p:attrName>style.visibility</p:attrName>
                                        </p:attrNameLst>
                                      </p:cBhvr>
                                      <p:to>
                                        <p:strVal val="visible"/>
                                      </p:to>
                                    </p:set>
                                    <p:animEffect transition="in" filter="fade">
                                      <p:cBhvr>
                                        <p:cTn id="46" dur="1000"/>
                                        <p:tgtEl>
                                          <p:spTgt spid="1038"/>
                                        </p:tgtEl>
                                      </p:cBhvr>
                                    </p:animEffect>
                                    <p:anim calcmode="lin" valueType="num">
                                      <p:cBhvr>
                                        <p:cTn id="47" dur="1000" fill="hold"/>
                                        <p:tgtEl>
                                          <p:spTgt spid="1038"/>
                                        </p:tgtEl>
                                        <p:attrNameLst>
                                          <p:attrName>ppt_x</p:attrName>
                                        </p:attrNameLst>
                                      </p:cBhvr>
                                      <p:tavLst>
                                        <p:tav tm="0">
                                          <p:val>
                                            <p:strVal val="#ppt_x"/>
                                          </p:val>
                                        </p:tav>
                                        <p:tav tm="100000">
                                          <p:val>
                                            <p:strVal val="#ppt_x"/>
                                          </p:val>
                                        </p:tav>
                                      </p:tavLst>
                                    </p:anim>
                                    <p:anim calcmode="lin" valueType="num">
                                      <p:cBhvr>
                                        <p:cTn id="48"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3589" y="1905001"/>
            <a:ext cx="11804822" cy="3268479"/>
          </a:xfrm>
        </p:spPr>
        <p:txBody>
          <a:bodyPr>
            <a:normAutofit/>
          </a:bodyPr>
          <a:lstStyle/>
          <a:p>
            <a:pPr marL="0" indent="0" algn="ctr">
              <a:buNone/>
            </a:pPr>
            <a:r>
              <a:rPr lang="en-US" sz="7200" b="1" dirty="0">
                <a:solidFill>
                  <a:schemeClr val="tx2">
                    <a:lumMod val="75000"/>
                  </a:schemeClr>
                </a:solidFill>
              </a:rPr>
              <a:t>sli.do</a:t>
            </a:r>
            <a:br>
              <a:rPr lang="en-US" sz="6000" b="1" dirty="0"/>
            </a:br>
            <a:r>
              <a:rPr lang="en-US" sz="11500" b="1" dirty="0"/>
              <a:t># SaaS-Security</a:t>
            </a:r>
            <a:endParaRPr lang="en-US" sz="11500" b="1" noProof="1"/>
          </a:p>
          <a:p>
            <a:pPr marL="0" indent="0" algn="ctr">
              <a:buNone/>
            </a:pPr>
            <a:endParaRPr lang="en-US" sz="6000" b="1" noProof="1"/>
          </a:p>
          <a:p>
            <a:endParaRPr lang="en-US" dirty="0"/>
          </a:p>
        </p:txBody>
      </p:sp>
      <p:sp>
        <p:nvSpPr>
          <p:cNvPr id="4" name="Title 3"/>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3057425119"/>
      </p:ext>
    </p:extLst>
  </p:cSld>
  <p:clrMapOvr>
    <a:masterClrMapping/>
  </p:clrMapOvr>
  <p:transition spd="slow" advClick="0">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72916" y="4452576"/>
            <a:ext cx="10961783" cy="2121646"/>
          </a:xfrm>
        </p:spPr>
        <p:txBody>
          <a:bodyPr/>
          <a:lstStyle/>
          <a:p>
            <a:r>
              <a:rPr lang="en-US" sz="4000" dirty="0"/>
              <a:t>Security considerations in Exchange Online and </a:t>
            </a:r>
            <a:br>
              <a:rPr lang="en-US" sz="4000" dirty="0"/>
            </a:br>
            <a:r>
              <a:rPr lang="en-US" sz="4000" dirty="0"/>
              <a:t>SharePoint Online.</a:t>
            </a:r>
            <a:br>
              <a:rPr lang="en-US" sz="4000" dirty="0"/>
            </a:br>
            <a:r>
              <a:rPr lang="en-US" sz="4000" dirty="0"/>
              <a:t>Mobile Device Management</a:t>
            </a:r>
          </a:p>
        </p:txBody>
      </p:sp>
    </p:spTree>
    <p:extLst>
      <p:ext uri="{BB962C8B-B14F-4D97-AF65-F5344CB8AC3E}">
        <p14:creationId xmlns:p14="http://schemas.microsoft.com/office/powerpoint/2010/main" val="20958863"/>
      </p:ext>
    </p:extLst>
  </p:cSld>
  <p:clrMapOvr>
    <a:masterClrMapping/>
  </p:clrMapOvr>
  <p:transition spd="slow" advClick="0">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8" y="4583955"/>
            <a:ext cx="10961783" cy="1596127"/>
          </a:xfrm>
        </p:spPr>
        <p:txBody>
          <a:bodyPr/>
          <a:lstStyle/>
          <a:p>
            <a:r>
              <a:rPr lang="en-US" sz="4600" dirty="0"/>
              <a:t>Security considerations in Exchange </a:t>
            </a:r>
            <a:br>
              <a:rPr lang="en-US" sz="4600" dirty="0"/>
            </a:br>
            <a:r>
              <a:rPr lang="en-US" sz="4600" dirty="0"/>
              <a:t>Online and SharePoint Online</a:t>
            </a:r>
          </a:p>
        </p:txBody>
      </p:sp>
    </p:spTree>
    <p:extLst>
      <p:ext uri="{BB962C8B-B14F-4D97-AF65-F5344CB8AC3E}">
        <p14:creationId xmlns:p14="http://schemas.microsoft.com/office/powerpoint/2010/main" val="108905423"/>
      </p:ext>
    </p:extLst>
  </p:cSld>
  <p:clrMapOvr>
    <a:masterClrMapping/>
  </p:clrMapOvr>
  <p:transition spd="slow" advClick="0">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normAutofit fontScale="90000"/>
          </a:bodyPr>
          <a:lstStyle/>
          <a:p>
            <a:r>
              <a:rPr lang="en-US" dirty="0"/>
              <a:t>Exchange Online – restricting mailbox access</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307209" y="1252838"/>
            <a:ext cx="11817350" cy="5208555"/>
          </a:xfrm>
        </p:spPr>
        <p:txBody>
          <a:bodyPr>
            <a:normAutofit/>
          </a:bodyPr>
          <a:lstStyle/>
          <a:p>
            <a:r>
              <a:rPr lang="en-US" sz="3200" dirty="0"/>
              <a:t>Mailbox access settings</a:t>
            </a:r>
          </a:p>
          <a:p>
            <a:pPr lvl="1"/>
            <a:r>
              <a:rPr lang="en-US" sz="2600" dirty="0"/>
              <a:t>ActiveSync</a:t>
            </a:r>
          </a:p>
          <a:p>
            <a:pPr lvl="1"/>
            <a:r>
              <a:rPr lang="en-US" sz="2600" dirty="0"/>
              <a:t>OWA for Devices</a:t>
            </a:r>
          </a:p>
          <a:p>
            <a:pPr lvl="1"/>
            <a:r>
              <a:rPr lang="en-US" sz="2600" dirty="0"/>
              <a:t>Outlook on the web</a:t>
            </a:r>
          </a:p>
          <a:p>
            <a:pPr lvl="1"/>
            <a:r>
              <a:rPr lang="en-US" sz="2600" dirty="0"/>
              <a:t>IMAP</a:t>
            </a:r>
          </a:p>
          <a:p>
            <a:pPr lvl="1"/>
            <a:r>
              <a:rPr lang="en-US" sz="2600" dirty="0"/>
              <a:t>POP3</a:t>
            </a:r>
          </a:p>
          <a:p>
            <a:pPr lvl="1"/>
            <a:r>
              <a:rPr lang="en-US" sz="2600" dirty="0"/>
              <a:t>MAPI</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75</a:t>
            </a:fld>
            <a:endParaRPr lang="en-US" dirty="0"/>
          </a:p>
        </p:txBody>
      </p:sp>
      <p:pic>
        <p:nvPicPr>
          <p:cNvPr id="5" name="Picture 4">
            <a:extLst>
              <a:ext uri="{FF2B5EF4-FFF2-40B4-BE49-F238E27FC236}">
                <a16:creationId xmlns:a16="http://schemas.microsoft.com/office/drawing/2014/main" id="{0C13927A-A883-4C47-8948-4BAB0DDEFDC7}"/>
              </a:ext>
            </a:extLst>
          </p:cNvPr>
          <p:cNvPicPr>
            <a:picLocks noChangeAspect="1"/>
          </p:cNvPicPr>
          <p:nvPr/>
        </p:nvPicPr>
        <p:blipFill>
          <a:blip r:embed="rId2"/>
          <a:stretch>
            <a:fillRect/>
          </a:stretch>
        </p:blipFill>
        <p:spPr>
          <a:xfrm>
            <a:off x="5100808" y="2620351"/>
            <a:ext cx="6400801" cy="1805354"/>
          </a:xfrm>
          <a:prstGeom prst="rect">
            <a:avLst/>
          </a:prstGeom>
          <a:ln>
            <a:solidFill>
              <a:schemeClr val="accent6">
                <a:lumMod val="10000"/>
              </a:schemeClr>
            </a:solidFill>
          </a:ln>
        </p:spPr>
      </p:pic>
    </p:spTree>
    <p:extLst>
      <p:ext uri="{BB962C8B-B14F-4D97-AF65-F5344CB8AC3E}">
        <p14:creationId xmlns:p14="http://schemas.microsoft.com/office/powerpoint/2010/main" val="354918119"/>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normAutofit/>
          </a:bodyPr>
          <a:lstStyle/>
          <a:p>
            <a:r>
              <a:rPr lang="en-US" dirty="0"/>
              <a:t>Client access rules in Exchange Online</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307209" y="1252838"/>
            <a:ext cx="11817350" cy="5144787"/>
          </a:xfrm>
        </p:spPr>
        <p:txBody>
          <a:bodyPr>
            <a:normAutofit/>
          </a:bodyPr>
          <a:lstStyle/>
          <a:p>
            <a:r>
              <a:rPr lang="en-US" sz="3200" dirty="0"/>
              <a:t>You can control access to your Exchange Online organization </a:t>
            </a:r>
            <a:br>
              <a:rPr lang="en-US" sz="3200" dirty="0"/>
            </a:br>
            <a:r>
              <a:rPr lang="en-US" sz="3200" dirty="0"/>
              <a:t>based on client properties or client access requests</a:t>
            </a:r>
          </a:p>
          <a:p>
            <a:r>
              <a:rPr lang="en-US" sz="3200" dirty="0"/>
              <a:t>Some examples:</a:t>
            </a:r>
          </a:p>
          <a:p>
            <a:pPr lvl="1"/>
            <a:r>
              <a:rPr lang="en-US" sz="2200" dirty="0"/>
              <a:t>Allow Exchange ActiveSync clients from specific IP addresses and block all other </a:t>
            </a:r>
            <a:br>
              <a:rPr lang="en-US" sz="2200" dirty="0"/>
            </a:br>
            <a:r>
              <a:rPr lang="en-US" sz="2200" dirty="0"/>
              <a:t>ActiveSync clients</a:t>
            </a:r>
          </a:p>
          <a:p>
            <a:pPr lvl="1"/>
            <a:r>
              <a:rPr lang="en-US" sz="2200" dirty="0"/>
              <a:t>Block access to Exchange Web Services (EWS) for users in specific departments, cities</a:t>
            </a:r>
            <a:br>
              <a:rPr lang="en-US" sz="2200" dirty="0"/>
            </a:br>
            <a:r>
              <a:rPr lang="en-US" sz="2200" dirty="0"/>
              <a:t>or countries</a:t>
            </a:r>
          </a:p>
          <a:p>
            <a:pPr lvl="1"/>
            <a:r>
              <a:rPr lang="en-US" sz="2200" dirty="0"/>
              <a:t>Block access to the Exchange admin center (EAC) for users in a specific country or region</a:t>
            </a:r>
          </a:p>
          <a:p>
            <a:r>
              <a:rPr lang="en-US" sz="3200" dirty="0"/>
              <a:t>Configuration only available in Exchange Online PowerShell</a:t>
            </a:r>
            <a:br>
              <a:rPr lang="en-US" sz="3200" dirty="0"/>
            </a:br>
            <a:r>
              <a:rPr lang="en-US" sz="2000" dirty="0"/>
              <a:t>(not discussed in this course)</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76</a:t>
            </a:fld>
            <a:endParaRPr lang="en-US" dirty="0"/>
          </a:p>
        </p:txBody>
      </p:sp>
    </p:spTree>
    <p:extLst>
      <p:ext uri="{BB962C8B-B14F-4D97-AF65-F5344CB8AC3E}">
        <p14:creationId xmlns:p14="http://schemas.microsoft.com/office/powerpoint/2010/main" val="2599710564"/>
      </p:ext>
    </p:extLst>
  </p:cSld>
  <p:clrMapOvr>
    <a:masterClrMapping/>
  </p:clrMapOvr>
  <p:transition spd="slow" advClick="0" advTm="5000">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normAutofit/>
          </a:bodyPr>
          <a:lstStyle/>
          <a:p>
            <a:r>
              <a:rPr lang="en-US" sz="3600" dirty="0"/>
              <a:t>Basic vs modern authentication</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190405" y="1234602"/>
            <a:ext cx="11817350" cy="5043302"/>
          </a:xfrm>
        </p:spPr>
        <p:txBody>
          <a:bodyPr>
            <a:normAutofit lnSpcReduction="10000"/>
          </a:bodyPr>
          <a:lstStyle/>
          <a:p>
            <a:r>
              <a:rPr lang="en-US" sz="3200" dirty="0"/>
              <a:t>Basic authentication:</a:t>
            </a:r>
          </a:p>
          <a:p>
            <a:pPr lvl="1"/>
            <a:r>
              <a:rPr lang="en-US" sz="2800" dirty="0"/>
              <a:t>Is used in older Outlook versions (before 2013)</a:t>
            </a:r>
          </a:p>
          <a:p>
            <a:pPr lvl="1"/>
            <a:r>
              <a:rPr lang="en-US" sz="2800" dirty="0"/>
              <a:t>uses simple HTTP login methods, rather than more complex </a:t>
            </a:r>
            <a:br>
              <a:rPr lang="en-US" sz="2800" dirty="0"/>
            </a:br>
            <a:r>
              <a:rPr lang="en-US" sz="2800" dirty="0"/>
              <a:t>OAuth-based authentication mechanisms</a:t>
            </a:r>
          </a:p>
          <a:p>
            <a:pPr lvl="1"/>
            <a:r>
              <a:rPr lang="en-US" sz="3000" dirty="0"/>
              <a:t>Enabled by default in Office 365</a:t>
            </a:r>
          </a:p>
          <a:p>
            <a:r>
              <a:rPr lang="en-US" sz="3200" dirty="0"/>
              <a:t>Modern authentication:</a:t>
            </a:r>
          </a:p>
          <a:p>
            <a:pPr lvl="1"/>
            <a:r>
              <a:rPr lang="en-US" sz="2800" dirty="0"/>
              <a:t>Support for MFA (Multi-factor authentication)</a:t>
            </a:r>
          </a:p>
          <a:p>
            <a:pPr lvl="1"/>
            <a:r>
              <a:rPr lang="en-US" sz="2800" dirty="0"/>
              <a:t>Better protection from brute force and password spray attacks</a:t>
            </a:r>
          </a:p>
          <a:p>
            <a:pPr lvl="1"/>
            <a:r>
              <a:rPr lang="en-US" sz="2800" dirty="0"/>
              <a:t>Enabled by default in Office 365</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77</a:t>
            </a:fld>
            <a:endParaRPr lang="en-US" dirty="0"/>
          </a:p>
        </p:txBody>
      </p:sp>
    </p:spTree>
    <p:extLst>
      <p:ext uri="{BB962C8B-B14F-4D97-AF65-F5344CB8AC3E}">
        <p14:creationId xmlns:p14="http://schemas.microsoft.com/office/powerpoint/2010/main" val="3702533829"/>
      </p:ext>
    </p:extLst>
  </p:cSld>
  <p:clrMapOvr>
    <a:masterClrMapping/>
  </p:clrMapOvr>
  <p:transition spd="slow" advClick="0" advTm="5000">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normAutofit fontScale="90000"/>
          </a:bodyPr>
          <a:lstStyle/>
          <a:p>
            <a:r>
              <a:rPr lang="en-US" dirty="0"/>
              <a:t>Compare email encryption in Exchange Online </a:t>
            </a:r>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78</a:t>
            </a:fld>
            <a:endParaRPr lang="en-US" dirty="0"/>
          </a:p>
        </p:txBody>
      </p:sp>
      <p:pic>
        <p:nvPicPr>
          <p:cNvPr id="5" name="Picture 4">
            <a:extLst>
              <a:ext uri="{FF2B5EF4-FFF2-40B4-BE49-F238E27FC236}">
                <a16:creationId xmlns:a16="http://schemas.microsoft.com/office/drawing/2014/main" id="{C6E3BD21-A2F7-44CF-83A7-B0DCE984B644}"/>
              </a:ext>
            </a:extLst>
          </p:cNvPr>
          <p:cNvPicPr>
            <a:picLocks noChangeAspect="1"/>
          </p:cNvPicPr>
          <p:nvPr/>
        </p:nvPicPr>
        <p:blipFill>
          <a:blip r:embed="rId2"/>
          <a:stretch>
            <a:fillRect/>
          </a:stretch>
        </p:blipFill>
        <p:spPr>
          <a:xfrm>
            <a:off x="1184857" y="1461851"/>
            <a:ext cx="1265875" cy="1235913"/>
          </a:xfrm>
          <a:prstGeom prst="rect">
            <a:avLst/>
          </a:prstGeom>
          <a:ln>
            <a:solidFill>
              <a:schemeClr val="accent6">
                <a:lumMod val="10000"/>
              </a:schemeClr>
            </a:solidFill>
          </a:ln>
        </p:spPr>
      </p:pic>
      <p:pic>
        <p:nvPicPr>
          <p:cNvPr id="6" name="Picture 5">
            <a:extLst>
              <a:ext uri="{FF2B5EF4-FFF2-40B4-BE49-F238E27FC236}">
                <a16:creationId xmlns:a16="http://schemas.microsoft.com/office/drawing/2014/main" id="{F5A30E81-4578-428C-99A9-6D1E7D97BEE7}"/>
              </a:ext>
            </a:extLst>
          </p:cNvPr>
          <p:cNvPicPr>
            <a:picLocks noChangeAspect="1"/>
          </p:cNvPicPr>
          <p:nvPr/>
        </p:nvPicPr>
        <p:blipFill>
          <a:blip r:embed="rId3"/>
          <a:stretch>
            <a:fillRect/>
          </a:stretch>
        </p:blipFill>
        <p:spPr>
          <a:xfrm>
            <a:off x="5152079" y="1461851"/>
            <a:ext cx="1265876" cy="1242999"/>
          </a:xfrm>
          <a:prstGeom prst="rect">
            <a:avLst/>
          </a:prstGeom>
          <a:ln>
            <a:solidFill>
              <a:schemeClr val="accent6">
                <a:lumMod val="10000"/>
              </a:schemeClr>
            </a:solidFill>
          </a:ln>
        </p:spPr>
      </p:pic>
      <p:pic>
        <p:nvPicPr>
          <p:cNvPr id="7" name="Picture 6">
            <a:extLst>
              <a:ext uri="{FF2B5EF4-FFF2-40B4-BE49-F238E27FC236}">
                <a16:creationId xmlns:a16="http://schemas.microsoft.com/office/drawing/2014/main" id="{FAEF84B3-CC94-4F79-A04E-846C0A56874C}"/>
              </a:ext>
            </a:extLst>
          </p:cNvPr>
          <p:cNvPicPr>
            <a:picLocks noChangeAspect="1"/>
          </p:cNvPicPr>
          <p:nvPr/>
        </p:nvPicPr>
        <p:blipFill>
          <a:blip r:embed="rId4"/>
          <a:stretch>
            <a:fillRect/>
          </a:stretch>
        </p:blipFill>
        <p:spPr>
          <a:xfrm>
            <a:off x="9192957" y="1461851"/>
            <a:ext cx="1296709" cy="1242999"/>
          </a:xfrm>
          <a:prstGeom prst="rect">
            <a:avLst/>
          </a:prstGeom>
          <a:ln>
            <a:solidFill>
              <a:schemeClr val="accent6">
                <a:lumMod val="10000"/>
              </a:schemeClr>
            </a:solidFill>
          </a:ln>
        </p:spPr>
      </p:pic>
      <p:sp>
        <p:nvSpPr>
          <p:cNvPr id="8" name="Text Placeholder 1">
            <a:extLst>
              <a:ext uri="{FF2B5EF4-FFF2-40B4-BE49-F238E27FC236}">
                <a16:creationId xmlns:a16="http://schemas.microsoft.com/office/drawing/2014/main" id="{740BAC5E-400F-4C3C-9A9E-78DE1EF40F6C}"/>
              </a:ext>
            </a:extLst>
          </p:cNvPr>
          <p:cNvSpPr txBox="1">
            <a:spLocks/>
          </p:cNvSpPr>
          <p:nvPr/>
        </p:nvSpPr>
        <p:spPr>
          <a:xfrm>
            <a:off x="312889" y="3176211"/>
            <a:ext cx="3475340" cy="330263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227013" indent="-227013"/>
            <a:r>
              <a:rPr lang="en-US" sz="2000" dirty="0"/>
              <a:t>Built on </a:t>
            </a:r>
            <a:r>
              <a:rPr lang="en-US" sz="2000" u="sng" dirty="0"/>
              <a:t>Azure RMS</a:t>
            </a:r>
            <a:br>
              <a:rPr lang="en-US" sz="2400" dirty="0"/>
            </a:br>
            <a:r>
              <a:rPr lang="en-US" sz="1800" dirty="0"/>
              <a:t>(Rights Management Services)</a:t>
            </a:r>
          </a:p>
          <a:p>
            <a:pPr marL="227013" indent="-227013"/>
            <a:r>
              <a:rPr lang="en-US" sz="2000" dirty="0"/>
              <a:t>Use Azure RMS templates to:</a:t>
            </a:r>
          </a:p>
          <a:p>
            <a:pPr marL="760079" lvl="1" indent="-227013">
              <a:lnSpc>
                <a:spcPct val="80000"/>
              </a:lnSpc>
            </a:pPr>
            <a:r>
              <a:rPr lang="en-US" sz="1800" dirty="0"/>
              <a:t>Only encrypt</a:t>
            </a:r>
          </a:p>
          <a:p>
            <a:pPr marL="760079" lvl="1" indent="-227013">
              <a:lnSpc>
                <a:spcPct val="80000"/>
              </a:lnSpc>
            </a:pPr>
            <a:r>
              <a:rPr lang="en-US" sz="1800" dirty="0"/>
              <a:t>Do not forward</a:t>
            </a:r>
          </a:p>
          <a:p>
            <a:pPr marL="760079" lvl="1" indent="-227013">
              <a:lnSpc>
                <a:spcPct val="80000"/>
              </a:lnSpc>
            </a:pPr>
            <a:r>
              <a:rPr lang="en-US" sz="1800" dirty="0"/>
              <a:t>Company protect</a:t>
            </a:r>
          </a:p>
          <a:p>
            <a:pPr marL="227013" indent="-227013">
              <a:lnSpc>
                <a:spcPct val="80000"/>
              </a:lnSpc>
            </a:pPr>
            <a:r>
              <a:rPr lang="en-US" sz="2000" dirty="0"/>
              <a:t>No additional setup required</a:t>
            </a:r>
          </a:p>
        </p:txBody>
      </p:sp>
      <p:sp>
        <p:nvSpPr>
          <p:cNvPr id="9" name="Text Placeholder 1">
            <a:extLst>
              <a:ext uri="{FF2B5EF4-FFF2-40B4-BE49-F238E27FC236}">
                <a16:creationId xmlns:a16="http://schemas.microsoft.com/office/drawing/2014/main" id="{514A052A-9BD2-4C4F-874C-3452E076FA52}"/>
              </a:ext>
            </a:extLst>
          </p:cNvPr>
          <p:cNvSpPr txBox="1">
            <a:spLocks/>
          </p:cNvSpPr>
          <p:nvPr/>
        </p:nvSpPr>
        <p:spPr>
          <a:xfrm>
            <a:off x="4242159" y="3176208"/>
            <a:ext cx="3475340" cy="330263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227013" indent="-227013"/>
            <a:r>
              <a:rPr lang="en-US" sz="2000" dirty="0"/>
              <a:t>Can configure Exchange </a:t>
            </a:r>
            <a:br>
              <a:rPr lang="en-US" sz="2000" dirty="0"/>
            </a:br>
            <a:r>
              <a:rPr lang="en-US" sz="2000" dirty="0"/>
              <a:t>Online IRM to use </a:t>
            </a:r>
            <a:br>
              <a:rPr lang="en-US" sz="2000" dirty="0"/>
            </a:br>
            <a:r>
              <a:rPr lang="en-US" sz="2000" dirty="0"/>
              <a:t>on-premises AD RMS</a:t>
            </a:r>
          </a:p>
          <a:p>
            <a:pPr marL="227013" indent="-227013"/>
            <a:r>
              <a:rPr lang="en-US" sz="2000" dirty="0"/>
              <a:t>Not very common</a:t>
            </a:r>
            <a:endParaRPr lang="en-US" sz="1800" dirty="0"/>
          </a:p>
        </p:txBody>
      </p:sp>
      <p:sp>
        <p:nvSpPr>
          <p:cNvPr id="10" name="Text Placeholder 1">
            <a:extLst>
              <a:ext uri="{FF2B5EF4-FFF2-40B4-BE49-F238E27FC236}">
                <a16:creationId xmlns:a16="http://schemas.microsoft.com/office/drawing/2014/main" id="{7102A4AA-F4DC-4B69-8509-BCF8331D8EEC}"/>
              </a:ext>
            </a:extLst>
          </p:cNvPr>
          <p:cNvSpPr txBox="1">
            <a:spLocks/>
          </p:cNvSpPr>
          <p:nvPr/>
        </p:nvSpPr>
        <p:spPr>
          <a:xfrm>
            <a:off x="8288035" y="3176209"/>
            <a:ext cx="3475340" cy="330263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227013" indent="-227013"/>
            <a:r>
              <a:rPr lang="en-US" sz="2000" dirty="0"/>
              <a:t>Well known protocol</a:t>
            </a:r>
          </a:p>
          <a:p>
            <a:pPr marL="227013" indent="-227013"/>
            <a:r>
              <a:rPr lang="en-US" sz="2000" dirty="0"/>
              <a:t>Used for encryption and </a:t>
            </a:r>
            <a:br>
              <a:rPr lang="en-US" sz="2000" dirty="0"/>
            </a:br>
            <a:r>
              <a:rPr lang="en-US" sz="2000" dirty="0"/>
              <a:t>signing</a:t>
            </a:r>
          </a:p>
          <a:p>
            <a:pPr marL="227013" indent="-227013"/>
            <a:r>
              <a:rPr lang="en-US" sz="2000" dirty="0"/>
              <a:t>Requires certificates and </a:t>
            </a:r>
            <a:br>
              <a:rPr lang="en-US" sz="2000" dirty="0"/>
            </a:br>
            <a:r>
              <a:rPr lang="en-US" sz="2000" dirty="0"/>
              <a:t>publishing infrastructure</a:t>
            </a:r>
          </a:p>
          <a:p>
            <a:pPr marL="227013" indent="-227013"/>
            <a:r>
              <a:rPr lang="en-US" sz="2000" dirty="0"/>
              <a:t>You must have the public </a:t>
            </a:r>
            <a:br>
              <a:rPr lang="en-US" sz="2000" dirty="0"/>
            </a:br>
            <a:r>
              <a:rPr lang="en-US" sz="2000" dirty="0"/>
              <a:t>keys for each recipient</a:t>
            </a:r>
            <a:br>
              <a:rPr lang="en-US" sz="2000" dirty="0"/>
            </a:br>
            <a:endParaRPr lang="en-US" sz="1800" dirty="0"/>
          </a:p>
        </p:txBody>
      </p:sp>
    </p:spTree>
    <p:extLst>
      <p:ext uri="{BB962C8B-B14F-4D97-AF65-F5344CB8AC3E}">
        <p14:creationId xmlns:p14="http://schemas.microsoft.com/office/powerpoint/2010/main" val="2083179694"/>
      </p:ext>
    </p:extLst>
  </p:cSld>
  <p:clrMapOvr>
    <a:masterClrMapping/>
  </p:clrMapOvr>
  <p:transition spd="slow" advClick="0" advTm="5000">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SharePoint Online – anonymous links</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307208" y="1252839"/>
            <a:ext cx="8605437" cy="5307706"/>
          </a:xfrm>
        </p:spPr>
        <p:txBody>
          <a:bodyPr>
            <a:normAutofit/>
          </a:bodyPr>
          <a:lstStyle/>
          <a:p>
            <a:r>
              <a:rPr lang="en-US" sz="3200" dirty="0"/>
              <a:t>Sharing with “anonymous link” may </a:t>
            </a:r>
            <a:br>
              <a:rPr lang="en-US" sz="3200" dirty="0"/>
            </a:br>
            <a:r>
              <a:rPr lang="en-US" sz="3200" dirty="0"/>
              <a:t>dramatically lower the security since the link</a:t>
            </a:r>
            <a:br>
              <a:rPr lang="en-US" sz="3200" dirty="0"/>
            </a:br>
            <a:r>
              <a:rPr lang="en-US" sz="3200" dirty="0"/>
              <a:t>can be forwarded to anyone</a:t>
            </a:r>
          </a:p>
          <a:p>
            <a:r>
              <a:rPr lang="en-US" sz="3200" dirty="0"/>
              <a:t>If possible, minimize the risk by:</a:t>
            </a:r>
          </a:p>
          <a:p>
            <a:pPr lvl="1"/>
            <a:r>
              <a:rPr lang="en-US" sz="2600" dirty="0"/>
              <a:t>Permit read-only access</a:t>
            </a:r>
          </a:p>
          <a:p>
            <a:pPr lvl="1"/>
            <a:r>
              <a:rPr lang="en-US" sz="2600" dirty="0"/>
              <a:t>Set expiration date</a:t>
            </a:r>
          </a:p>
          <a:p>
            <a:pPr lvl="1"/>
            <a:r>
              <a:rPr lang="en-US" sz="2600" dirty="0"/>
              <a:t>Provide password</a:t>
            </a:r>
          </a:p>
          <a:p>
            <a:pPr lvl="1"/>
            <a:r>
              <a:rPr lang="en-US" sz="2600" dirty="0"/>
              <a:t>Block download</a:t>
            </a:r>
          </a:p>
          <a:p>
            <a:endParaRPr lang="en-US" sz="3200" dirty="0"/>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79</a:t>
            </a:fld>
            <a:endParaRPr lang="en-US" dirty="0"/>
          </a:p>
        </p:txBody>
      </p:sp>
      <p:pic>
        <p:nvPicPr>
          <p:cNvPr id="5" name="Picture 4">
            <a:extLst>
              <a:ext uri="{FF2B5EF4-FFF2-40B4-BE49-F238E27FC236}">
                <a16:creationId xmlns:a16="http://schemas.microsoft.com/office/drawing/2014/main" id="{89529661-8FE4-4266-BA98-27E83888F622}"/>
              </a:ext>
            </a:extLst>
          </p:cNvPr>
          <p:cNvPicPr>
            <a:picLocks noChangeAspect="1"/>
          </p:cNvPicPr>
          <p:nvPr/>
        </p:nvPicPr>
        <p:blipFill>
          <a:blip r:embed="rId2"/>
          <a:stretch>
            <a:fillRect/>
          </a:stretch>
        </p:blipFill>
        <p:spPr>
          <a:xfrm>
            <a:off x="8772182" y="1428769"/>
            <a:ext cx="2886763" cy="5122843"/>
          </a:xfrm>
          <a:prstGeom prst="rect">
            <a:avLst/>
          </a:prstGeom>
          <a:ln>
            <a:solidFill>
              <a:schemeClr val="accent6">
                <a:lumMod val="10000"/>
              </a:schemeClr>
            </a:solidFill>
          </a:ln>
        </p:spPr>
      </p:pic>
    </p:spTree>
    <p:extLst>
      <p:ext uri="{BB962C8B-B14F-4D97-AF65-F5344CB8AC3E}">
        <p14:creationId xmlns:p14="http://schemas.microsoft.com/office/powerpoint/2010/main" val="1851655160"/>
      </p:ext>
    </p:extLst>
  </p:cSld>
  <p:clrMapOvr>
    <a:masterClrMapping/>
  </p:clrMapOvr>
  <p:transition spd="slow" advClick="0" advTm="5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D92B-ADAB-48B6-8814-E46D51D02437}"/>
              </a:ext>
            </a:extLst>
          </p:cNvPr>
          <p:cNvSpPr>
            <a:spLocks noGrp="1"/>
          </p:cNvSpPr>
          <p:nvPr>
            <p:ph type="title"/>
          </p:nvPr>
        </p:nvSpPr>
        <p:spPr/>
        <p:txBody>
          <a:bodyPr/>
          <a:lstStyle/>
          <a:p>
            <a:r>
              <a:rPr lang="en-US" dirty="0"/>
              <a:t>Types of Cloud services</a:t>
            </a:r>
          </a:p>
        </p:txBody>
      </p:sp>
      <p:pic>
        <p:nvPicPr>
          <p:cNvPr id="5" name="Picture 4">
            <a:extLst>
              <a:ext uri="{FF2B5EF4-FFF2-40B4-BE49-F238E27FC236}">
                <a16:creationId xmlns:a16="http://schemas.microsoft.com/office/drawing/2014/main" id="{C19F30D5-9F41-40B0-80D9-C3E0A48A2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190" y="1104604"/>
            <a:ext cx="7638474" cy="5652646"/>
          </a:xfrm>
          <a:prstGeom prst="rect">
            <a:avLst/>
          </a:prstGeom>
        </p:spPr>
      </p:pic>
    </p:spTree>
    <p:extLst>
      <p:ext uri="{BB962C8B-B14F-4D97-AF65-F5344CB8AC3E}">
        <p14:creationId xmlns:p14="http://schemas.microsoft.com/office/powerpoint/2010/main" val="1767953002"/>
      </p:ext>
    </p:extLst>
  </p:cSld>
  <p:clrMapOvr>
    <a:masterClrMapping/>
  </p:clrMapOvr>
  <p:transition spd="slow" advClick="0" advTm="5000">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p:txBody>
          <a:bodyPr/>
          <a:lstStyle/>
          <a:p>
            <a:r>
              <a:rPr lang="en-US" dirty="0"/>
              <a:t>SharePoint Online – limit sharing by domain</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307209" y="1252839"/>
            <a:ext cx="5704510" cy="5307706"/>
          </a:xfrm>
        </p:spPr>
        <p:txBody>
          <a:bodyPr>
            <a:normAutofit/>
          </a:bodyPr>
          <a:lstStyle/>
          <a:p>
            <a:r>
              <a:rPr lang="en-US" sz="3000" dirty="0"/>
              <a:t>Remember, external sharing </a:t>
            </a:r>
            <a:br>
              <a:rPr lang="en-US" sz="3000" dirty="0"/>
            </a:br>
            <a:r>
              <a:rPr lang="en-US" sz="3000" dirty="0"/>
              <a:t>settings are on two places:</a:t>
            </a:r>
          </a:p>
          <a:p>
            <a:pPr lvl="1"/>
            <a:r>
              <a:rPr lang="en-US" sz="2800" dirty="0"/>
              <a:t>At the organizational level</a:t>
            </a:r>
          </a:p>
          <a:p>
            <a:pPr lvl="1"/>
            <a:r>
              <a:rPr lang="en-US" sz="2800" dirty="0"/>
              <a:t>At the site level</a:t>
            </a:r>
          </a:p>
          <a:p>
            <a:r>
              <a:rPr lang="en-US" sz="3000" dirty="0"/>
              <a:t>Some additional options to </a:t>
            </a:r>
            <a:br>
              <a:rPr lang="en-US" sz="3000" dirty="0"/>
            </a:br>
            <a:r>
              <a:rPr lang="en-US" sz="3000" dirty="0"/>
              <a:t>secure external sharing at the</a:t>
            </a:r>
            <a:br>
              <a:rPr lang="en-US" sz="3000" dirty="0"/>
            </a:br>
            <a:r>
              <a:rPr lang="en-US" sz="3000" dirty="0"/>
              <a:t>organizational level exist</a:t>
            </a:r>
          </a:p>
          <a:p>
            <a:r>
              <a:rPr lang="en-US" sz="3000" dirty="0"/>
              <a:t>One of them is to limit sharing</a:t>
            </a:r>
            <a:br>
              <a:rPr lang="en-US" sz="3000" dirty="0"/>
            </a:br>
            <a:r>
              <a:rPr lang="en-US" sz="3000" dirty="0"/>
              <a:t>by domain</a:t>
            </a:r>
          </a:p>
          <a:p>
            <a:pPr lvl="1"/>
            <a:endParaRPr lang="en-US" sz="2800" dirty="0"/>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80</a:t>
            </a:fld>
            <a:endParaRPr lang="en-US" dirty="0"/>
          </a:p>
        </p:txBody>
      </p:sp>
      <p:pic>
        <p:nvPicPr>
          <p:cNvPr id="6" name="Picture 5">
            <a:extLst>
              <a:ext uri="{FF2B5EF4-FFF2-40B4-BE49-F238E27FC236}">
                <a16:creationId xmlns:a16="http://schemas.microsoft.com/office/drawing/2014/main" id="{0659F7EA-1087-4C6E-9110-B0E8C98DEA3F}"/>
              </a:ext>
            </a:extLst>
          </p:cNvPr>
          <p:cNvPicPr>
            <a:picLocks noChangeAspect="1"/>
          </p:cNvPicPr>
          <p:nvPr/>
        </p:nvPicPr>
        <p:blipFill>
          <a:blip r:embed="rId2"/>
          <a:stretch>
            <a:fillRect/>
          </a:stretch>
        </p:blipFill>
        <p:spPr>
          <a:xfrm>
            <a:off x="6180283" y="1613971"/>
            <a:ext cx="5873074" cy="4176199"/>
          </a:xfrm>
          <a:prstGeom prst="rect">
            <a:avLst/>
          </a:prstGeom>
          <a:ln>
            <a:solidFill>
              <a:schemeClr val="accent6">
                <a:lumMod val="10000"/>
              </a:schemeClr>
            </a:solidFill>
          </a:ln>
        </p:spPr>
      </p:pic>
      <p:sp>
        <p:nvSpPr>
          <p:cNvPr id="7" name="Rectangle: Rounded Corners 6">
            <a:extLst>
              <a:ext uri="{FF2B5EF4-FFF2-40B4-BE49-F238E27FC236}">
                <a16:creationId xmlns:a16="http://schemas.microsoft.com/office/drawing/2014/main" id="{E9282543-0B69-461D-96D1-76FE90967BB4}"/>
              </a:ext>
            </a:extLst>
          </p:cNvPr>
          <p:cNvSpPr/>
          <p:nvPr/>
        </p:nvSpPr>
        <p:spPr bwMode="auto">
          <a:xfrm>
            <a:off x="6230039" y="4748270"/>
            <a:ext cx="2385151" cy="627962"/>
          </a:xfrm>
          <a:prstGeom prst="roundRect">
            <a:avLst/>
          </a:prstGeom>
          <a:noFill/>
          <a:ln w="3810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71131995"/>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BAFE5-40D7-4AE1-98D8-09C53BA6CA9B}"/>
              </a:ext>
            </a:extLst>
          </p:cNvPr>
          <p:cNvSpPr>
            <a:spLocks noGrp="1"/>
          </p:cNvSpPr>
          <p:nvPr>
            <p:ph type="title"/>
          </p:nvPr>
        </p:nvSpPr>
        <p:spPr>
          <a:xfrm>
            <a:off x="190405" y="100749"/>
            <a:ext cx="9506047" cy="978903"/>
          </a:xfrm>
        </p:spPr>
        <p:txBody>
          <a:bodyPr>
            <a:noAutofit/>
          </a:bodyPr>
          <a:lstStyle/>
          <a:p>
            <a:r>
              <a:rPr lang="en-US" sz="4000" dirty="0"/>
              <a:t>Access control in SharePoint Online</a:t>
            </a:r>
          </a:p>
        </p:txBody>
      </p:sp>
      <p:sp>
        <p:nvSpPr>
          <p:cNvPr id="2" name="Text Placeholder 1">
            <a:extLst>
              <a:ext uri="{FF2B5EF4-FFF2-40B4-BE49-F238E27FC236}">
                <a16:creationId xmlns:a16="http://schemas.microsoft.com/office/drawing/2014/main" id="{2A272061-E30F-4889-829F-5122FC20D7FF}"/>
              </a:ext>
            </a:extLst>
          </p:cNvPr>
          <p:cNvSpPr>
            <a:spLocks noGrp="1"/>
          </p:cNvSpPr>
          <p:nvPr>
            <p:ph type="body" sz="quarter" idx="4294967295"/>
          </p:nvPr>
        </p:nvSpPr>
        <p:spPr>
          <a:xfrm>
            <a:off x="190405" y="1329957"/>
            <a:ext cx="6556300" cy="5307706"/>
          </a:xfrm>
        </p:spPr>
        <p:txBody>
          <a:bodyPr>
            <a:normAutofit/>
          </a:bodyPr>
          <a:lstStyle/>
          <a:p>
            <a:r>
              <a:rPr lang="en-US" sz="2800" dirty="0"/>
              <a:t>Additional security in SharePoint Online allows you to:</a:t>
            </a:r>
          </a:p>
          <a:p>
            <a:pPr lvl="1"/>
            <a:r>
              <a:rPr lang="en-US" sz="2400" dirty="0"/>
              <a:t>Control the behavior of uncompliant </a:t>
            </a:r>
            <a:br>
              <a:rPr lang="en-US" sz="2400" dirty="0"/>
            </a:br>
            <a:r>
              <a:rPr lang="en-US" sz="2400" dirty="0"/>
              <a:t>or not domain joined devices</a:t>
            </a:r>
          </a:p>
          <a:p>
            <a:pPr lvl="1"/>
            <a:r>
              <a:rPr lang="en-US" sz="2400" dirty="0"/>
              <a:t>Auto sign-out inactive users</a:t>
            </a:r>
          </a:p>
          <a:p>
            <a:pPr lvl="1"/>
            <a:r>
              <a:rPr lang="en-US" sz="2400" dirty="0"/>
              <a:t>Control access based on network (IP)</a:t>
            </a:r>
            <a:br>
              <a:rPr lang="en-US" sz="2400" dirty="0"/>
            </a:br>
            <a:r>
              <a:rPr lang="en-US" sz="2400" dirty="0"/>
              <a:t>location</a:t>
            </a:r>
          </a:p>
          <a:p>
            <a:pPr lvl="1"/>
            <a:r>
              <a:rPr lang="en-US" sz="2400" dirty="0"/>
              <a:t>Allow or block access from apps which</a:t>
            </a:r>
            <a:br>
              <a:rPr lang="en-US" sz="2400" dirty="0"/>
            </a:br>
            <a:r>
              <a:rPr lang="en-US" sz="2400" dirty="0"/>
              <a:t>do not support modern authentication</a:t>
            </a:r>
          </a:p>
          <a:p>
            <a:pPr lvl="1"/>
            <a:endParaRPr lang="en-US" sz="2600" dirty="0"/>
          </a:p>
          <a:p>
            <a:pPr lvl="1"/>
            <a:endParaRPr lang="en-US" sz="2600" dirty="0"/>
          </a:p>
          <a:p>
            <a:pPr lvl="1"/>
            <a:endParaRPr lang="en-US" sz="2600" dirty="0"/>
          </a:p>
        </p:txBody>
      </p:sp>
      <p:sp>
        <p:nvSpPr>
          <p:cNvPr id="4" name="Slide Number Placeholder 3">
            <a:extLst>
              <a:ext uri="{FF2B5EF4-FFF2-40B4-BE49-F238E27FC236}">
                <a16:creationId xmlns:a16="http://schemas.microsoft.com/office/drawing/2014/main" id="{8C303B08-8BC7-4F0C-A070-7E2725640A0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81</a:t>
            </a:fld>
            <a:endParaRPr lang="en-US" dirty="0"/>
          </a:p>
        </p:txBody>
      </p:sp>
      <p:pic>
        <p:nvPicPr>
          <p:cNvPr id="5" name="Picture 4">
            <a:extLst>
              <a:ext uri="{FF2B5EF4-FFF2-40B4-BE49-F238E27FC236}">
                <a16:creationId xmlns:a16="http://schemas.microsoft.com/office/drawing/2014/main" id="{4D7CD2F2-D2D0-4084-8A5A-1599ACAC7E54}"/>
              </a:ext>
            </a:extLst>
          </p:cNvPr>
          <p:cNvPicPr>
            <a:picLocks noChangeAspect="1"/>
          </p:cNvPicPr>
          <p:nvPr/>
        </p:nvPicPr>
        <p:blipFill>
          <a:blip r:embed="rId2"/>
          <a:stretch>
            <a:fillRect/>
          </a:stretch>
        </p:blipFill>
        <p:spPr>
          <a:xfrm>
            <a:off x="6998782" y="2039763"/>
            <a:ext cx="5089074" cy="3600874"/>
          </a:xfrm>
          <a:prstGeom prst="rect">
            <a:avLst/>
          </a:prstGeom>
          <a:ln>
            <a:solidFill>
              <a:schemeClr val="accent6">
                <a:lumMod val="10000"/>
              </a:schemeClr>
            </a:solidFill>
          </a:ln>
        </p:spPr>
      </p:pic>
    </p:spTree>
    <p:extLst>
      <p:ext uri="{BB962C8B-B14F-4D97-AF65-F5344CB8AC3E}">
        <p14:creationId xmlns:p14="http://schemas.microsoft.com/office/powerpoint/2010/main" val="2531378456"/>
      </p:ext>
    </p:extLst>
  </p:cSld>
  <p:clrMapOvr>
    <a:masterClrMapping/>
  </p:clrMapOvr>
  <p:transition spd="slow" advClick="0" advTm="5000">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520516" y="4614042"/>
            <a:ext cx="11340408" cy="1051034"/>
          </a:xfrm>
        </p:spPr>
        <p:txBody>
          <a:bodyPr/>
          <a:lstStyle/>
          <a:p>
            <a:r>
              <a:rPr lang="en-US" sz="4600" dirty="0"/>
              <a:t>Office 365 Advanced Threat Protection (ATP)</a:t>
            </a:r>
          </a:p>
        </p:txBody>
      </p:sp>
    </p:spTree>
    <p:extLst>
      <p:ext uri="{BB962C8B-B14F-4D97-AF65-F5344CB8AC3E}">
        <p14:creationId xmlns:p14="http://schemas.microsoft.com/office/powerpoint/2010/main" val="4085824998"/>
      </p:ext>
    </p:extLst>
  </p:cSld>
  <p:clrMapOvr>
    <a:masterClrMapping/>
  </p:clrMapOvr>
  <p:transition spd="slow" advClick="0">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D5F0-4A14-495E-B873-5016DF426A10}"/>
              </a:ext>
            </a:extLst>
          </p:cNvPr>
          <p:cNvSpPr>
            <a:spLocks noGrp="1"/>
          </p:cNvSpPr>
          <p:nvPr>
            <p:ph type="title"/>
          </p:nvPr>
        </p:nvSpPr>
        <p:spPr/>
        <p:txBody>
          <a:bodyPr/>
          <a:lstStyle/>
          <a:p>
            <a:r>
              <a:rPr lang="en-US" dirty="0"/>
              <a:t>What is Office 365 ATP</a:t>
            </a:r>
          </a:p>
        </p:txBody>
      </p:sp>
      <p:sp>
        <p:nvSpPr>
          <p:cNvPr id="3" name="Text Placeholder 2">
            <a:extLst>
              <a:ext uri="{FF2B5EF4-FFF2-40B4-BE49-F238E27FC236}">
                <a16:creationId xmlns:a16="http://schemas.microsoft.com/office/drawing/2014/main" id="{A204990F-86F8-40FF-9DBF-CCE461F55211}"/>
              </a:ext>
            </a:extLst>
          </p:cNvPr>
          <p:cNvSpPr>
            <a:spLocks noGrp="1"/>
          </p:cNvSpPr>
          <p:nvPr>
            <p:ph type="body" sz="quarter" idx="10"/>
          </p:nvPr>
        </p:nvSpPr>
        <p:spPr/>
        <p:txBody>
          <a:bodyPr/>
          <a:lstStyle/>
          <a:p>
            <a:r>
              <a:rPr lang="en-US" dirty="0"/>
              <a:t>Office 365 ATP capabilities:</a:t>
            </a:r>
          </a:p>
          <a:p>
            <a:pPr lvl="1"/>
            <a:r>
              <a:rPr lang="en-US" dirty="0"/>
              <a:t>Safe attachments</a:t>
            </a:r>
          </a:p>
          <a:p>
            <a:pPr lvl="1"/>
            <a:r>
              <a:rPr lang="en-US" dirty="0"/>
              <a:t>Safe links</a:t>
            </a:r>
          </a:p>
          <a:p>
            <a:pPr lvl="1"/>
            <a:r>
              <a:rPr lang="en-US" dirty="0"/>
              <a:t>Anti-phishing policies</a:t>
            </a:r>
          </a:p>
          <a:p>
            <a:pPr lvl="1"/>
            <a:r>
              <a:rPr lang="en-US" dirty="0"/>
              <a:t>ATP for SharePoint, OneDrive and Teams</a:t>
            </a:r>
          </a:p>
          <a:p>
            <a:pPr lvl="1"/>
            <a:r>
              <a:rPr lang="en-US" dirty="0"/>
              <a:t>Office 365 attack simulator</a:t>
            </a:r>
          </a:p>
          <a:p>
            <a:pPr lvl="1"/>
            <a:r>
              <a:rPr lang="en-US" dirty="0"/>
              <a:t>More…</a:t>
            </a:r>
          </a:p>
        </p:txBody>
      </p:sp>
    </p:spTree>
    <p:extLst>
      <p:ext uri="{BB962C8B-B14F-4D97-AF65-F5344CB8AC3E}">
        <p14:creationId xmlns:p14="http://schemas.microsoft.com/office/powerpoint/2010/main" val="1459911637"/>
      </p:ext>
    </p:extLst>
  </p:cSld>
  <p:clrMapOvr>
    <a:masterClrMapping/>
  </p:clrMapOvr>
  <p:transition spd="slow" advClick="0" advTm="5000">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D5F0-4A14-495E-B873-5016DF426A10}"/>
              </a:ext>
            </a:extLst>
          </p:cNvPr>
          <p:cNvSpPr>
            <a:spLocks noGrp="1"/>
          </p:cNvSpPr>
          <p:nvPr>
            <p:ph type="title"/>
          </p:nvPr>
        </p:nvSpPr>
        <p:spPr/>
        <p:txBody>
          <a:bodyPr/>
          <a:lstStyle/>
          <a:p>
            <a:r>
              <a:rPr lang="en-US" dirty="0"/>
              <a:t>What is Office 365 ATP (2)</a:t>
            </a:r>
          </a:p>
        </p:txBody>
      </p:sp>
      <p:sp>
        <p:nvSpPr>
          <p:cNvPr id="3" name="Text Placeholder 2">
            <a:extLst>
              <a:ext uri="{FF2B5EF4-FFF2-40B4-BE49-F238E27FC236}">
                <a16:creationId xmlns:a16="http://schemas.microsoft.com/office/drawing/2014/main" id="{A204990F-86F8-40FF-9DBF-CCE461F55211}"/>
              </a:ext>
            </a:extLst>
          </p:cNvPr>
          <p:cNvSpPr>
            <a:spLocks noGrp="1"/>
          </p:cNvSpPr>
          <p:nvPr>
            <p:ph type="body" sz="quarter" idx="10"/>
          </p:nvPr>
        </p:nvSpPr>
        <p:spPr/>
        <p:txBody>
          <a:bodyPr/>
          <a:lstStyle/>
          <a:p>
            <a:r>
              <a:rPr lang="en-US" dirty="0"/>
              <a:t>Office 365 ATP is part of Microsoft Threat Protection</a:t>
            </a:r>
          </a:p>
          <a:p>
            <a:r>
              <a:rPr lang="en-US" dirty="0">
                <a:hlinkClick r:id="rId2"/>
              </a:rPr>
              <a:t>ATP Plan 1 vs ATP Plan 2</a:t>
            </a:r>
            <a:endParaRPr lang="en-US" dirty="0"/>
          </a:p>
          <a:p>
            <a:r>
              <a:rPr lang="en-US" dirty="0"/>
              <a:t>ATP is included in Office 365 Enterprise E5, </a:t>
            </a:r>
            <a:br>
              <a:rPr lang="en-US" dirty="0"/>
            </a:br>
            <a:r>
              <a:rPr lang="en-US" dirty="0"/>
              <a:t>Office 365 Education A5, and Microsoft 365 Business</a:t>
            </a:r>
          </a:p>
          <a:p>
            <a:endParaRPr lang="en-US" dirty="0"/>
          </a:p>
        </p:txBody>
      </p:sp>
    </p:spTree>
    <p:extLst>
      <p:ext uri="{BB962C8B-B14F-4D97-AF65-F5344CB8AC3E}">
        <p14:creationId xmlns:p14="http://schemas.microsoft.com/office/powerpoint/2010/main" val="3467144684"/>
      </p:ext>
    </p:extLst>
  </p:cSld>
  <p:clrMapOvr>
    <a:masterClrMapping/>
  </p:clrMapOvr>
  <p:transition spd="slow" advClick="0" advTm="5000">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D5F0-4A14-495E-B873-5016DF426A10}"/>
              </a:ext>
            </a:extLst>
          </p:cNvPr>
          <p:cNvSpPr>
            <a:spLocks noGrp="1"/>
          </p:cNvSpPr>
          <p:nvPr>
            <p:ph type="title"/>
          </p:nvPr>
        </p:nvSpPr>
        <p:spPr/>
        <p:txBody>
          <a:bodyPr/>
          <a:lstStyle/>
          <a:p>
            <a:r>
              <a:rPr lang="en-US" dirty="0"/>
              <a:t>Safe attachments</a:t>
            </a:r>
          </a:p>
        </p:txBody>
      </p:sp>
      <p:pic>
        <p:nvPicPr>
          <p:cNvPr id="7" name="Picture 6" descr="A screenshot of a social media post&#10;&#10;Description automatically generated">
            <a:extLst>
              <a:ext uri="{FF2B5EF4-FFF2-40B4-BE49-F238E27FC236}">
                <a16:creationId xmlns:a16="http://schemas.microsoft.com/office/drawing/2014/main" id="{08BA9209-A1DC-429E-8852-2052745AE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976" y="1291643"/>
            <a:ext cx="9506047" cy="5339187"/>
          </a:xfrm>
          <a:prstGeom prst="rect">
            <a:avLst/>
          </a:prstGeom>
          <a:ln>
            <a:solidFill>
              <a:schemeClr val="accent6">
                <a:lumMod val="10000"/>
              </a:schemeClr>
            </a:solidFill>
          </a:ln>
        </p:spPr>
      </p:pic>
    </p:spTree>
    <p:extLst>
      <p:ext uri="{BB962C8B-B14F-4D97-AF65-F5344CB8AC3E}">
        <p14:creationId xmlns:p14="http://schemas.microsoft.com/office/powerpoint/2010/main" val="1514517901"/>
      </p:ext>
    </p:extLst>
  </p:cSld>
  <p:clrMapOvr>
    <a:masterClrMapping/>
  </p:clrMapOvr>
  <p:transition spd="slow" advClick="0" advTm="5000">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D5F0-4A14-495E-B873-5016DF426A10}"/>
              </a:ext>
            </a:extLst>
          </p:cNvPr>
          <p:cNvSpPr>
            <a:spLocks noGrp="1"/>
          </p:cNvSpPr>
          <p:nvPr>
            <p:ph type="title"/>
          </p:nvPr>
        </p:nvSpPr>
        <p:spPr/>
        <p:txBody>
          <a:bodyPr/>
          <a:lstStyle/>
          <a:p>
            <a:r>
              <a:rPr lang="en-US" dirty="0"/>
              <a:t>Safe links</a:t>
            </a:r>
          </a:p>
        </p:txBody>
      </p:sp>
      <p:pic>
        <p:nvPicPr>
          <p:cNvPr id="3" name="Picture 2">
            <a:extLst>
              <a:ext uri="{FF2B5EF4-FFF2-40B4-BE49-F238E27FC236}">
                <a16:creationId xmlns:a16="http://schemas.microsoft.com/office/drawing/2014/main" id="{FAE98A11-5DF4-467D-BC4E-A899EA7B8C58}"/>
              </a:ext>
            </a:extLst>
          </p:cNvPr>
          <p:cNvPicPr>
            <a:picLocks noChangeAspect="1"/>
          </p:cNvPicPr>
          <p:nvPr/>
        </p:nvPicPr>
        <p:blipFill>
          <a:blip r:embed="rId2"/>
          <a:stretch>
            <a:fillRect/>
          </a:stretch>
        </p:blipFill>
        <p:spPr>
          <a:xfrm>
            <a:off x="6224735" y="1402837"/>
            <a:ext cx="5735900" cy="5112246"/>
          </a:xfrm>
          <a:prstGeom prst="rect">
            <a:avLst/>
          </a:prstGeom>
          <a:ln>
            <a:solidFill>
              <a:schemeClr val="accent6">
                <a:lumMod val="10000"/>
              </a:schemeClr>
            </a:solidFill>
          </a:ln>
        </p:spPr>
      </p:pic>
      <p:pic>
        <p:nvPicPr>
          <p:cNvPr id="4" name="Picture 3">
            <a:extLst>
              <a:ext uri="{FF2B5EF4-FFF2-40B4-BE49-F238E27FC236}">
                <a16:creationId xmlns:a16="http://schemas.microsoft.com/office/drawing/2014/main" id="{70D551E2-64EA-4D03-991E-DBA85423E7CE}"/>
              </a:ext>
            </a:extLst>
          </p:cNvPr>
          <p:cNvPicPr>
            <a:picLocks noChangeAspect="1"/>
          </p:cNvPicPr>
          <p:nvPr/>
        </p:nvPicPr>
        <p:blipFill>
          <a:blip r:embed="rId3"/>
          <a:stretch>
            <a:fillRect/>
          </a:stretch>
        </p:blipFill>
        <p:spPr>
          <a:xfrm>
            <a:off x="326713" y="1402837"/>
            <a:ext cx="5462317" cy="5112246"/>
          </a:xfrm>
          <a:prstGeom prst="rect">
            <a:avLst/>
          </a:prstGeom>
          <a:ln>
            <a:solidFill>
              <a:schemeClr val="accent6">
                <a:lumMod val="10000"/>
              </a:schemeClr>
            </a:solidFill>
          </a:ln>
        </p:spPr>
      </p:pic>
    </p:spTree>
    <p:extLst>
      <p:ext uri="{BB962C8B-B14F-4D97-AF65-F5344CB8AC3E}">
        <p14:creationId xmlns:p14="http://schemas.microsoft.com/office/powerpoint/2010/main" val="319032470"/>
      </p:ext>
    </p:extLst>
  </p:cSld>
  <p:clrMapOvr>
    <a:masterClrMapping/>
  </p:clrMapOvr>
  <p:transition spd="slow" advClick="0" advTm="5000">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8" y="4920287"/>
            <a:ext cx="10961783" cy="768084"/>
          </a:xfrm>
        </p:spPr>
        <p:txBody>
          <a:bodyPr/>
          <a:lstStyle/>
          <a:p>
            <a:r>
              <a:rPr lang="en-US" dirty="0"/>
              <a:t>Using Microsoft Intune as MDM</a:t>
            </a:r>
          </a:p>
        </p:txBody>
      </p:sp>
    </p:spTree>
    <p:extLst>
      <p:ext uri="{BB962C8B-B14F-4D97-AF65-F5344CB8AC3E}">
        <p14:creationId xmlns:p14="http://schemas.microsoft.com/office/powerpoint/2010/main" val="1115412841"/>
      </p:ext>
    </p:extLst>
  </p:cSld>
  <p:clrMapOvr>
    <a:masterClrMapping/>
  </p:clrMapOvr>
  <p:transition spd="slow" advClick="0">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001FA-05CF-4CCE-BB39-55844F248E26}"/>
              </a:ext>
            </a:extLst>
          </p:cNvPr>
          <p:cNvSpPr>
            <a:spLocks noGrp="1"/>
          </p:cNvSpPr>
          <p:nvPr>
            <p:ph type="title"/>
          </p:nvPr>
        </p:nvSpPr>
        <p:spPr/>
        <p:txBody>
          <a:bodyPr/>
          <a:lstStyle/>
          <a:p>
            <a:r>
              <a:rPr lang="en-US" dirty="0"/>
              <a:t>Security vs usability</a:t>
            </a:r>
            <a:endParaRPr lang="bg-BG" dirty="0"/>
          </a:p>
        </p:txBody>
      </p:sp>
      <p:sp>
        <p:nvSpPr>
          <p:cNvPr id="5" name="Slide Number Placeholder 4">
            <a:extLst>
              <a:ext uri="{FF2B5EF4-FFF2-40B4-BE49-F238E27FC236}">
                <a16:creationId xmlns:a16="http://schemas.microsoft.com/office/drawing/2014/main" id="{1A8DC9E1-1A99-4869-B733-318CB57FFFC0}"/>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88</a:t>
            </a:fld>
            <a:endParaRPr lang="en-US" dirty="0"/>
          </a:p>
        </p:txBody>
      </p:sp>
      <p:cxnSp>
        <p:nvCxnSpPr>
          <p:cNvPr id="8" name="Straight Arrow Connector 7">
            <a:extLst>
              <a:ext uri="{FF2B5EF4-FFF2-40B4-BE49-F238E27FC236}">
                <a16:creationId xmlns:a16="http://schemas.microsoft.com/office/drawing/2014/main" id="{4F8176E7-2D2B-4F3B-9425-91EE56B45263}"/>
              </a:ext>
            </a:extLst>
          </p:cNvPr>
          <p:cNvCxnSpPr>
            <a:cxnSpLocks/>
          </p:cNvCxnSpPr>
          <p:nvPr/>
        </p:nvCxnSpPr>
        <p:spPr>
          <a:xfrm flipV="1">
            <a:off x="1459346" y="1450109"/>
            <a:ext cx="0" cy="4306456"/>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133B9E-39DB-42D5-88D5-C093D7C9AED4}"/>
              </a:ext>
            </a:extLst>
          </p:cNvPr>
          <p:cNvCxnSpPr>
            <a:cxnSpLocks/>
          </p:cNvCxnSpPr>
          <p:nvPr/>
        </p:nvCxnSpPr>
        <p:spPr>
          <a:xfrm>
            <a:off x="1422400" y="5756564"/>
            <a:ext cx="8465129"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3D074CA-F957-4942-924B-1AF2B95492AE}"/>
              </a:ext>
            </a:extLst>
          </p:cNvPr>
          <p:cNvSpPr/>
          <p:nvPr/>
        </p:nvSpPr>
        <p:spPr>
          <a:xfrm>
            <a:off x="5069278" y="5912910"/>
            <a:ext cx="1527982" cy="584775"/>
          </a:xfrm>
          <a:prstGeom prst="rect">
            <a:avLst/>
          </a:prstGeom>
        </p:spPr>
        <p:txBody>
          <a:bodyPr wrap="none">
            <a:spAutoFit/>
          </a:bodyPr>
          <a:lstStyle/>
          <a:p>
            <a:pPr>
              <a:buClr>
                <a:schemeClr val="tx1"/>
              </a:buClr>
            </a:pPr>
            <a:r>
              <a:rPr lang="en-US" sz="3200" dirty="0">
                <a:solidFill>
                  <a:schemeClr val="tx2"/>
                </a:solidFill>
              </a:rPr>
              <a:t>Security</a:t>
            </a:r>
          </a:p>
        </p:txBody>
      </p:sp>
      <p:sp>
        <p:nvSpPr>
          <p:cNvPr id="19" name="Rectangle 18">
            <a:extLst>
              <a:ext uri="{FF2B5EF4-FFF2-40B4-BE49-F238E27FC236}">
                <a16:creationId xmlns:a16="http://schemas.microsoft.com/office/drawing/2014/main" id="{55911E01-0D5F-4855-A3C0-7D79FF8D4D6B}"/>
              </a:ext>
            </a:extLst>
          </p:cNvPr>
          <p:cNvSpPr/>
          <p:nvPr/>
        </p:nvSpPr>
        <p:spPr>
          <a:xfrm rot="16200000">
            <a:off x="41612" y="3136612"/>
            <a:ext cx="1628972" cy="584775"/>
          </a:xfrm>
          <a:prstGeom prst="rect">
            <a:avLst/>
          </a:prstGeom>
        </p:spPr>
        <p:txBody>
          <a:bodyPr wrap="none">
            <a:spAutoFit/>
          </a:bodyPr>
          <a:lstStyle/>
          <a:p>
            <a:pPr>
              <a:buClr>
                <a:schemeClr val="tx1"/>
              </a:buClr>
            </a:pPr>
            <a:r>
              <a:rPr lang="en-US" sz="3200" dirty="0">
                <a:solidFill>
                  <a:schemeClr val="tx2"/>
                </a:solidFill>
              </a:rPr>
              <a:t>Usability</a:t>
            </a:r>
          </a:p>
        </p:txBody>
      </p:sp>
      <p:cxnSp>
        <p:nvCxnSpPr>
          <p:cNvPr id="21" name="Straight Connector 20">
            <a:extLst>
              <a:ext uri="{FF2B5EF4-FFF2-40B4-BE49-F238E27FC236}">
                <a16:creationId xmlns:a16="http://schemas.microsoft.com/office/drawing/2014/main" id="{489F26E6-528C-4525-A3E6-ED5FDFAD3FEE}"/>
              </a:ext>
            </a:extLst>
          </p:cNvPr>
          <p:cNvCxnSpPr>
            <a:cxnSpLocks/>
          </p:cNvCxnSpPr>
          <p:nvPr/>
        </p:nvCxnSpPr>
        <p:spPr>
          <a:xfrm>
            <a:off x="2518617" y="2098857"/>
            <a:ext cx="4345170" cy="3136739"/>
          </a:xfrm>
          <a:prstGeom prst="line">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5E9B83B-1C60-4F73-921F-2302E3E95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7536" y="1450108"/>
            <a:ext cx="1046925" cy="104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206061"/>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4" fill="hold" nodeType="withEffect">
                                  <p:stCondLst>
                                    <p:cond delay="75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outHorizont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 calcmode="lin" valueType="num">
                                      <p:cBhvr>
                                        <p:cTn id="26" dur="500" fill="hold"/>
                                        <p:tgtEl>
                                          <p:spTgt spid="1026"/>
                                        </p:tgtEl>
                                        <p:attrNameLst>
                                          <p:attrName>ppt_w</p:attrName>
                                        </p:attrNameLst>
                                      </p:cBhvr>
                                      <p:tavLst>
                                        <p:tav tm="0">
                                          <p:val>
                                            <p:fltVal val="0"/>
                                          </p:val>
                                        </p:tav>
                                        <p:tav tm="100000">
                                          <p:val>
                                            <p:strVal val="#ppt_w"/>
                                          </p:val>
                                        </p:tav>
                                      </p:tavLst>
                                    </p:anim>
                                    <p:anim calcmode="lin" valueType="num">
                                      <p:cBhvr>
                                        <p:cTn id="27" dur="500" fill="hold"/>
                                        <p:tgtEl>
                                          <p:spTgt spid="1026"/>
                                        </p:tgtEl>
                                        <p:attrNameLst>
                                          <p:attrName>ppt_h</p:attrName>
                                        </p:attrNameLst>
                                      </p:cBhvr>
                                      <p:tavLst>
                                        <p:tav tm="0">
                                          <p:val>
                                            <p:fltVal val="0"/>
                                          </p:val>
                                        </p:tav>
                                        <p:tav tm="100000">
                                          <p:val>
                                            <p:strVal val="#ppt_h"/>
                                          </p:val>
                                        </p:tav>
                                      </p:tavLst>
                                    </p:anim>
                                    <p:animEffect transition="in" filter="fade">
                                      <p:cBhvr>
                                        <p:cTn id="2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E62FED-3260-425D-94E1-428707F3F9DB}"/>
              </a:ext>
            </a:extLst>
          </p:cNvPr>
          <p:cNvSpPr>
            <a:spLocks noGrp="1"/>
          </p:cNvSpPr>
          <p:nvPr>
            <p:ph type="title"/>
          </p:nvPr>
        </p:nvSpPr>
        <p:spPr/>
        <p:txBody>
          <a:bodyPr/>
          <a:lstStyle/>
          <a:p>
            <a:r>
              <a:rPr lang="en-US" sz="4000" dirty="0"/>
              <a:t>Full lifecycle management</a:t>
            </a:r>
            <a:endParaRPr lang="en-US" dirty="0"/>
          </a:p>
        </p:txBody>
      </p:sp>
      <p:sp>
        <p:nvSpPr>
          <p:cNvPr id="4" name="Slide Number Placeholder 3">
            <a:extLst>
              <a:ext uri="{FF2B5EF4-FFF2-40B4-BE49-F238E27FC236}">
                <a16:creationId xmlns:a16="http://schemas.microsoft.com/office/drawing/2014/main" id="{82A3591B-0E5B-4B13-9BB3-516BF3BFFA9F}"/>
              </a:ext>
            </a:extLst>
          </p:cNvPr>
          <p:cNvSpPr>
            <a:spLocks noGrp="1"/>
          </p:cNvSpPr>
          <p:nvPr>
            <p:ph type="sldNum" sz="quarter" idx="4294967295"/>
          </p:nvPr>
        </p:nvSpPr>
        <p:spPr>
          <a:xfrm>
            <a:off x="11763375" y="6397625"/>
            <a:ext cx="428625" cy="307975"/>
          </a:xfrm>
        </p:spPr>
        <p:txBody>
          <a:bodyPr/>
          <a:lstStyle/>
          <a:p>
            <a:fld id="{C014DD1E-5D91-48A3-AD6D-45FBA980D106}" type="slidenum">
              <a:rPr lang="en-US" smtClean="0"/>
              <a:pPr/>
              <a:t>89</a:t>
            </a:fld>
            <a:endParaRPr lang="en-US" dirty="0"/>
          </a:p>
        </p:txBody>
      </p:sp>
      <p:grpSp>
        <p:nvGrpSpPr>
          <p:cNvPr id="7" name="Group 6">
            <a:extLst>
              <a:ext uri="{FF2B5EF4-FFF2-40B4-BE49-F238E27FC236}">
                <a16:creationId xmlns:a16="http://schemas.microsoft.com/office/drawing/2014/main" id="{7E7BC4C3-AE91-416A-A16F-50910532F215}"/>
              </a:ext>
            </a:extLst>
          </p:cNvPr>
          <p:cNvGrpSpPr/>
          <p:nvPr/>
        </p:nvGrpSpPr>
        <p:grpSpPr>
          <a:xfrm>
            <a:off x="420254" y="1412618"/>
            <a:ext cx="3105166" cy="2626860"/>
            <a:chOff x="427037" y="1439862"/>
            <a:chExt cx="3168330" cy="2680294"/>
          </a:xfrm>
        </p:grpSpPr>
        <p:sp>
          <p:nvSpPr>
            <p:cNvPr id="8" name="TextBox 7">
              <a:extLst>
                <a:ext uri="{FF2B5EF4-FFF2-40B4-BE49-F238E27FC236}">
                  <a16:creationId xmlns:a16="http://schemas.microsoft.com/office/drawing/2014/main" id="{14995CCB-24E8-4D4E-ADE6-75348AEB663B}"/>
                </a:ext>
              </a:extLst>
            </p:cNvPr>
            <p:cNvSpPr txBox="1"/>
            <p:nvPr/>
          </p:nvSpPr>
          <p:spPr>
            <a:xfrm>
              <a:off x="760727" y="1439862"/>
              <a:ext cx="2834640" cy="2680294"/>
            </a:xfrm>
            <a:prstGeom prst="rect">
              <a:avLst/>
            </a:prstGeom>
            <a:noFill/>
          </p:spPr>
          <p:txBody>
            <a:bodyPr wrap="square" lIns="179234" tIns="143387" rIns="179234" bIns="143387" rtlCol="0">
              <a:spAutoFit/>
            </a:bodyPr>
            <a:lstStyle/>
            <a:p>
              <a:pPr defTabSz="914049">
                <a:spcAft>
                  <a:spcPts val="588"/>
                </a:spcAft>
              </a:pPr>
              <a:r>
                <a:rPr lang="en-US" sz="1961">
                  <a:solidFill>
                    <a:srgbClr val="002050"/>
                  </a:solidFill>
                  <a:latin typeface="Segoe UI Light"/>
                </a:rPr>
                <a:t>Enroll</a:t>
              </a:r>
            </a:p>
            <a:p>
              <a:pPr marL="179209" indent="-179209" defTabSz="914049">
                <a:spcAft>
                  <a:spcPts val="294"/>
                </a:spcAft>
                <a:buFont typeface="Arial" panose="020B0604020202020204" pitchFamily="34" charset="0"/>
                <a:buChar char="•"/>
              </a:pPr>
              <a:r>
                <a:rPr lang="en-US" sz="1272">
                  <a:solidFill>
                    <a:srgbClr val="505050"/>
                  </a:solidFill>
                  <a:latin typeface="Segoe UI Light"/>
                </a:rPr>
                <a:t>Provide a self-service Company Portal for users to enroll devices</a:t>
              </a:r>
            </a:p>
            <a:p>
              <a:pPr marL="179209" indent="-179209" defTabSz="914049">
                <a:spcAft>
                  <a:spcPts val="294"/>
                </a:spcAft>
                <a:buFont typeface="Arial" panose="020B0604020202020204" pitchFamily="34" charset="0"/>
                <a:buChar char="•"/>
              </a:pPr>
              <a:r>
                <a:rPr lang="en-US" sz="1272">
                  <a:solidFill>
                    <a:srgbClr val="505050"/>
                  </a:solidFill>
                  <a:latin typeface="Segoe UI Light"/>
                </a:rPr>
                <a:t>Deliver custom terms and conditions at enrollment</a:t>
              </a:r>
            </a:p>
            <a:p>
              <a:pPr marL="179209" indent="-179209" defTabSz="914049">
                <a:spcAft>
                  <a:spcPts val="294"/>
                </a:spcAft>
                <a:buFont typeface="Arial" panose="020B0604020202020204" pitchFamily="34" charset="0"/>
                <a:buChar char="•"/>
              </a:pPr>
              <a:r>
                <a:rPr lang="en-US" sz="1272">
                  <a:solidFill>
                    <a:srgbClr val="505050"/>
                  </a:solidFill>
                  <a:latin typeface="Segoe UI Light"/>
                </a:rPr>
                <a:t>Bulk enroll devices using Apple Configurator or service account</a:t>
              </a:r>
            </a:p>
            <a:p>
              <a:pPr marL="179209" indent="-179209" defTabSz="914049">
                <a:spcAft>
                  <a:spcPts val="294"/>
                </a:spcAft>
                <a:buFont typeface="Arial" panose="020B0604020202020204" pitchFamily="34" charset="0"/>
                <a:buChar char="•"/>
              </a:pPr>
              <a:r>
                <a:rPr lang="en-US" sz="1272">
                  <a:solidFill>
                    <a:srgbClr val="505050"/>
                  </a:solidFill>
                  <a:latin typeface="Segoe UI Light"/>
                </a:rPr>
                <a:t>Restrict access to Exchange email if a device is not enrolled</a:t>
              </a:r>
            </a:p>
            <a:p>
              <a:pPr marL="179209" indent="-179209" defTabSz="914049">
                <a:spcAft>
                  <a:spcPts val="294"/>
                </a:spcAft>
                <a:buFont typeface="Arial" panose="020B0604020202020204" pitchFamily="34" charset="0"/>
                <a:buChar char="•"/>
              </a:pPr>
              <a:endParaRPr lang="en-US" sz="1272">
                <a:solidFill>
                  <a:srgbClr val="505050">
                    <a:lumMod val="60000"/>
                    <a:lumOff val="40000"/>
                  </a:srgbClr>
                </a:solidFill>
                <a:latin typeface="Segoe UI Light"/>
              </a:endParaRPr>
            </a:p>
          </p:txBody>
        </p:sp>
        <p:grpSp>
          <p:nvGrpSpPr>
            <p:cNvPr id="9" name="Group 8">
              <a:extLst>
                <a:ext uri="{FF2B5EF4-FFF2-40B4-BE49-F238E27FC236}">
                  <a16:creationId xmlns:a16="http://schemas.microsoft.com/office/drawing/2014/main" id="{21F46FB5-EC78-4816-AFB8-E803D855A297}"/>
                </a:ext>
              </a:extLst>
            </p:cNvPr>
            <p:cNvGrpSpPr/>
            <p:nvPr/>
          </p:nvGrpSpPr>
          <p:grpSpPr>
            <a:xfrm>
              <a:off x="427037" y="1549523"/>
              <a:ext cx="417888" cy="417888"/>
              <a:chOff x="5372581" y="1617831"/>
              <a:chExt cx="498112" cy="498112"/>
            </a:xfrm>
          </p:grpSpPr>
          <p:sp>
            <p:nvSpPr>
              <p:cNvPr id="10" name="Oval 9">
                <a:extLst>
                  <a:ext uri="{FF2B5EF4-FFF2-40B4-BE49-F238E27FC236}">
                    <a16:creationId xmlns:a16="http://schemas.microsoft.com/office/drawing/2014/main" id="{824370A2-B834-44EA-8B4F-AF16CDD8F3DF}"/>
                  </a:ext>
                </a:extLst>
              </p:cNvPr>
              <p:cNvSpPr/>
              <p:nvPr/>
            </p:nvSpPr>
            <p:spPr bwMode="auto">
              <a:xfrm>
                <a:off x="5372581" y="1617831"/>
                <a:ext cx="498112" cy="498112"/>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1" name="Isosceles Triangle 10">
                <a:extLst>
                  <a:ext uri="{FF2B5EF4-FFF2-40B4-BE49-F238E27FC236}">
                    <a16:creationId xmlns:a16="http://schemas.microsoft.com/office/drawing/2014/main" id="{02707A5A-72F8-442C-8B3D-2C265460A693}"/>
                  </a:ext>
                </a:extLst>
              </p:cNvPr>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a:solidFill>
                    <a:srgbClr val="FFFFFF"/>
                  </a:solidFill>
                  <a:latin typeface="Segoe UI Light"/>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CC79FD2E-EB00-4DB8-9650-AE9B23B621C5}"/>
              </a:ext>
            </a:extLst>
          </p:cNvPr>
          <p:cNvGrpSpPr/>
          <p:nvPr/>
        </p:nvGrpSpPr>
        <p:grpSpPr>
          <a:xfrm>
            <a:off x="420254" y="4154034"/>
            <a:ext cx="3105166" cy="1550588"/>
            <a:chOff x="427037" y="4237043"/>
            <a:chExt cx="3168330" cy="1582129"/>
          </a:xfrm>
        </p:grpSpPr>
        <p:sp>
          <p:nvSpPr>
            <p:cNvPr id="13" name="TextBox 12">
              <a:extLst>
                <a:ext uri="{FF2B5EF4-FFF2-40B4-BE49-F238E27FC236}">
                  <a16:creationId xmlns:a16="http://schemas.microsoft.com/office/drawing/2014/main" id="{0543FC7C-247D-4DFF-80E5-FC61D8844932}"/>
                </a:ext>
              </a:extLst>
            </p:cNvPr>
            <p:cNvSpPr txBox="1"/>
            <p:nvPr/>
          </p:nvSpPr>
          <p:spPr>
            <a:xfrm>
              <a:off x="760727" y="4237043"/>
              <a:ext cx="2834640" cy="1582129"/>
            </a:xfrm>
            <a:prstGeom prst="rect">
              <a:avLst/>
            </a:prstGeom>
            <a:noFill/>
          </p:spPr>
          <p:txBody>
            <a:bodyPr wrap="square" lIns="179234" tIns="143387" rIns="179234" bIns="143387" rtlCol="0">
              <a:spAutoFit/>
            </a:bodyPr>
            <a:lstStyle/>
            <a:p>
              <a:pPr defTabSz="914049">
                <a:spcAft>
                  <a:spcPts val="588"/>
                </a:spcAft>
              </a:pPr>
              <a:r>
                <a:rPr lang="en-US" sz="1961">
                  <a:solidFill>
                    <a:srgbClr val="002050"/>
                  </a:solidFill>
                  <a:latin typeface="Segoe UI Light"/>
                </a:rPr>
                <a:t>Retire</a:t>
              </a:r>
            </a:p>
            <a:p>
              <a:pPr marL="179209" indent="-179209" defTabSz="914049">
                <a:spcAft>
                  <a:spcPts val="294"/>
                </a:spcAft>
                <a:buFont typeface="Arial" panose="020B0604020202020204" pitchFamily="34" charset="0"/>
                <a:buChar char="•"/>
              </a:pPr>
              <a:r>
                <a:rPr lang="en-US" sz="1272">
                  <a:solidFill>
                    <a:srgbClr val="505050"/>
                  </a:solidFill>
                  <a:latin typeface="Segoe UI Light"/>
                </a:rPr>
                <a:t>Revoke access to corporate resources</a:t>
              </a:r>
            </a:p>
            <a:p>
              <a:pPr marL="179209" indent="-179209" defTabSz="914049">
                <a:spcAft>
                  <a:spcPts val="294"/>
                </a:spcAft>
                <a:buFont typeface="Arial" panose="020B0604020202020204" pitchFamily="34" charset="0"/>
                <a:buChar char="•"/>
              </a:pPr>
              <a:r>
                <a:rPr lang="en-US" sz="1272">
                  <a:solidFill>
                    <a:srgbClr val="505050"/>
                  </a:solidFill>
                  <a:latin typeface="Segoe UI Light"/>
                </a:rPr>
                <a:t>Perform selective wipe </a:t>
              </a:r>
            </a:p>
            <a:p>
              <a:pPr marL="179209" indent="-179209" defTabSz="914049">
                <a:spcAft>
                  <a:spcPts val="294"/>
                </a:spcAft>
                <a:buFont typeface="Arial" panose="020B0604020202020204" pitchFamily="34" charset="0"/>
                <a:buChar char="•"/>
              </a:pPr>
              <a:r>
                <a:rPr lang="en-US" sz="1272">
                  <a:solidFill>
                    <a:srgbClr val="505050"/>
                  </a:solidFill>
                  <a:latin typeface="Segoe UI Light"/>
                </a:rPr>
                <a:t>Audit lost and stolen devices</a:t>
              </a:r>
            </a:p>
          </p:txBody>
        </p:sp>
        <p:grpSp>
          <p:nvGrpSpPr>
            <p:cNvPr id="14" name="Group 13">
              <a:extLst>
                <a:ext uri="{FF2B5EF4-FFF2-40B4-BE49-F238E27FC236}">
                  <a16:creationId xmlns:a16="http://schemas.microsoft.com/office/drawing/2014/main" id="{F54D2DFF-F1E5-4A86-9BF1-02DDA7DF9DC3}"/>
                </a:ext>
              </a:extLst>
            </p:cNvPr>
            <p:cNvGrpSpPr/>
            <p:nvPr/>
          </p:nvGrpSpPr>
          <p:grpSpPr>
            <a:xfrm>
              <a:off x="427037" y="4346300"/>
              <a:ext cx="417888" cy="417888"/>
              <a:chOff x="5372581" y="1617831"/>
              <a:chExt cx="498112" cy="498112"/>
            </a:xfrm>
          </p:grpSpPr>
          <p:sp>
            <p:nvSpPr>
              <p:cNvPr id="15" name="Oval 14">
                <a:extLst>
                  <a:ext uri="{FF2B5EF4-FFF2-40B4-BE49-F238E27FC236}">
                    <a16:creationId xmlns:a16="http://schemas.microsoft.com/office/drawing/2014/main" id="{50791492-0643-4547-B312-535D6168A311}"/>
                  </a:ext>
                </a:extLst>
              </p:cNvPr>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solidFill>
                    <a:srgbClr val="0072C6"/>
                  </a:solidFill>
                  <a:latin typeface="Segoe UI"/>
                </a:endParaRPr>
              </a:p>
            </p:txBody>
          </p:sp>
          <p:sp>
            <p:nvSpPr>
              <p:cNvPr id="16" name="Isosceles Triangle 15">
                <a:extLst>
                  <a:ext uri="{FF2B5EF4-FFF2-40B4-BE49-F238E27FC236}">
                    <a16:creationId xmlns:a16="http://schemas.microsoft.com/office/drawing/2014/main" id="{A066D5AA-A1D8-44B8-BB2E-8C8FA38826DC}"/>
                  </a:ext>
                </a:extLst>
              </p:cNvPr>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a:solidFill>
                    <a:srgbClr val="FFFFFF"/>
                  </a:solidFill>
                  <a:latin typeface="Segoe UI Light"/>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623828B1-0F54-4B87-97CD-0EE072EE8EE9}"/>
              </a:ext>
            </a:extLst>
          </p:cNvPr>
          <p:cNvGrpSpPr/>
          <p:nvPr/>
        </p:nvGrpSpPr>
        <p:grpSpPr>
          <a:xfrm>
            <a:off x="8805916" y="1418085"/>
            <a:ext cx="3099100" cy="2227120"/>
            <a:chOff x="8983276" y="1445442"/>
            <a:chExt cx="3162139" cy="2272423"/>
          </a:xfrm>
        </p:grpSpPr>
        <p:sp>
          <p:nvSpPr>
            <p:cNvPr id="18" name="TextBox 17">
              <a:extLst>
                <a:ext uri="{FF2B5EF4-FFF2-40B4-BE49-F238E27FC236}">
                  <a16:creationId xmlns:a16="http://schemas.microsoft.com/office/drawing/2014/main" id="{C4BDA0EF-4A76-4978-B129-E2E0311D2476}"/>
                </a:ext>
              </a:extLst>
            </p:cNvPr>
            <p:cNvSpPr txBox="1"/>
            <p:nvPr/>
          </p:nvSpPr>
          <p:spPr>
            <a:xfrm>
              <a:off x="9310775" y="1445442"/>
              <a:ext cx="2834640" cy="2272423"/>
            </a:xfrm>
            <a:prstGeom prst="rect">
              <a:avLst/>
            </a:prstGeom>
            <a:noFill/>
          </p:spPr>
          <p:txBody>
            <a:bodyPr wrap="square" lIns="179234" tIns="143387" rIns="179234" bIns="143387" rtlCol="0">
              <a:spAutoFit/>
            </a:bodyPr>
            <a:lstStyle/>
            <a:p>
              <a:pPr defTabSz="914049">
                <a:spcAft>
                  <a:spcPts val="588"/>
                </a:spcAft>
              </a:pPr>
              <a:r>
                <a:rPr lang="en-US" sz="1961">
                  <a:solidFill>
                    <a:srgbClr val="002050"/>
                  </a:solidFill>
                  <a:latin typeface="Segoe UI Light"/>
                </a:rPr>
                <a:t>Provision</a:t>
              </a:r>
            </a:p>
            <a:p>
              <a:pPr marL="179209" indent="-179209" defTabSz="914049">
                <a:spcAft>
                  <a:spcPts val="294"/>
                </a:spcAft>
                <a:buFont typeface="Arial" panose="020B0604020202020204" pitchFamily="34" charset="0"/>
                <a:buChar char="•"/>
              </a:pPr>
              <a:r>
                <a:rPr lang="en-US" sz="1272">
                  <a:solidFill>
                    <a:srgbClr val="505050"/>
                  </a:solidFill>
                  <a:latin typeface="Segoe UI Light"/>
                </a:rPr>
                <a:t>Deploy certificates, email, VPN, and WiFi profiles</a:t>
              </a:r>
            </a:p>
            <a:p>
              <a:pPr marL="179209" indent="-179209" defTabSz="914049">
                <a:spcAft>
                  <a:spcPts val="294"/>
                </a:spcAft>
                <a:buFont typeface="Arial" panose="020B0604020202020204" pitchFamily="34" charset="0"/>
                <a:buChar char="•"/>
              </a:pPr>
              <a:r>
                <a:rPr lang="en-US" sz="1272">
                  <a:solidFill>
                    <a:srgbClr val="505050"/>
                  </a:solidFill>
                  <a:latin typeface="Segoe UI Light"/>
                </a:rPr>
                <a:t>Deploy device security policy settings</a:t>
              </a:r>
            </a:p>
            <a:p>
              <a:pPr marL="179209" indent="-179209" defTabSz="914049">
                <a:spcAft>
                  <a:spcPts val="294"/>
                </a:spcAft>
                <a:buFont typeface="Arial" panose="020B0604020202020204" pitchFamily="34" charset="0"/>
                <a:buChar char="•"/>
              </a:pPr>
              <a:r>
                <a:rPr lang="en-US" sz="1272">
                  <a:solidFill>
                    <a:srgbClr val="505050"/>
                  </a:solidFill>
                  <a:latin typeface="Segoe UI Light"/>
                </a:rPr>
                <a:t>Install mandatory apps</a:t>
              </a:r>
            </a:p>
            <a:p>
              <a:pPr marL="179209" indent="-179209" defTabSz="914049">
                <a:spcAft>
                  <a:spcPts val="294"/>
                </a:spcAft>
                <a:buFont typeface="Arial" panose="020B0604020202020204" pitchFamily="34" charset="0"/>
                <a:buChar char="•"/>
              </a:pPr>
              <a:r>
                <a:rPr lang="en-US" sz="1272">
                  <a:solidFill>
                    <a:srgbClr val="505050"/>
                  </a:solidFill>
                  <a:latin typeface="Segoe UI Light"/>
                </a:rPr>
                <a:t>Deploy app restriction policies</a:t>
              </a:r>
            </a:p>
            <a:p>
              <a:pPr marL="179209" indent="-179209" defTabSz="914049">
                <a:spcAft>
                  <a:spcPts val="294"/>
                </a:spcAft>
                <a:buFont typeface="Arial" panose="020B0604020202020204" pitchFamily="34" charset="0"/>
                <a:buChar char="•"/>
              </a:pPr>
              <a:r>
                <a:rPr lang="en-US" sz="1272">
                  <a:solidFill>
                    <a:srgbClr val="505050"/>
                  </a:solidFill>
                  <a:latin typeface="Segoe UI Light"/>
                </a:rPr>
                <a:t>Deploy data protection policies</a:t>
              </a:r>
            </a:p>
          </p:txBody>
        </p:sp>
        <p:grpSp>
          <p:nvGrpSpPr>
            <p:cNvPr id="19" name="Group 18">
              <a:extLst>
                <a:ext uri="{FF2B5EF4-FFF2-40B4-BE49-F238E27FC236}">
                  <a16:creationId xmlns:a16="http://schemas.microsoft.com/office/drawing/2014/main" id="{B6FAE0E0-D0C3-4007-A01B-6C5F4427BC9D}"/>
                </a:ext>
              </a:extLst>
            </p:cNvPr>
            <p:cNvGrpSpPr/>
            <p:nvPr/>
          </p:nvGrpSpPr>
          <p:grpSpPr>
            <a:xfrm>
              <a:off x="8983276" y="1552210"/>
              <a:ext cx="417888" cy="417888"/>
              <a:chOff x="5372581" y="1617831"/>
              <a:chExt cx="498112" cy="498112"/>
            </a:xfrm>
          </p:grpSpPr>
          <p:sp>
            <p:nvSpPr>
              <p:cNvPr id="20" name="Oval 19">
                <a:extLst>
                  <a:ext uri="{FF2B5EF4-FFF2-40B4-BE49-F238E27FC236}">
                    <a16:creationId xmlns:a16="http://schemas.microsoft.com/office/drawing/2014/main" id="{15AA6C44-B986-4806-B3FD-50B2940E01E6}"/>
                  </a:ext>
                </a:extLst>
              </p:cNvPr>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latin typeface="Segoe UI"/>
                </a:endParaRPr>
              </a:p>
            </p:txBody>
          </p:sp>
          <p:sp>
            <p:nvSpPr>
              <p:cNvPr id="21" name="Isosceles Triangle 20">
                <a:extLst>
                  <a:ext uri="{FF2B5EF4-FFF2-40B4-BE49-F238E27FC236}">
                    <a16:creationId xmlns:a16="http://schemas.microsoft.com/office/drawing/2014/main" id="{79102DD7-6C57-4EA5-93A8-ACC0B15D9F94}"/>
                  </a:ext>
                </a:extLst>
              </p:cNvPr>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a:solidFill>
                    <a:srgbClr val="FFFFFF"/>
                  </a:solidFill>
                  <a:latin typeface="Segoe UI Light"/>
                  <a:ea typeface="Segoe UI" pitchFamily="34" charset="0"/>
                  <a:cs typeface="Segoe UI" pitchFamily="34" charset="0"/>
                </a:endParaRPr>
              </a:p>
            </p:txBody>
          </p:sp>
        </p:grpSp>
      </p:grpSp>
      <p:grpSp>
        <p:nvGrpSpPr>
          <p:cNvPr id="22" name="Group 21">
            <a:extLst>
              <a:ext uri="{FF2B5EF4-FFF2-40B4-BE49-F238E27FC236}">
                <a16:creationId xmlns:a16="http://schemas.microsoft.com/office/drawing/2014/main" id="{46BAC7BA-BE36-44BA-AFDC-37C82E6725EE}"/>
              </a:ext>
            </a:extLst>
          </p:cNvPr>
          <p:cNvGrpSpPr/>
          <p:nvPr/>
        </p:nvGrpSpPr>
        <p:grpSpPr>
          <a:xfrm>
            <a:off x="8805916" y="4154033"/>
            <a:ext cx="3259883" cy="2504435"/>
            <a:chOff x="8983276" y="4237043"/>
            <a:chExt cx="3326194" cy="2555380"/>
          </a:xfrm>
        </p:grpSpPr>
        <p:sp>
          <p:nvSpPr>
            <p:cNvPr id="23" name="TextBox 22">
              <a:extLst>
                <a:ext uri="{FF2B5EF4-FFF2-40B4-BE49-F238E27FC236}">
                  <a16:creationId xmlns:a16="http://schemas.microsoft.com/office/drawing/2014/main" id="{B07DE730-8117-443E-B340-59BF58269483}"/>
                </a:ext>
              </a:extLst>
            </p:cNvPr>
            <p:cNvSpPr txBox="1"/>
            <p:nvPr/>
          </p:nvSpPr>
          <p:spPr>
            <a:xfrm>
              <a:off x="9304475" y="4237043"/>
              <a:ext cx="3004995" cy="2555380"/>
            </a:xfrm>
            <a:prstGeom prst="rect">
              <a:avLst/>
            </a:prstGeom>
            <a:noFill/>
          </p:spPr>
          <p:txBody>
            <a:bodyPr wrap="square" lIns="179234" tIns="143387" rIns="179234" bIns="143387" rtlCol="0">
              <a:spAutoFit/>
            </a:bodyPr>
            <a:lstStyle/>
            <a:p>
              <a:pPr defTabSz="914049">
                <a:spcAft>
                  <a:spcPts val="588"/>
                </a:spcAft>
              </a:pPr>
              <a:r>
                <a:rPr lang="en-US" sz="1961">
                  <a:solidFill>
                    <a:srgbClr val="002050"/>
                  </a:solidFill>
                  <a:latin typeface="Segoe UI Light"/>
                </a:rPr>
                <a:t>Manage and Protect</a:t>
              </a:r>
            </a:p>
            <a:p>
              <a:pPr marL="179209" indent="-179209" defTabSz="914049">
                <a:spcAft>
                  <a:spcPts val="294"/>
                </a:spcAft>
                <a:buFont typeface="Arial" panose="020B0604020202020204" pitchFamily="34" charset="0"/>
                <a:buChar char="•"/>
              </a:pPr>
              <a:r>
                <a:rPr lang="en-US" sz="1272">
                  <a:solidFill>
                    <a:srgbClr val="505050"/>
                  </a:solidFill>
                  <a:latin typeface="Segoe UI Light"/>
                </a:rPr>
                <a:t>Restrict access to corporate resources if policies are violated (e.g., jailbroken device) </a:t>
              </a:r>
            </a:p>
            <a:p>
              <a:pPr marL="179209" indent="-179209" defTabSz="914049">
                <a:spcAft>
                  <a:spcPts val="294"/>
                </a:spcAft>
                <a:buFont typeface="Arial" panose="020B0604020202020204" pitchFamily="34" charset="0"/>
                <a:buChar char="•"/>
              </a:pPr>
              <a:r>
                <a:rPr lang="en-US" sz="1272">
                  <a:solidFill>
                    <a:srgbClr val="505050"/>
                  </a:solidFill>
                  <a:latin typeface="Segoe UI Light"/>
                </a:rPr>
                <a:t>Protect corporate data by restricting actions such as copy, cut, paste, and save as between Intune-managed apps and personal apps</a:t>
              </a:r>
            </a:p>
            <a:p>
              <a:pPr marL="179209" indent="-179209" defTabSz="914049">
                <a:spcAft>
                  <a:spcPts val="294"/>
                </a:spcAft>
                <a:buFont typeface="Arial" panose="020B0604020202020204" pitchFamily="34" charset="0"/>
                <a:buChar char="•"/>
              </a:pPr>
              <a:r>
                <a:rPr lang="en-US" sz="1272">
                  <a:solidFill>
                    <a:srgbClr val="505050"/>
                  </a:solidFill>
                  <a:latin typeface="Segoe UI Light"/>
                </a:rPr>
                <a:t>Report on device and app compliance</a:t>
              </a:r>
            </a:p>
          </p:txBody>
        </p:sp>
        <p:grpSp>
          <p:nvGrpSpPr>
            <p:cNvPr id="24" name="Group 23">
              <a:extLst>
                <a:ext uri="{FF2B5EF4-FFF2-40B4-BE49-F238E27FC236}">
                  <a16:creationId xmlns:a16="http://schemas.microsoft.com/office/drawing/2014/main" id="{8737F4C1-B9DE-45E8-A064-7F2B0E000F66}"/>
                </a:ext>
              </a:extLst>
            </p:cNvPr>
            <p:cNvGrpSpPr/>
            <p:nvPr/>
          </p:nvGrpSpPr>
          <p:grpSpPr>
            <a:xfrm>
              <a:off x="8983276" y="4348987"/>
              <a:ext cx="417888" cy="417888"/>
              <a:chOff x="5372581" y="1617831"/>
              <a:chExt cx="498112" cy="498112"/>
            </a:xfrm>
          </p:grpSpPr>
          <p:sp>
            <p:nvSpPr>
              <p:cNvPr id="25" name="Oval 24">
                <a:extLst>
                  <a:ext uri="{FF2B5EF4-FFF2-40B4-BE49-F238E27FC236}">
                    <a16:creationId xmlns:a16="http://schemas.microsoft.com/office/drawing/2014/main" id="{091B4C11-89D8-415B-A08B-346024F7A320}"/>
                  </a:ext>
                </a:extLst>
              </p:cNvPr>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latin typeface="Segoe UI"/>
                </a:endParaRPr>
              </a:p>
            </p:txBody>
          </p:sp>
          <p:sp>
            <p:nvSpPr>
              <p:cNvPr id="26" name="Isosceles Triangle 25">
                <a:extLst>
                  <a:ext uri="{FF2B5EF4-FFF2-40B4-BE49-F238E27FC236}">
                    <a16:creationId xmlns:a16="http://schemas.microsoft.com/office/drawing/2014/main" id="{59E3493C-DFA0-474F-97DD-40D93F3AF5CC}"/>
                  </a:ext>
                </a:extLst>
              </p:cNvPr>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a:solidFill>
                    <a:srgbClr val="FFFFFF"/>
                  </a:solidFill>
                  <a:latin typeface="Segoe UI Light"/>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BD662AB6-8644-4736-B961-5072453B4E90}"/>
              </a:ext>
            </a:extLst>
          </p:cNvPr>
          <p:cNvGrpSpPr/>
          <p:nvPr/>
        </p:nvGrpSpPr>
        <p:grpSpPr>
          <a:xfrm>
            <a:off x="4563041" y="2554443"/>
            <a:ext cx="3006130" cy="3313315"/>
            <a:chOff x="4654094" y="2604913"/>
            <a:chExt cx="3067279" cy="3380713"/>
          </a:xfrm>
        </p:grpSpPr>
        <p:grpSp>
          <p:nvGrpSpPr>
            <p:cNvPr id="28" name="Group 27">
              <a:extLst>
                <a:ext uri="{FF2B5EF4-FFF2-40B4-BE49-F238E27FC236}">
                  <a16:creationId xmlns:a16="http://schemas.microsoft.com/office/drawing/2014/main" id="{31B81842-B131-4F69-86B5-1FCE5EA242B3}"/>
                </a:ext>
              </a:extLst>
            </p:cNvPr>
            <p:cNvGrpSpPr/>
            <p:nvPr/>
          </p:nvGrpSpPr>
          <p:grpSpPr>
            <a:xfrm>
              <a:off x="5585328" y="4715316"/>
              <a:ext cx="1020945" cy="1270310"/>
              <a:chOff x="6341716" y="3627566"/>
              <a:chExt cx="1364448" cy="1725235"/>
            </a:xfrm>
          </p:grpSpPr>
          <p:sp>
            <p:nvSpPr>
              <p:cNvPr id="35" name="Freeform 8">
                <a:extLst>
                  <a:ext uri="{FF2B5EF4-FFF2-40B4-BE49-F238E27FC236}">
                    <a16:creationId xmlns:a16="http://schemas.microsoft.com/office/drawing/2014/main" id="{4012EFF0-6AC1-4417-9596-F4D3073B1518}"/>
                  </a:ext>
                </a:extLst>
              </p:cNvPr>
              <p:cNvSpPr>
                <a:spLocks/>
              </p:cNvSpPr>
              <p:nvPr/>
            </p:nvSpPr>
            <p:spPr bwMode="auto">
              <a:xfrm>
                <a:off x="6668979" y="4625331"/>
                <a:ext cx="694971" cy="727470"/>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505050"/>
                  </a:solidFill>
                  <a:latin typeface="Segoe UI"/>
                </a:endParaRPr>
              </a:p>
            </p:txBody>
          </p:sp>
          <p:grpSp>
            <p:nvGrpSpPr>
              <p:cNvPr id="36" name="Group 35">
                <a:extLst>
                  <a:ext uri="{FF2B5EF4-FFF2-40B4-BE49-F238E27FC236}">
                    <a16:creationId xmlns:a16="http://schemas.microsoft.com/office/drawing/2014/main" id="{B63DF667-08C3-4A92-9475-CD8755E43F3E}"/>
                  </a:ext>
                </a:extLst>
              </p:cNvPr>
              <p:cNvGrpSpPr>
                <a:grpSpLocks noChangeAspect="1"/>
              </p:cNvGrpSpPr>
              <p:nvPr/>
            </p:nvGrpSpPr>
            <p:grpSpPr>
              <a:xfrm>
                <a:off x="6341716" y="3670934"/>
                <a:ext cx="374359" cy="631062"/>
                <a:chOff x="7239000" y="7758113"/>
                <a:chExt cx="555625" cy="936625"/>
              </a:xfrm>
            </p:grpSpPr>
            <p:sp>
              <p:nvSpPr>
                <p:cNvPr id="38" name="Rectangle 12">
                  <a:extLst>
                    <a:ext uri="{FF2B5EF4-FFF2-40B4-BE49-F238E27FC236}">
                      <a16:creationId xmlns:a16="http://schemas.microsoft.com/office/drawing/2014/main" id="{F8DD7141-9846-4931-B525-BB3B1BFB9A99}"/>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505050"/>
                    </a:solidFill>
                    <a:latin typeface="Segoe UI"/>
                  </a:endParaRPr>
                </a:p>
              </p:txBody>
            </p:sp>
            <p:sp>
              <p:nvSpPr>
                <p:cNvPr id="39" name="Rectangle 14">
                  <a:extLst>
                    <a:ext uri="{FF2B5EF4-FFF2-40B4-BE49-F238E27FC236}">
                      <a16:creationId xmlns:a16="http://schemas.microsoft.com/office/drawing/2014/main" id="{64E3414B-25E2-4983-8C1A-6BA446D96403}"/>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505050"/>
                    </a:solidFill>
                    <a:latin typeface="Segoe UI"/>
                  </a:endParaRPr>
                </a:p>
              </p:txBody>
            </p:sp>
            <p:sp>
              <p:nvSpPr>
                <p:cNvPr id="40" name="Freeform 15">
                  <a:extLst>
                    <a:ext uri="{FF2B5EF4-FFF2-40B4-BE49-F238E27FC236}">
                      <a16:creationId xmlns:a16="http://schemas.microsoft.com/office/drawing/2014/main" id="{97223F6A-1EFA-41AE-9842-27B9B34DD290}"/>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505050"/>
                    </a:solidFill>
                    <a:latin typeface="Segoe UI"/>
                  </a:endParaRPr>
                </a:p>
              </p:txBody>
            </p:sp>
          </p:grpSp>
          <p:sp>
            <p:nvSpPr>
              <p:cNvPr id="37" name="Freeform 20">
                <a:extLst>
                  <a:ext uri="{FF2B5EF4-FFF2-40B4-BE49-F238E27FC236}">
                    <a16:creationId xmlns:a16="http://schemas.microsoft.com/office/drawing/2014/main" id="{85322BEF-DA6B-4AEF-84D6-935FE2369398}"/>
                  </a:ext>
                </a:extLst>
              </p:cNvPr>
              <p:cNvSpPr>
                <a:spLocks noEditPoints="1"/>
              </p:cNvSpPr>
              <p:nvPr/>
            </p:nvSpPr>
            <p:spPr bwMode="auto">
              <a:xfrm>
                <a:off x="6994793" y="3627566"/>
                <a:ext cx="711371" cy="704974"/>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505050"/>
                  </a:solidFill>
                  <a:latin typeface="Segoe UI"/>
                </a:endParaRPr>
              </a:p>
            </p:txBody>
          </p:sp>
        </p:grpSp>
        <p:grpSp>
          <p:nvGrpSpPr>
            <p:cNvPr id="29" name="Group 28">
              <a:extLst>
                <a:ext uri="{FF2B5EF4-FFF2-40B4-BE49-F238E27FC236}">
                  <a16:creationId xmlns:a16="http://schemas.microsoft.com/office/drawing/2014/main" id="{654C2404-ECDA-422A-970E-12B80C5EAA86}"/>
                </a:ext>
              </a:extLst>
            </p:cNvPr>
            <p:cNvGrpSpPr/>
            <p:nvPr/>
          </p:nvGrpSpPr>
          <p:grpSpPr>
            <a:xfrm>
              <a:off x="4654094" y="2604913"/>
              <a:ext cx="1251993" cy="1964539"/>
              <a:chOff x="4654094" y="2604913"/>
              <a:chExt cx="1251993" cy="1964539"/>
            </a:xfrm>
          </p:grpSpPr>
          <p:pic>
            <p:nvPicPr>
              <p:cNvPr id="33" name="Picture 32">
                <a:extLst>
                  <a:ext uri="{FF2B5EF4-FFF2-40B4-BE49-F238E27FC236}">
                    <a16:creationId xmlns:a16="http://schemas.microsoft.com/office/drawing/2014/main" id="{6611D83D-3065-44B7-BC0F-40124C62F383}"/>
                  </a:ext>
                </a:extLst>
              </p:cNvPr>
              <p:cNvPicPr>
                <a:picLocks noChangeAspect="1"/>
              </p:cNvPicPr>
              <p:nvPr/>
            </p:nvPicPr>
            <p:blipFill rotWithShape="1">
              <a:blip r:embed="rId2"/>
              <a:srcRect b="37412"/>
              <a:stretch/>
            </p:blipFill>
            <p:spPr>
              <a:xfrm>
                <a:off x="4753777" y="2604913"/>
                <a:ext cx="1152310" cy="1964539"/>
              </a:xfrm>
              <a:prstGeom prst="rect">
                <a:avLst/>
              </a:prstGeom>
            </p:spPr>
          </p:pic>
          <p:sp>
            <p:nvSpPr>
              <p:cNvPr id="34" name="TextBox 33">
                <a:extLst>
                  <a:ext uri="{FF2B5EF4-FFF2-40B4-BE49-F238E27FC236}">
                    <a16:creationId xmlns:a16="http://schemas.microsoft.com/office/drawing/2014/main" id="{F03D2912-6980-4100-82DD-2F13D9F4E3E0}"/>
                  </a:ext>
                </a:extLst>
              </p:cNvPr>
              <p:cNvSpPr txBox="1"/>
              <p:nvPr/>
            </p:nvSpPr>
            <p:spPr bwMode="auto">
              <a:xfrm>
                <a:off x="4654094" y="3771547"/>
                <a:ext cx="810821" cy="549763"/>
              </a:xfrm>
              <a:prstGeom prst="rect">
                <a:avLst/>
              </a:prstGeom>
              <a:noFill/>
            </p:spPr>
            <p:txBody>
              <a:bodyPr wrap="none" lIns="179234" tIns="143387" rIns="179234" bIns="143387">
                <a:spAutoFit/>
              </a:bodyPr>
              <a:lstStyle/>
              <a:p>
                <a:pPr defTabSz="913963">
                  <a:lnSpc>
                    <a:spcPct val="90000"/>
                  </a:lnSpc>
                  <a:defRPr/>
                </a:pPr>
                <a:r>
                  <a:rPr lang="en-US" sz="1765">
                    <a:solidFill>
                      <a:srgbClr val="505050"/>
                    </a:solidFill>
                    <a:latin typeface="Segoe UI Light"/>
                  </a:rPr>
                  <a:t>User</a:t>
                </a:r>
              </a:p>
            </p:txBody>
          </p:sp>
        </p:grpSp>
        <p:grpSp>
          <p:nvGrpSpPr>
            <p:cNvPr id="30" name="Group 29">
              <a:extLst>
                <a:ext uri="{FF2B5EF4-FFF2-40B4-BE49-F238E27FC236}">
                  <a16:creationId xmlns:a16="http://schemas.microsoft.com/office/drawing/2014/main" id="{A91F7C4B-8C2A-4B40-BFAE-A728C0732027}"/>
                </a:ext>
              </a:extLst>
            </p:cNvPr>
            <p:cNvGrpSpPr/>
            <p:nvPr/>
          </p:nvGrpSpPr>
          <p:grpSpPr>
            <a:xfrm>
              <a:off x="6509895" y="2604913"/>
              <a:ext cx="1211478" cy="1981200"/>
              <a:chOff x="6509895" y="2604913"/>
              <a:chExt cx="1211478" cy="1981200"/>
            </a:xfrm>
          </p:grpSpPr>
          <p:pic>
            <p:nvPicPr>
              <p:cNvPr id="31" name="Picture 23">
                <a:extLst>
                  <a:ext uri="{FF2B5EF4-FFF2-40B4-BE49-F238E27FC236}">
                    <a16:creationId xmlns:a16="http://schemas.microsoft.com/office/drawing/2014/main" id="{3A1E4485-C40C-4FC9-B724-C512E98C311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auto">
              <a:xfrm>
                <a:off x="6581116" y="2604913"/>
                <a:ext cx="1140257"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716E667F-2872-4186-82A4-14891D275340}"/>
                  </a:ext>
                </a:extLst>
              </p:cNvPr>
              <p:cNvSpPr txBox="1"/>
              <p:nvPr/>
            </p:nvSpPr>
            <p:spPr>
              <a:xfrm>
                <a:off x="6509895" y="3771547"/>
                <a:ext cx="540854" cy="554089"/>
              </a:xfrm>
              <a:prstGeom prst="rect">
                <a:avLst/>
              </a:prstGeom>
              <a:noFill/>
            </p:spPr>
            <p:txBody>
              <a:bodyPr wrap="none" lIns="179234" tIns="143387" rIns="179234" bIns="143387">
                <a:spAutoFit/>
              </a:bodyPr>
              <a:lstStyle/>
              <a:p>
                <a:pPr defTabSz="913963">
                  <a:lnSpc>
                    <a:spcPct val="90000"/>
                  </a:lnSpc>
                  <a:defRPr/>
                </a:pPr>
                <a:r>
                  <a:rPr lang="en-US" sz="1765">
                    <a:solidFill>
                      <a:srgbClr val="505050"/>
                    </a:solidFill>
                    <a:latin typeface="Segoe UI Light"/>
                  </a:rPr>
                  <a:t>IT</a:t>
                </a:r>
              </a:p>
            </p:txBody>
          </p:sp>
        </p:grpSp>
      </p:grpSp>
      <p:grpSp>
        <p:nvGrpSpPr>
          <p:cNvPr id="41" name="Group 40">
            <a:extLst>
              <a:ext uri="{FF2B5EF4-FFF2-40B4-BE49-F238E27FC236}">
                <a16:creationId xmlns:a16="http://schemas.microsoft.com/office/drawing/2014/main" id="{5E86D16D-20F8-4730-A814-9C925ABE3880}"/>
              </a:ext>
            </a:extLst>
          </p:cNvPr>
          <p:cNvGrpSpPr/>
          <p:nvPr/>
        </p:nvGrpSpPr>
        <p:grpSpPr>
          <a:xfrm>
            <a:off x="4800969" y="4190785"/>
            <a:ext cx="2209198" cy="1090842"/>
            <a:chOff x="10744200" y="3048000"/>
            <a:chExt cx="2362177" cy="1166380"/>
          </a:xfrm>
        </p:grpSpPr>
        <p:grpSp>
          <p:nvGrpSpPr>
            <p:cNvPr id="42" name="Group 41">
              <a:extLst>
                <a:ext uri="{FF2B5EF4-FFF2-40B4-BE49-F238E27FC236}">
                  <a16:creationId xmlns:a16="http://schemas.microsoft.com/office/drawing/2014/main" id="{88050E5B-BA07-4C60-BC93-A5886148C9AD}"/>
                </a:ext>
              </a:extLst>
            </p:cNvPr>
            <p:cNvGrpSpPr/>
            <p:nvPr/>
          </p:nvGrpSpPr>
          <p:grpSpPr>
            <a:xfrm>
              <a:off x="10744200" y="3276600"/>
              <a:ext cx="1676314" cy="856538"/>
              <a:chOff x="11605458" y="3406363"/>
              <a:chExt cx="1676314" cy="856538"/>
            </a:xfrm>
          </p:grpSpPr>
          <p:sp>
            <p:nvSpPr>
              <p:cNvPr id="57" name="Freeform 5">
                <a:extLst>
                  <a:ext uri="{FF2B5EF4-FFF2-40B4-BE49-F238E27FC236}">
                    <a16:creationId xmlns:a16="http://schemas.microsoft.com/office/drawing/2014/main" id="{BC29E981-85C6-4197-B367-5BC8CF42E305}"/>
                  </a:ext>
                </a:extLst>
              </p:cNvPr>
              <p:cNvSpPr>
                <a:spLocks/>
              </p:cNvSpPr>
              <p:nvPr/>
            </p:nvSpPr>
            <p:spPr bwMode="auto">
              <a:xfrm>
                <a:off x="11605458" y="4195504"/>
                <a:ext cx="1676314" cy="67397"/>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tx2">
                  <a:lumMod val="50000"/>
                </a:schemeClr>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58" name="Freeform 6">
                <a:extLst>
                  <a:ext uri="{FF2B5EF4-FFF2-40B4-BE49-F238E27FC236}">
                    <a16:creationId xmlns:a16="http://schemas.microsoft.com/office/drawing/2014/main" id="{5C36B5DC-1878-4AF4-AE3B-BC95FD79CF10}"/>
                  </a:ext>
                </a:extLst>
              </p:cNvPr>
              <p:cNvSpPr>
                <a:spLocks/>
              </p:cNvSpPr>
              <p:nvPr/>
            </p:nvSpPr>
            <p:spPr bwMode="auto">
              <a:xfrm>
                <a:off x="11817448" y="3406363"/>
                <a:ext cx="1252334" cy="812425"/>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tx2">
                  <a:lumMod val="50000"/>
                </a:schemeClr>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59" name="Freeform 7">
                <a:extLst>
                  <a:ext uri="{FF2B5EF4-FFF2-40B4-BE49-F238E27FC236}">
                    <a16:creationId xmlns:a16="http://schemas.microsoft.com/office/drawing/2014/main" id="{8258465A-892D-457B-A9DF-A3B2A6A2A78E}"/>
                  </a:ext>
                </a:extLst>
              </p:cNvPr>
              <p:cNvSpPr>
                <a:spLocks/>
              </p:cNvSpPr>
              <p:nvPr/>
            </p:nvSpPr>
            <p:spPr bwMode="auto">
              <a:xfrm>
                <a:off x="11872591" y="3452927"/>
                <a:ext cx="1144501" cy="713169"/>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accent5">
                  <a:lumMod val="75000"/>
                </a:schemeClr>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60" name="Freeform 8">
                <a:extLst>
                  <a:ext uri="{FF2B5EF4-FFF2-40B4-BE49-F238E27FC236}">
                    <a16:creationId xmlns:a16="http://schemas.microsoft.com/office/drawing/2014/main" id="{AACDB33A-5A95-4ACE-B73D-82C8CE3DC619}"/>
                  </a:ext>
                </a:extLst>
              </p:cNvPr>
              <p:cNvSpPr>
                <a:spLocks/>
              </p:cNvSpPr>
              <p:nvPr/>
            </p:nvSpPr>
            <p:spPr bwMode="auto">
              <a:xfrm>
                <a:off x="11872591" y="3452927"/>
                <a:ext cx="681309" cy="713169"/>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61" name="Freeform 9">
                <a:extLst>
                  <a:ext uri="{FF2B5EF4-FFF2-40B4-BE49-F238E27FC236}">
                    <a16:creationId xmlns:a16="http://schemas.microsoft.com/office/drawing/2014/main" id="{329E68B3-B151-4F79-B94D-52F4A19331E4}"/>
                  </a:ext>
                </a:extLst>
              </p:cNvPr>
              <p:cNvSpPr>
                <a:spLocks/>
              </p:cNvSpPr>
              <p:nvPr/>
            </p:nvSpPr>
            <p:spPr bwMode="auto">
              <a:xfrm>
                <a:off x="11872591" y="3452927"/>
                <a:ext cx="681309" cy="713169"/>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accent5"/>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grpSp>
        <p:grpSp>
          <p:nvGrpSpPr>
            <p:cNvPr id="43" name="Group 42">
              <a:extLst>
                <a:ext uri="{FF2B5EF4-FFF2-40B4-BE49-F238E27FC236}">
                  <a16:creationId xmlns:a16="http://schemas.microsoft.com/office/drawing/2014/main" id="{A8214FE5-1E0C-4236-A507-8D5417E75A6B}"/>
                </a:ext>
              </a:extLst>
            </p:cNvPr>
            <p:cNvGrpSpPr>
              <a:grpSpLocks noChangeAspect="1"/>
            </p:cNvGrpSpPr>
            <p:nvPr/>
          </p:nvGrpSpPr>
          <p:grpSpPr>
            <a:xfrm>
              <a:off x="12649200" y="3429000"/>
              <a:ext cx="457177" cy="785380"/>
              <a:chOff x="7170738" y="7689850"/>
              <a:chExt cx="692150" cy="1189038"/>
            </a:xfrm>
          </p:grpSpPr>
          <p:sp>
            <p:nvSpPr>
              <p:cNvPr id="49" name="Freeform 62">
                <a:extLst>
                  <a:ext uri="{FF2B5EF4-FFF2-40B4-BE49-F238E27FC236}">
                    <a16:creationId xmlns:a16="http://schemas.microsoft.com/office/drawing/2014/main" id="{8E1D25E4-0A2B-40F4-A8C4-050FF906AF6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319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50" name="Rectangle 49">
                <a:extLst>
                  <a:ext uri="{FF2B5EF4-FFF2-40B4-BE49-F238E27FC236}">
                    <a16:creationId xmlns:a16="http://schemas.microsoft.com/office/drawing/2014/main" id="{3F46156B-6AAD-4CCF-B874-4B16E7BA6D06}"/>
                  </a:ext>
                </a:extLst>
              </p:cNvPr>
              <p:cNvSpPr>
                <a:spLocks noChangeArrowheads="1"/>
              </p:cNvSpPr>
              <p:nvPr/>
            </p:nvSpPr>
            <p:spPr bwMode="auto">
              <a:xfrm>
                <a:off x="7239000" y="7758113"/>
                <a:ext cx="555625" cy="935038"/>
              </a:xfrm>
              <a:prstGeom prst="rect">
                <a:avLst/>
              </a:prstGeom>
              <a:solidFill>
                <a:srgbClr val="672A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51" name="Rectangle 50">
                <a:extLst>
                  <a:ext uri="{FF2B5EF4-FFF2-40B4-BE49-F238E27FC236}">
                    <a16:creationId xmlns:a16="http://schemas.microsoft.com/office/drawing/2014/main" id="{BAA6EDD9-0894-4A9B-BF37-D3379264E894}"/>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52" name="Freeform 65">
                <a:extLst>
                  <a:ext uri="{FF2B5EF4-FFF2-40B4-BE49-F238E27FC236}">
                    <a16:creationId xmlns:a16="http://schemas.microsoft.com/office/drawing/2014/main" id="{882A0F0E-E4F9-4DF1-AB9A-3D43B6692617}"/>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672A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53" name="Rectangle 52">
                <a:extLst>
                  <a:ext uri="{FF2B5EF4-FFF2-40B4-BE49-F238E27FC236}">
                    <a16:creationId xmlns:a16="http://schemas.microsoft.com/office/drawing/2014/main" id="{17C2BCFC-8D65-4337-8AF5-141880303D21}"/>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54" name="Freeform 67">
                <a:extLst>
                  <a:ext uri="{FF2B5EF4-FFF2-40B4-BE49-F238E27FC236}">
                    <a16:creationId xmlns:a16="http://schemas.microsoft.com/office/drawing/2014/main" id="{BAFF9018-1B99-4462-9F49-26A7732D9DAC}"/>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55" name="Freeform 68">
                <a:extLst>
                  <a:ext uri="{FF2B5EF4-FFF2-40B4-BE49-F238E27FC236}">
                    <a16:creationId xmlns:a16="http://schemas.microsoft.com/office/drawing/2014/main" id="{F6C21E22-8C07-41ED-9488-819C66D05502}"/>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8555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56" name="Freeform 69">
                <a:extLst>
                  <a:ext uri="{FF2B5EF4-FFF2-40B4-BE49-F238E27FC236}">
                    <a16:creationId xmlns:a16="http://schemas.microsoft.com/office/drawing/2014/main" id="{BBC62B70-0535-4C2B-9BB6-78504F4F73B3}"/>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grpSp>
        <p:grpSp>
          <p:nvGrpSpPr>
            <p:cNvPr id="44" name="Group 43">
              <a:extLst>
                <a:ext uri="{FF2B5EF4-FFF2-40B4-BE49-F238E27FC236}">
                  <a16:creationId xmlns:a16="http://schemas.microsoft.com/office/drawing/2014/main" id="{DFAD43AC-12AB-4B91-86A4-FF2011074768}"/>
                </a:ext>
              </a:extLst>
            </p:cNvPr>
            <p:cNvGrpSpPr/>
            <p:nvPr/>
          </p:nvGrpSpPr>
          <p:grpSpPr>
            <a:xfrm>
              <a:off x="11734800" y="3048000"/>
              <a:ext cx="1164603" cy="756651"/>
              <a:chOff x="12135557" y="2423349"/>
              <a:chExt cx="1281887" cy="832851"/>
            </a:xfrm>
          </p:grpSpPr>
          <p:sp>
            <p:nvSpPr>
              <p:cNvPr id="45" name="Freeform 57">
                <a:extLst>
                  <a:ext uri="{FF2B5EF4-FFF2-40B4-BE49-F238E27FC236}">
                    <a16:creationId xmlns:a16="http://schemas.microsoft.com/office/drawing/2014/main" id="{581D06C1-C64B-4564-A37E-645937F494E8}"/>
                  </a:ext>
                </a:extLst>
              </p:cNvPr>
              <p:cNvSpPr>
                <a:spLocks/>
              </p:cNvSpPr>
              <p:nvPr/>
            </p:nvSpPr>
            <p:spPr bwMode="auto">
              <a:xfrm>
                <a:off x="12135557" y="2423349"/>
                <a:ext cx="1281887" cy="8328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accent2">
                  <a:lumMod val="50000"/>
                </a:schemeClr>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46" name="Freeform 59">
                <a:extLst>
                  <a:ext uri="{FF2B5EF4-FFF2-40B4-BE49-F238E27FC236}">
                    <a16:creationId xmlns:a16="http://schemas.microsoft.com/office/drawing/2014/main" id="{2712C89E-5CCE-48A4-AC3C-60CBB0BB452D}"/>
                  </a:ext>
                </a:extLst>
              </p:cNvPr>
              <p:cNvSpPr>
                <a:spLocks/>
              </p:cNvSpPr>
              <p:nvPr/>
            </p:nvSpPr>
            <p:spPr bwMode="auto">
              <a:xfrm>
                <a:off x="12192000" y="2438400"/>
                <a:ext cx="1169001" cy="727490"/>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accent2">
                  <a:lumMod val="75000"/>
                </a:schemeClr>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47" name="Freeform 60">
                <a:extLst>
                  <a:ext uri="{FF2B5EF4-FFF2-40B4-BE49-F238E27FC236}">
                    <a16:creationId xmlns:a16="http://schemas.microsoft.com/office/drawing/2014/main" id="{379C1EEB-69A8-42E6-9977-016C1CE0B6DB}"/>
                  </a:ext>
                </a:extLst>
              </p:cNvPr>
              <p:cNvSpPr>
                <a:spLocks noEditPoints="1"/>
              </p:cNvSpPr>
              <p:nvPr/>
            </p:nvSpPr>
            <p:spPr bwMode="auto">
              <a:xfrm>
                <a:off x="12192000" y="2474776"/>
                <a:ext cx="697387" cy="691116"/>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sp>
            <p:nvSpPr>
              <p:cNvPr id="48" name="Freeform 61">
                <a:extLst>
                  <a:ext uri="{FF2B5EF4-FFF2-40B4-BE49-F238E27FC236}">
                    <a16:creationId xmlns:a16="http://schemas.microsoft.com/office/drawing/2014/main" id="{C4147049-B3E5-4C36-A56E-95E9FE32091F}"/>
                  </a:ext>
                </a:extLst>
              </p:cNvPr>
              <p:cNvSpPr>
                <a:spLocks noEditPoints="1"/>
              </p:cNvSpPr>
              <p:nvPr/>
            </p:nvSpPr>
            <p:spPr bwMode="auto">
              <a:xfrm>
                <a:off x="12192000" y="2474776"/>
                <a:ext cx="697387" cy="691116"/>
              </a:xfrm>
              <a:custGeom>
                <a:avLst/>
                <a:gdLst>
                  <a:gd name="T0" fmla="*/ 235 w 235"/>
                  <a:gd name="T1" fmla="*/ 0 h 231"/>
                  <a:gd name="T2" fmla="*/ 0 w 235"/>
                  <a:gd name="T3" fmla="*/ 0 h 231"/>
                  <a:gd name="T4" fmla="*/ 0 w 235"/>
                  <a:gd name="T5" fmla="*/ 231 h 231"/>
                  <a:gd name="T6" fmla="*/ 205 w 235"/>
                  <a:gd name="T7" fmla="*/ 231 h 231"/>
                  <a:gd name="T8" fmla="*/ 235 w 235"/>
                  <a:gd name="T9" fmla="*/ 0 h 231"/>
                  <a:gd name="T10" fmla="*/ 0 w 235"/>
                  <a:gd name="T11" fmla="*/ 0 h 231"/>
                  <a:gd name="T12" fmla="*/ 0 w 235"/>
                  <a:gd name="T13" fmla="*/ 0 h 231"/>
                  <a:gd name="T14" fmla="*/ 0 w 235"/>
                  <a:gd name="T15" fmla="*/ 0 h 231"/>
                  <a:gd name="T16" fmla="*/ 0 w 235"/>
                  <a:gd name="T17" fmla="*/ 0 h 231"/>
                  <a:gd name="T18" fmla="*/ 0 w 235"/>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1">
                    <a:moveTo>
                      <a:pt x="235" y="0"/>
                    </a:moveTo>
                    <a:cubicBezTo>
                      <a:pt x="179" y="0"/>
                      <a:pt x="102" y="0"/>
                      <a:pt x="0" y="0"/>
                    </a:cubicBezTo>
                    <a:cubicBezTo>
                      <a:pt x="0" y="1"/>
                      <a:pt x="0" y="20"/>
                      <a:pt x="0" y="231"/>
                    </a:cubicBezTo>
                    <a:cubicBezTo>
                      <a:pt x="205" y="231"/>
                      <a:pt x="205" y="231"/>
                      <a:pt x="205" y="231"/>
                    </a:cubicBezTo>
                    <a:cubicBezTo>
                      <a:pt x="235" y="0"/>
                      <a:pt x="235" y="0"/>
                      <a:pt x="235"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chemeClr val="accent2"/>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ndParaRPr>
              </a:p>
            </p:txBody>
          </p:sp>
        </p:grpSp>
      </p:grpSp>
      <p:sp>
        <p:nvSpPr>
          <p:cNvPr id="65" name="Circular Arrow 13">
            <a:extLst>
              <a:ext uri="{FF2B5EF4-FFF2-40B4-BE49-F238E27FC236}">
                <a16:creationId xmlns:a16="http://schemas.microsoft.com/office/drawing/2014/main" id="{B6295DF5-EF16-40C0-8603-CB61876E2BF0}"/>
              </a:ext>
            </a:extLst>
          </p:cNvPr>
          <p:cNvSpPr>
            <a:spLocks noChangeAspect="1"/>
          </p:cNvSpPr>
          <p:nvPr/>
        </p:nvSpPr>
        <p:spPr bwMode="auto">
          <a:xfrm rot="10680000">
            <a:off x="3197208" y="1073001"/>
            <a:ext cx="5783543" cy="5783543"/>
          </a:xfrm>
          <a:prstGeom prst="circularArrow">
            <a:avLst>
              <a:gd name="adj1" fmla="val 12500"/>
              <a:gd name="adj2" fmla="val 961384"/>
              <a:gd name="adj3" fmla="val 20457681"/>
              <a:gd name="adj4" fmla="val 1104730"/>
              <a:gd name="adj5" fmla="val 11606"/>
            </a:avLst>
          </a:prstGeom>
          <a:solidFill>
            <a:schemeClr val="accent3">
              <a:lumMod val="50000"/>
              <a:alpha val="74902"/>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ircular Arrow 48">
            <a:extLst>
              <a:ext uri="{FF2B5EF4-FFF2-40B4-BE49-F238E27FC236}">
                <a16:creationId xmlns:a16="http://schemas.microsoft.com/office/drawing/2014/main" id="{9039E821-2ECA-4FA8-B2F4-067B6EFDCFFF}"/>
              </a:ext>
            </a:extLst>
          </p:cNvPr>
          <p:cNvSpPr>
            <a:spLocks noChangeAspect="1"/>
          </p:cNvSpPr>
          <p:nvPr/>
        </p:nvSpPr>
        <p:spPr bwMode="auto">
          <a:xfrm rot="19860000">
            <a:off x="3183447" y="1080780"/>
            <a:ext cx="5783543" cy="5783543"/>
          </a:xfrm>
          <a:prstGeom prst="circularArrow">
            <a:avLst>
              <a:gd name="adj1" fmla="val 12500"/>
              <a:gd name="adj2" fmla="val 961384"/>
              <a:gd name="adj3" fmla="val 20457681"/>
              <a:gd name="adj4" fmla="val 13554724"/>
              <a:gd name="adj5" fmla="val 11606"/>
            </a:avLst>
          </a:prstGeom>
          <a:solidFill>
            <a:schemeClr val="accent3">
              <a:lumMod val="50000"/>
              <a:alpha val="74902"/>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Circular Arrow 50">
            <a:extLst>
              <a:ext uri="{FF2B5EF4-FFF2-40B4-BE49-F238E27FC236}">
                <a16:creationId xmlns:a16="http://schemas.microsoft.com/office/drawing/2014/main" id="{5B9F009B-83EA-4321-AE38-994E1A346743}"/>
              </a:ext>
            </a:extLst>
          </p:cNvPr>
          <p:cNvSpPr>
            <a:spLocks noChangeAspect="1"/>
          </p:cNvSpPr>
          <p:nvPr/>
        </p:nvSpPr>
        <p:spPr bwMode="auto">
          <a:xfrm rot="2400000">
            <a:off x="3183447" y="1080780"/>
            <a:ext cx="5783543" cy="5783543"/>
          </a:xfrm>
          <a:prstGeom prst="circularArrow">
            <a:avLst>
              <a:gd name="adj1" fmla="val 12500"/>
              <a:gd name="adj2" fmla="val 961384"/>
              <a:gd name="adj3" fmla="val 20457681"/>
              <a:gd name="adj4" fmla="val 9515030"/>
              <a:gd name="adj5" fmla="val 11606"/>
            </a:avLst>
          </a:prstGeom>
          <a:solidFill>
            <a:schemeClr val="accent3">
              <a:lumMod val="50000"/>
              <a:alpha val="74902"/>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32751980"/>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5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6"/>
                                        </p:tgtEl>
                                      </p:cBhvr>
                                    </p:animEffect>
                                    <p:set>
                                      <p:cBhvr>
                                        <p:cTn id="35" dur="1" fill="hold">
                                          <p:stCondLst>
                                            <p:cond delay="499"/>
                                          </p:stCondLst>
                                        </p:cTn>
                                        <p:tgtEl>
                                          <p:spTgt spid="66"/>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67"/>
                                        </p:tgtEl>
                                      </p:cBhvr>
                                    </p:animEffect>
                                    <p:set>
                                      <p:cBhvr>
                                        <p:cTn id="43" dur="1" fill="hold">
                                          <p:stCondLst>
                                            <p:cond delay="499"/>
                                          </p:stCondLst>
                                        </p:cTn>
                                        <p:tgtEl>
                                          <p:spTgt spid="67"/>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6" grpId="1" animBg="1"/>
      <p:bldP spid="67" grpId="0" animBg="1"/>
      <p:bldP spid="6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D92B-ADAB-48B6-8814-E46D51D02437}"/>
              </a:ext>
            </a:extLst>
          </p:cNvPr>
          <p:cNvSpPr>
            <a:spLocks noGrp="1"/>
          </p:cNvSpPr>
          <p:nvPr>
            <p:ph type="title"/>
          </p:nvPr>
        </p:nvSpPr>
        <p:spPr/>
        <p:txBody>
          <a:bodyPr/>
          <a:lstStyle/>
          <a:p>
            <a:r>
              <a:rPr lang="en-US" dirty="0"/>
              <a:t>Types of Cloud services (2)</a:t>
            </a:r>
          </a:p>
        </p:txBody>
      </p:sp>
      <p:pic>
        <p:nvPicPr>
          <p:cNvPr id="3" name="Content Placeholder 2">
            <a:extLst>
              <a:ext uri="{FF2B5EF4-FFF2-40B4-BE49-F238E27FC236}">
                <a16:creationId xmlns:a16="http://schemas.microsoft.com/office/drawing/2014/main" id="{289DCF8D-1036-4862-91DB-D2571E037099}"/>
              </a:ext>
            </a:extLst>
          </p:cNvPr>
          <p:cNvPicPr>
            <a:picLocks noChangeAspect="1"/>
          </p:cNvPicPr>
          <p:nvPr/>
        </p:nvPicPr>
        <p:blipFill>
          <a:blip r:embed="rId2"/>
          <a:stretch>
            <a:fillRect/>
          </a:stretch>
        </p:blipFill>
        <p:spPr>
          <a:xfrm>
            <a:off x="2547793" y="1388980"/>
            <a:ext cx="7096413" cy="5264484"/>
          </a:xfrm>
          <a:prstGeom prst="rect">
            <a:avLst/>
          </a:prstGeom>
        </p:spPr>
      </p:pic>
    </p:spTree>
    <p:extLst>
      <p:ext uri="{BB962C8B-B14F-4D97-AF65-F5344CB8AC3E}">
        <p14:creationId xmlns:p14="http://schemas.microsoft.com/office/powerpoint/2010/main" val="668285136"/>
      </p:ext>
    </p:extLst>
  </p:cSld>
  <p:clrMapOvr>
    <a:masterClrMapping/>
  </p:clrMapOvr>
  <p:transition spd="slow" advClick="0" advTm="5000">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81BC-6D27-4216-BB6B-885EF38F6E6E}"/>
              </a:ext>
            </a:extLst>
          </p:cNvPr>
          <p:cNvSpPr>
            <a:spLocks noGrp="1"/>
          </p:cNvSpPr>
          <p:nvPr>
            <p:ph type="title"/>
          </p:nvPr>
        </p:nvSpPr>
        <p:spPr/>
        <p:txBody>
          <a:bodyPr/>
          <a:lstStyle/>
          <a:p>
            <a:r>
              <a:rPr lang="en-US" dirty="0"/>
              <a:t>Mobile Application Management (MAM)</a:t>
            </a:r>
          </a:p>
        </p:txBody>
      </p:sp>
      <p:sp>
        <p:nvSpPr>
          <p:cNvPr id="3" name="Text Placeholder 2">
            <a:extLst>
              <a:ext uri="{FF2B5EF4-FFF2-40B4-BE49-F238E27FC236}">
                <a16:creationId xmlns:a16="http://schemas.microsoft.com/office/drawing/2014/main" id="{10B37217-118C-4495-ADC0-D0D628520592}"/>
              </a:ext>
            </a:extLst>
          </p:cNvPr>
          <p:cNvSpPr>
            <a:spLocks noGrp="1"/>
          </p:cNvSpPr>
          <p:nvPr>
            <p:ph type="body" sz="quarter" idx="10"/>
          </p:nvPr>
        </p:nvSpPr>
        <p:spPr>
          <a:xfrm>
            <a:off x="5907417" y="1356955"/>
            <a:ext cx="6033660" cy="5333885"/>
          </a:xfrm>
        </p:spPr>
        <p:txBody>
          <a:bodyPr>
            <a:normAutofit/>
          </a:bodyPr>
          <a:lstStyle/>
          <a:p>
            <a:pPr marL="284163" indent="-284163"/>
            <a:r>
              <a:rPr lang="en-US" sz="2800" dirty="0"/>
              <a:t>Known as “App protection policies”</a:t>
            </a:r>
          </a:p>
          <a:p>
            <a:pPr marL="284163" indent="-284163"/>
            <a:r>
              <a:rPr lang="en-US" sz="2800" dirty="0"/>
              <a:t>Protecting your company data at the </a:t>
            </a:r>
            <a:br>
              <a:rPr lang="en-US" sz="2800" dirty="0"/>
            </a:br>
            <a:r>
              <a:rPr lang="en-US" sz="2800" dirty="0"/>
              <a:t>app level</a:t>
            </a:r>
          </a:p>
          <a:p>
            <a:pPr marL="284163" indent="-284163"/>
            <a:r>
              <a:rPr lang="en-US" sz="2800" dirty="0"/>
              <a:t>End-user productivity isn't affected –</a:t>
            </a:r>
            <a:br>
              <a:rPr lang="en-US" sz="2800" dirty="0"/>
            </a:br>
            <a:r>
              <a:rPr lang="en-US" sz="2800" dirty="0"/>
              <a:t>policies do not apply for the same app</a:t>
            </a:r>
            <a:br>
              <a:rPr lang="en-US" sz="2800" dirty="0"/>
            </a:br>
            <a:r>
              <a:rPr lang="en-US" sz="2800" dirty="0"/>
              <a:t>if the data is personal</a:t>
            </a:r>
          </a:p>
          <a:p>
            <a:pPr marL="284163" indent="-284163"/>
            <a:r>
              <a:rPr lang="en-US" sz="2800" dirty="0"/>
              <a:t>App-layer protection examples:</a:t>
            </a:r>
          </a:p>
          <a:p>
            <a:pPr marL="817229" lvl="1" indent="-284163"/>
            <a:r>
              <a:rPr lang="en-US" sz="2200" dirty="0"/>
              <a:t>Require PIN to open an app</a:t>
            </a:r>
          </a:p>
          <a:p>
            <a:pPr marL="817229" lvl="1" indent="-284163"/>
            <a:r>
              <a:rPr lang="en-US" sz="2200" dirty="0"/>
              <a:t>Control sharing of data between apps</a:t>
            </a:r>
          </a:p>
          <a:p>
            <a:pPr marL="817229" lvl="1" indent="-284163"/>
            <a:r>
              <a:rPr lang="en-US" sz="2200" dirty="0"/>
              <a:t>Prevent saving to personal storage/location</a:t>
            </a:r>
          </a:p>
        </p:txBody>
      </p:sp>
      <p:pic>
        <p:nvPicPr>
          <p:cNvPr id="6" name="Picture 5">
            <a:extLst>
              <a:ext uri="{FF2B5EF4-FFF2-40B4-BE49-F238E27FC236}">
                <a16:creationId xmlns:a16="http://schemas.microsoft.com/office/drawing/2014/main" id="{A5B46B17-83D5-4AAC-9EDE-10CDBC835313}"/>
              </a:ext>
            </a:extLst>
          </p:cNvPr>
          <p:cNvPicPr>
            <a:picLocks noChangeAspect="1"/>
          </p:cNvPicPr>
          <p:nvPr/>
        </p:nvPicPr>
        <p:blipFill>
          <a:blip r:embed="rId2"/>
          <a:stretch>
            <a:fillRect/>
          </a:stretch>
        </p:blipFill>
        <p:spPr>
          <a:xfrm>
            <a:off x="190405" y="1619629"/>
            <a:ext cx="5273686" cy="4808539"/>
          </a:xfrm>
          <a:prstGeom prst="rect">
            <a:avLst/>
          </a:prstGeom>
        </p:spPr>
      </p:pic>
    </p:spTree>
    <p:extLst>
      <p:ext uri="{BB962C8B-B14F-4D97-AF65-F5344CB8AC3E}">
        <p14:creationId xmlns:p14="http://schemas.microsoft.com/office/powerpoint/2010/main" val="1713578773"/>
      </p:ext>
    </p:extLst>
  </p:cSld>
  <p:clrMapOvr>
    <a:masterClrMapping/>
  </p:clrMapOvr>
  <p:transition spd="slow" advClick="0" advTm="5000">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81BC-6D27-4216-BB6B-885EF38F6E6E}"/>
              </a:ext>
            </a:extLst>
          </p:cNvPr>
          <p:cNvSpPr>
            <a:spLocks noGrp="1"/>
          </p:cNvSpPr>
          <p:nvPr>
            <p:ph type="title"/>
          </p:nvPr>
        </p:nvSpPr>
        <p:spPr/>
        <p:txBody>
          <a:bodyPr/>
          <a:lstStyle/>
          <a:p>
            <a:r>
              <a:rPr lang="en-US" dirty="0"/>
              <a:t>Mobile Device Management (MDM)</a:t>
            </a:r>
          </a:p>
        </p:txBody>
      </p:sp>
      <p:sp>
        <p:nvSpPr>
          <p:cNvPr id="3" name="Text Placeholder 2">
            <a:extLst>
              <a:ext uri="{FF2B5EF4-FFF2-40B4-BE49-F238E27FC236}">
                <a16:creationId xmlns:a16="http://schemas.microsoft.com/office/drawing/2014/main" id="{10B37217-118C-4495-ADC0-D0D628520592}"/>
              </a:ext>
            </a:extLst>
          </p:cNvPr>
          <p:cNvSpPr>
            <a:spLocks noGrp="1"/>
          </p:cNvSpPr>
          <p:nvPr>
            <p:ph type="body" sz="quarter" idx="10"/>
          </p:nvPr>
        </p:nvSpPr>
        <p:spPr>
          <a:xfrm>
            <a:off x="5918041" y="1247241"/>
            <a:ext cx="6174425" cy="5403458"/>
          </a:xfrm>
        </p:spPr>
        <p:txBody>
          <a:bodyPr>
            <a:normAutofit/>
          </a:bodyPr>
          <a:lstStyle/>
          <a:p>
            <a:pPr marL="341313" indent="-341313"/>
            <a:r>
              <a:rPr lang="en-US" sz="2800" dirty="0"/>
              <a:t>Additional level of security – the </a:t>
            </a:r>
            <a:br>
              <a:rPr lang="en-US" sz="2800" dirty="0"/>
            </a:br>
            <a:r>
              <a:rPr lang="en-US" sz="2800" dirty="0"/>
              <a:t>whole device is now protected</a:t>
            </a:r>
          </a:p>
          <a:p>
            <a:pPr marL="341313" indent="-341313"/>
            <a:r>
              <a:rPr lang="en-US" sz="2800" dirty="0"/>
              <a:t>Device-layer protection examples:</a:t>
            </a:r>
          </a:p>
          <a:p>
            <a:pPr marL="874379" lvl="1" indent="-341313"/>
            <a:r>
              <a:rPr lang="en-US" sz="2200" dirty="0"/>
              <a:t>Require PIN to access the device</a:t>
            </a:r>
          </a:p>
          <a:p>
            <a:pPr marL="874379" lvl="1" indent="-341313"/>
            <a:r>
              <a:rPr lang="en-US" sz="2200" dirty="0"/>
              <a:t>Deploy apps to the device</a:t>
            </a:r>
          </a:p>
          <a:p>
            <a:pPr marL="874379" lvl="1" indent="-341313"/>
            <a:r>
              <a:rPr lang="en-US" sz="2200" dirty="0"/>
              <a:t>Restrict camera usage</a:t>
            </a:r>
          </a:p>
          <a:p>
            <a:pPr marL="874379" lvl="1" indent="-341313"/>
            <a:r>
              <a:rPr lang="en-US" sz="2200" dirty="0"/>
              <a:t>Remote wipe</a:t>
            </a:r>
          </a:p>
          <a:p>
            <a:pPr marL="341313" indent="-341313"/>
            <a:r>
              <a:rPr lang="en-US" sz="2800" u="sng" dirty="0"/>
              <a:t>The device must be enrolled in Intune</a:t>
            </a:r>
          </a:p>
          <a:p>
            <a:pPr marL="341313" indent="-341313"/>
            <a:r>
              <a:rPr lang="en-US" sz="2800" dirty="0"/>
              <a:t>In this picture, we have MDM + MAM</a:t>
            </a:r>
            <a:br>
              <a:rPr lang="en-US" sz="2800" dirty="0"/>
            </a:br>
            <a:r>
              <a:rPr lang="en-US" sz="2800" dirty="0"/>
              <a:t>protection</a:t>
            </a:r>
          </a:p>
        </p:txBody>
      </p:sp>
      <p:pic>
        <p:nvPicPr>
          <p:cNvPr id="4" name="Picture 3">
            <a:extLst>
              <a:ext uri="{FF2B5EF4-FFF2-40B4-BE49-F238E27FC236}">
                <a16:creationId xmlns:a16="http://schemas.microsoft.com/office/drawing/2014/main" id="{8A0FB452-B39B-4329-AA57-7971F9F72546}"/>
              </a:ext>
            </a:extLst>
          </p:cNvPr>
          <p:cNvPicPr>
            <a:picLocks noChangeAspect="1"/>
          </p:cNvPicPr>
          <p:nvPr/>
        </p:nvPicPr>
        <p:blipFill>
          <a:blip r:embed="rId2"/>
          <a:stretch>
            <a:fillRect/>
          </a:stretch>
        </p:blipFill>
        <p:spPr>
          <a:xfrm>
            <a:off x="99533" y="1408237"/>
            <a:ext cx="5602688" cy="4776841"/>
          </a:xfrm>
          <a:prstGeom prst="rect">
            <a:avLst/>
          </a:prstGeom>
        </p:spPr>
      </p:pic>
    </p:spTree>
    <p:extLst>
      <p:ext uri="{BB962C8B-B14F-4D97-AF65-F5344CB8AC3E}">
        <p14:creationId xmlns:p14="http://schemas.microsoft.com/office/powerpoint/2010/main" val="618886303"/>
      </p:ext>
    </p:extLst>
  </p:cSld>
  <p:clrMapOvr>
    <a:masterClrMapping/>
  </p:clrMapOvr>
  <p:transition spd="slow" advClick="0" advTm="5000">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FBE1-6214-4C32-81DB-DF6A5CE525D1}"/>
              </a:ext>
            </a:extLst>
          </p:cNvPr>
          <p:cNvSpPr>
            <a:spLocks noGrp="1"/>
          </p:cNvSpPr>
          <p:nvPr>
            <p:ph type="title"/>
          </p:nvPr>
        </p:nvSpPr>
        <p:spPr/>
        <p:txBody>
          <a:bodyPr/>
          <a:lstStyle/>
          <a:p>
            <a:r>
              <a:rPr lang="en-US" dirty="0"/>
              <a:t>Which client app?</a:t>
            </a:r>
          </a:p>
        </p:txBody>
      </p:sp>
      <p:sp>
        <p:nvSpPr>
          <p:cNvPr id="3" name="Text Placeholder 2">
            <a:extLst>
              <a:ext uri="{FF2B5EF4-FFF2-40B4-BE49-F238E27FC236}">
                <a16:creationId xmlns:a16="http://schemas.microsoft.com/office/drawing/2014/main" id="{FAA8FBFD-98A5-453E-8D12-A6D36D6D76B8}"/>
              </a:ext>
            </a:extLst>
          </p:cNvPr>
          <p:cNvSpPr>
            <a:spLocks noGrp="1"/>
          </p:cNvSpPr>
          <p:nvPr>
            <p:ph type="body" sz="quarter" idx="10"/>
          </p:nvPr>
        </p:nvSpPr>
        <p:spPr/>
        <p:txBody>
          <a:bodyPr/>
          <a:lstStyle/>
          <a:p>
            <a:r>
              <a:rPr lang="en-US" dirty="0"/>
              <a:t>In BYOD (bring your own device) scenarios, the enrollment </a:t>
            </a:r>
            <a:br>
              <a:rPr lang="en-US" dirty="0"/>
            </a:br>
            <a:r>
              <a:rPr lang="en-US" dirty="0"/>
              <a:t>process is initiated by the user</a:t>
            </a:r>
          </a:p>
          <a:p>
            <a:r>
              <a:rPr lang="en-US" dirty="0"/>
              <a:t>When trying to access the corporate email, users may want to </a:t>
            </a:r>
            <a:br>
              <a:rPr lang="en-US" dirty="0"/>
            </a:br>
            <a:r>
              <a:rPr lang="en-US" dirty="0"/>
              <a:t>use other (than Outlook) client apps:</a:t>
            </a:r>
          </a:p>
          <a:p>
            <a:pPr lvl="1"/>
            <a:r>
              <a:rPr lang="en-US" dirty="0"/>
              <a:t>Android: </a:t>
            </a:r>
            <a:r>
              <a:rPr lang="en-US" b="1" dirty="0"/>
              <a:t>Gmail</a:t>
            </a:r>
            <a:r>
              <a:rPr lang="en-US" dirty="0"/>
              <a:t> </a:t>
            </a:r>
            <a:r>
              <a:rPr lang="en-US" sz="2800" dirty="0"/>
              <a:t>(or something else)</a:t>
            </a:r>
          </a:p>
          <a:p>
            <a:pPr lvl="1"/>
            <a:r>
              <a:rPr lang="en-US" dirty="0"/>
              <a:t>iOS: </a:t>
            </a:r>
            <a:r>
              <a:rPr lang="en-US" b="1" dirty="0"/>
              <a:t>Mail</a:t>
            </a:r>
            <a:r>
              <a:rPr lang="en-US" dirty="0"/>
              <a:t> </a:t>
            </a:r>
            <a:r>
              <a:rPr lang="en-US" sz="2800" dirty="0"/>
              <a:t>(or something else)</a:t>
            </a:r>
          </a:p>
          <a:p>
            <a:r>
              <a:rPr lang="en-US" sz="3000" dirty="0"/>
              <a:t>How do we protect the app (and the device) in this situation?</a:t>
            </a:r>
          </a:p>
        </p:txBody>
      </p:sp>
    </p:spTree>
    <p:extLst>
      <p:ext uri="{BB962C8B-B14F-4D97-AF65-F5344CB8AC3E}">
        <p14:creationId xmlns:p14="http://schemas.microsoft.com/office/powerpoint/2010/main" val="4082783356"/>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nodeType="with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nodeType="withEffect">
                                  <p:stCondLst>
                                    <p:cond delay="10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FBE1-6214-4C32-81DB-DF6A5CE525D1}"/>
              </a:ext>
            </a:extLst>
          </p:cNvPr>
          <p:cNvSpPr>
            <a:spLocks noGrp="1"/>
          </p:cNvSpPr>
          <p:nvPr>
            <p:ph type="title"/>
          </p:nvPr>
        </p:nvSpPr>
        <p:spPr/>
        <p:txBody>
          <a:bodyPr/>
          <a:lstStyle/>
          <a:p>
            <a:r>
              <a:rPr lang="en-US" dirty="0"/>
              <a:t>Conditional access</a:t>
            </a:r>
          </a:p>
        </p:txBody>
      </p:sp>
      <p:sp>
        <p:nvSpPr>
          <p:cNvPr id="3" name="Text Placeholder 2">
            <a:extLst>
              <a:ext uri="{FF2B5EF4-FFF2-40B4-BE49-F238E27FC236}">
                <a16:creationId xmlns:a16="http://schemas.microsoft.com/office/drawing/2014/main" id="{FAA8FBFD-98A5-453E-8D12-A6D36D6D76B8}"/>
              </a:ext>
            </a:extLst>
          </p:cNvPr>
          <p:cNvSpPr>
            <a:spLocks noGrp="1"/>
          </p:cNvSpPr>
          <p:nvPr>
            <p:ph type="body" sz="quarter" idx="10"/>
          </p:nvPr>
        </p:nvSpPr>
        <p:spPr/>
        <p:txBody>
          <a:bodyPr/>
          <a:lstStyle/>
          <a:p>
            <a:r>
              <a:rPr lang="en-US" dirty="0"/>
              <a:t>With conditional access policies we can enforce the user to use</a:t>
            </a:r>
            <a:br>
              <a:rPr lang="en-US" dirty="0"/>
            </a:br>
            <a:r>
              <a:rPr lang="en-US" dirty="0"/>
              <a:t>an “approved” client app</a:t>
            </a:r>
          </a:p>
          <a:p>
            <a:r>
              <a:rPr lang="en-US" dirty="0"/>
              <a:t>The logic is:</a:t>
            </a:r>
          </a:p>
          <a:p>
            <a:pPr lvl="1">
              <a:buClr>
                <a:schemeClr val="tx1"/>
              </a:buClr>
              <a:buSzPct val="85000"/>
            </a:pPr>
            <a:r>
              <a:rPr lang="en-US" dirty="0">
                <a:solidFill>
                  <a:srgbClr val="00B050"/>
                </a:solidFill>
              </a:rPr>
              <a:t>IF</a:t>
            </a:r>
            <a:r>
              <a:rPr lang="en-US" dirty="0"/>
              <a:t> you want to use the corporate email, </a:t>
            </a:r>
            <a:r>
              <a:rPr lang="en-US" dirty="0">
                <a:solidFill>
                  <a:srgbClr val="00B050"/>
                </a:solidFill>
              </a:rPr>
              <a:t>THEN</a:t>
            </a:r>
            <a:r>
              <a:rPr lang="en-US" dirty="0"/>
              <a:t> you must use </a:t>
            </a:r>
            <a:br>
              <a:rPr lang="en-US" dirty="0"/>
            </a:br>
            <a:r>
              <a:rPr lang="en-US" dirty="0"/>
              <a:t>Microsoft Outlook</a:t>
            </a:r>
          </a:p>
          <a:p>
            <a:pPr lvl="1">
              <a:buClr>
                <a:schemeClr val="tx1"/>
              </a:buClr>
              <a:buSzPct val="85000"/>
            </a:pPr>
            <a:r>
              <a:rPr lang="en-US" dirty="0"/>
              <a:t>Microsoft Outlook is an approved app, which is subject to</a:t>
            </a:r>
            <a:br>
              <a:rPr lang="en-US" dirty="0"/>
            </a:br>
            <a:r>
              <a:rPr lang="en-US" dirty="0"/>
              <a:t>app protection policies</a:t>
            </a:r>
          </a:p>
          <a:p>
            <a:pPr>
              <a:buClr>
                <a:schemeClr val="tx1"/>
              </a:buClr>
              <a:buSzPct val="85000"/>
            </a:pPr>
            <a:r>
              <a:rPr lang="en-US" dirty="0"/>
              <a:t>This is how we enforce MAM</a:t>
            </a:r>
          </a:p>
        </p:txBody>
      </p:sp>
    </p:spTree>
    <p:extLst>
      <p:ext uri="{BB962C8B-B14F-4D97-AF65-F5344CB8AC3E}">
        <p14:creationId xmlns:p14="http://schemas.microsoft.com/office/powerpoint/2010/main" val="2785011524"/>
      </p:ext>
    </p:extLst>
  </p:cSld>
  <p:clrMapOvr>
    <a:masterClrMapping/>
  </p:clrMapOvr>
  <p:transition spd="slow" advClick="0" advTm="5000">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FBE1-6214-4C32-81DB-DF6A5CE525D1}"/>
              </a:ext>
            </a:extLst>
          </p:cNvPr>
          <p:cNvSpPr>
            <a:spLocks noGrp="1"/>
          </p:cNvSpPr>
          <p:nvPr>
            <p:ph type="title"/>
          </p:nvPr>
        </p:nvSpPr>
        <p:spPr/>
        <p:txBody>
          <a:bodyPr/>
          <a:lstStyle/>
          <a:p>
            <a:r>
              <a:rPr lang="en-US" dirty="0"/>
              <a:t>Conditional access (2)</a:t>
            </a:r>
          </a:p>
        </p:txBody>
      </p:sp>
      <p:sp>
        <p:nvSpPr>
          <p:cNvPr id="3" name="Text Placeholder 2">
            <a:extLst>
              <a:ext uri="{FF2B5EF4-FFF2-40B4-BE49-F238E27FC236}">
                <a16:creationId xmlns:a16="http://schemas.microsoft.com/office/drawing/2014/main" id="{FAA8FBFD-98A5-453E-8D12-A6D36D6D76B8}"/>
              </a:ext>
            </a:extLst>
          </p:cNvPr>
          <p:cNvSpPr>
            <a:spLocks noGrp="1"/>
          </p:cNvSpPr>
          <p:nvPr>
            <p:ph type="body" sz="quarter" idx="10"/>
          </p:nvPr>
        </p:nvSpPr>
        <p:spPr/>
        <p:txBody>
          <a:bodyPr>
            <a:normAutofit lnSpcReduction="10000"/>
          </a:bodyPr>
          <a:lstStyle/>
          <a:p>
            <a:r>
              <a:rPr lang="en-US" dirty="0"/>
              <a:t>With conditional access policies we can enforce the user to use</a:t>
            </a:r>
            <a:br>
              <a:rPr lang="en-US" dirty="0"/>
            </a:br>
            <a:r>
              <a:rPr lang="en-US" dirty="0"/>
              <a:t>an “approved” client app </a:t>
            </a:r>
            <a:r>
              <a:rPr lang="en-US" u="sng" dirty="0"/>
              <a:t>and the device to be enrolled </a:t>
            </a:r>
            <a:br>
              <a:rPr lang="en-US" u="sng" dirty="0"/>
            </a:br>
            <a:r>
              <a:rPr lang="en-US" u="sng" dirty="0"/>
              <a:t>in Microsoft Intune</a:t>
            </a:r>
          </a:p>
          <a:p>
            <a:r>
              <a:rPr lang="en-US" dirty="0"/>
              <a:t>The logic is:</a:t>
            </a:r>
          </a:p>
          <a:p>
            <a:pPr lvl="1">
              <a:buClr>
                <a:schemeClr val="tx1"/>
              </a:buClr>
              <a:buSzPct val="85000"/>
            </a:pPr>
            <a:r>
              <a:rPr lang="en-US" dirty="0">
                <a:solidFill>
                  <a:srgbClr val="00B050"/>
                </a:solidFill>
              </a:rPr>
              <a:t>IF</a:t>
            </a:r>
            <a:r>
              <a:rPr lang="en-US" dirty="0"/>
              <a:t> you want to use the corporate email, </a:t>
            </a:r>
            <a:r>
              <a:rPr lang="en-US" dirty="0">
                <a:solidFill>
                  <a:srgbClr val="00B050"/>
                </a:solidFill>
              </a:rPr>
              <a:t>THEN</a:t>
            </a:r>
            <a:r>
              <a:rPr lang="en-US" dirty="0"/>
              <a:t> you must use </a:t>
            </a:r>
            <a:br>
              <a:rPr lang="en-US" dirty="0"/>
            </a:br>
            <a:r>
              <a:rPr lang="en-US" dirty="0"/>
              <a:t>Microsoft Outlook </a:t>
            </a:r>
            <a:r>
              <a:rPr lang="en-US" u="sng" dirty="0"/>
              <a:t>and make your device managed</a:t>
            </a:r>
          </a:p>
          <a:p>
            <a:pPr lvl="1">
              <a:buClr>
                <a:schemeClr val="tx1"/>
              </a:buClr>
              <a:buSzPct val="85000"/>
            </a:pPr>
            <a:r>
              <a:rPr lang="en-US" dirty="0"/>
              <a:t>Microsoft Outlook is an approved app, which is subject to</a:t>
            </a:r>
            <a:br>
              <a:rPr lang="en-US" dirty="0"/>
            </a:br>
            <a:r>
              <a:rPr lang="en-US" dirty="0"/>
              <a:t>app protection policies</a:t>
            </a:r>
          </a:p>
          <a:p>
            <a:pPr>
              <a:buClr>
                <a:schemeClr val="tx1"/>
              </a:buClr>
              <a:buSzPct val="85000"/>
            </a:pPr>
            <a:r>
              <a:rPr lang="en-US" dirty="0"/>
              <a:t>This is how we enforce MAM </a:t>
            </a:r>
            <a:r>
              <a:rPr lang="en-US" u="sng" dirty="0"/>
              <a:t>and MDM</a:t>
            </a:r>
          </a:p>
        </p:txBody>
      </p:sp>
    </p:spTree>
    <p:extLst>
      <p:ext uri="{BB962C8B-B14F-4D97-AF65-F5344CB8AC3E}">
        <p14:creationId xmlns:p14="http://schemas.microsoft.com/office/powerpoint/2010/main" val="2510805835"/>
      </p:ext>
    </p:extLst>
  </p:cSld>
  <p:clrMapOvr>
    <a:masterClrMapping/>
  </p:clrMapOvr>
  <p:transition spd="slow" advClick="0" advTm="5000">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3589" y="1905001"/>
            <a:ext cx="11804822" cy="3268479"/>
          </a:xfrm>
        </p:spPr>
        <p:txBody>
          <a:bodyPr>
            <a:normAutofit/>
          </a:bodyPr>
          <a:lstStyle/>
          <a:p>
            <a:pPr marL="0" indent="0" algn="ctr">
              <a:buNone/>
            </a:pPr>
            <a:r>
              <a:rPr lang="en-US" sz="7200" b="1" dirty="0">
                <a:solidFill>
                  <a:schemeClr val="tx2">
                    <a:lumMod val="75000"/>
                  </a:schemeClr>
                </a:solidFill>
              </a:rPr>
              <a:t>sli.do</a:t>
            </a:r>
            <a:br>
              <a:rPr lang="en-US" sz="6000" b="1" dirty="0"/>
            </a:br>
            <a:r>
              <a:rPr lang="en-US" sz="11500" b="1" dirty="0"/>
              <a:t># SaaS-Security</a:t>
            </a:r>
            <a:endParaRPr lang="en-US" sz="11500" b="1" noProof="1"/>
          </a:p>
          <a:p>
            <a:pPr marL="0" indent="0" algn="ctr">
              <a:buNone/>
            </a:pPr>
            <a:endParaRPr lang="en-US" sz="6000" b="1" noProof="1"/>
          </a:p>
          <a:p>
            <a:endParaRPr lang="en-US" dirty="0"/>
          </a:p>
        </p:txBody>
      </p:sp>
      <p:sp>
        <p:nvSpPr>
          <p:cNvPr id="4" name="Title 3"/>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293490592"/>
      </p:ext>
    </p:extLst>
  </p:cSld>
  <p:clrMapOvr>
    <a:masterClrMapping/>
  </p:clrMapOvr>
  <p:transition spd="slow" advClick="0">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a:xfrm>
            <a:off x="615109" y="4704824"/>
            <a:ext cx="10961783" cy="1569281"/>
          </a:xfrm>
        </p:spPr>
        <p:txBody>
          <a:bodyPr/>
          <a:lstStyle/>
          <a:p>
            <a:r>
              <a:rPr lang="en-US" dirty="0"/>
              <a:t>Microsoft 365 Information Protection </a:t>
            </a:r>
          </a:p>
        </p:txBody>
      </p:sp>
    </p:spTree>
    <p:extLst>
      <p:ext uri="{BB962C8B-B14F-4D97-AF65-F5344CB8AC3E}">
        <p14:creationId xmlns:p14="http://schemas.microsoft.com/office/powerpoint/2010/main" val="1713714363"/>
      </p:ext>
    </p:extLst>
  </p:cSld>
  <p:clrMapOvr>
    <a:masterClrMapping/>
  </p:clrMapOvr>
  <p:transition spd="slow" advClick="0">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C5E-5E4B-4A44-9B80-4654B2D989D1}"/>
              </a:ext>
            </a:extLst>
          </p:cNvPr>
          <p:cNvSpPr>
            <a:spLocks noGrp="1"/>
          </p:cNvSpPr>
          <p:nvPr>
            <p:ph type="body" sz="quarter" idx="10"/>
          </p:nvPr>
        </p:nvSpPr>
        <p:spPr/>
        <p:txBody>
          <a:bodyPr/>
          <a:lstStyle/>
          <a:p>
            <a:r>
              <a:rPr lang="en-US" dirty="0"/>
              <a:t>Information protection technologies </a:t>
            </a:r>
          </a:p>
        </p:txBody>
      </p:sp>
    </p:spTree>
    <p:extLst>
      <p:ext uri="{BB962C8B-B14F-4D97-AF65-F5344CB8AC3E}">
        <p14:creationId xmlns:p14="http://schemas.microsoft.com/office/powerpoint/2010/main" val="956609864"/>
      </p:ext>
    </p:extLst>
  </p:cSld>
  <p:clrMapOvr>
    <a:masterClrMapping/>
  </p:clrMapOvr>
  <p:transition spd="slow" advClick="0">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410-AF86-4012-A219-C692CC91241E}"/>
              </a:ext>
            </a:extLst>
          </p:cNvPr>
          <p:cNvSpPr>
            <a:spLocks noGrp="1"/>
          </p:cNvSpPr>
          <p:nvPr>
            <p:ph type="title"/>
          </p:nvPr>
        </p:nvSpPr>
        <p:spPr/>
        <p:txBody>
          <a:bodyPr>
            <a:normAutofit/>
          </a:bodyPr>
          <a:lstStyle/>
          <a:p>
            <a:r>
              <a:rPr lang="en-US" dirty="0"/>
              <a:t>Encryption at rest vs encryption in transit</a:t>
            </a:r>
          </a:p>
        </p:txBody>
      </p:sp>
      <p:graphicFrame>
        <p:nvGraphicFramePr>
          <p:cNvPr id="4" name="Table 4">
            <a:extLst>
              <a:ext uri="{FF2B5EF4-FFF2-40B4-BE49-F238E27FC236}">
                <a16:creationId xmlns:a16="http://schemas.microsoft.com/office/drawing/2014/main" id="{24E8DAE3-2DCD-41EF-844F-AC34A8EECD7E}"/>
              </a:ext>
            </a:extLst>
          </p:cNvPr>
          <p:cNvGraphicFramePr>
            <a:graphicFrameLocks noGrp="1"/>
          </p:cNvGraphicFramePr>
          <p:nvPr/>
        </p:nvGraphicFramePr>
        <p:xfrm>
          <a:off x="647852" y="1630495"/>
          <a:ext cx="10896295" cy="4687762"/>
        </p:xfrm>
        <a:graphic>
          <a:graphicData uri="http://schemas.openxmlformats.org/drawingml/2006/table">
            <a:tbl>
              <a:tblPr firstRow="1" bandRow="1">
                <a:tableStyleId>{F2DE63D5-997A-4646-A377-4702673A728D}</a:tableStyleId>
              </a:tblPr>
              <a:tblGrid>
                <a:gridCol w="5453963">
                  <a:extLst>
                    <a:ext uri="{9D8B030D-6E8A-4147-A177-3AD203B41FA5}">
                      <a16:colId xmlns:a16="http://schemas.microsoft.com/office/drawing/2014/main" val="2511638022"/>
                    </a:ext>
                  </a:extLst>
                </a:gridCol>
                <a:gridCol w="5442332">
                  <a:extLst>
                    <a:ext uri="{9D8B030D-6E8A-4147-A177-3AD203B41FA5}">
                      <a16:colId xmlns:a16="http://schemas.microsoft.com/office/drawing/2014/main" val="2358283509"/>
                    </a:ext>
                  </a:extLst>
                </a:gridCol>
              </a:tblGrid>
              <a:tr h="500456">
                <a:tc>
                  <a:txBody>
                    <a:bodyPr/>
                    <a:lstStyle/>
                    <a:p>
                      <a:r>
                        <a:rPr lang="en-US" dirty="0">
                          <a:solidFill>
                            <a:schemeClr val="bg2"/>
                          </a:solidFill>
                        </a:rPr>
                        <a:t>Kinds of content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bg2"/>
                          </a:solidFill>
                        </a:rPr>
                        <a:t>Encryption technologies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579470"/>
                  </a:ext>
                </a:extLst>
              </a:tr>
              <a:tr h="1928765">
                <a:tc>
                  <a:txBody>
                    <a:bodyPr/>
                    <a:lstStyle/>
                    <a:p>
                      <a:r>
                        <a:rPr lang="en-US" sz="2000" kern="1200" dirty="0">
                          <a:solidFill>
                            <a:schemeClr val="tx1"/>
                          </a:solidFill>
                          <a:effectLst/>
                          <a:latin typeface="+mn-lt"/>
                          <a:ea typeface="+mn-ea"/>
                          <a:cs typeface="+mn-cs"/>
                        </a:rPr>
                        <a:t>Files on a device. This can include email messages saved in a folder, Office documents saved on a </a:t>
                      </a:r>
                      <a:br>
                        <a:rPr lang="en-US" sz="2000" kern="1200" dirty="0">
                          <a:solidFill>
                            <a:schemeClr val="tx1"/>
                          </a:solidFill>
                          <a:effectLst/>
                          <a:latin typeface="+mn-lt"/>
                          <a:ea typeface="+mn-ea"/>
                          <a:cs typeface="+mn-cs"/>
                        </a:rPr>
                      </a:br>
                      <a:r>
                        <a:rPr lang="en-US" sz="2000" kern="1200" dirty="0">
                          <a:solidFill>
                            <a:schemeClr val="tx1"/>
                          </a:solidFill>
                          <a:effectLst/>
                          <a:latin typeface="+mn-lt"/>
                          <a:ea typeface="+mn-ea"/>
                          <a:cs typeface="+mn-cs"/>
                        </a:rPr>
                        <a:t>computer, tablet, or phone, or data saved to the </a:t>
                      </a:r>
                      <a:br>
                        <a:rPr lang="en-US" sz="2000" kern="1200" dirty="0">
                          <a:solidFill>
                            <a:schemeClr val="tx1"/>
                          </a:solidFill>
                          <a:effectLst/>
                          <a:latin typeface="+mn-lt"/>
                          <a:ea typeface="+mn-ea"/>
                          <a:cs typeface="+mn-cs"/>
                        </a:rPr>
                      </a:br>
                      <a:r>
                        <a:rPr lang="en-US" sz="2000" kern="1200" dirty="0">
                          <a:solidFill>
                            <a:schemeClr val="tx1"/>
                          </a:solidFill>
                          <a:effectLst/>
                          <a:latin typeface="+mn-lt"/>
                          <a:ea typeface="+mn-ea"/>
                          <a:cs typeface="+mn-cs"/>
                        </a:rPr>
                        <a:t>Microsoft cloud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kern="1200" dirty="0">
                          <a:solidFill>
                            <a:schemeClr val="tx1"/>
                          </a:solidFill>
                          <a:effectLst/>
                          <a:latin typeface="+mn-lt"/>
                          <a:ea typeface="+mn-ea"/>
                          <a:cs typeface="+mn-cs"/>
                        </a:rPr>
                        <a:t>BitLocker in Microsoft datacenters. BitLocker can </a:t>
                      </a:r>
                      <a:br>
                        <a:rPr lang="en-US" sz="2000" kern="1200" dirty="0">
                          <a:solidFill>
                            <a:schemeClr val="tx1"/>
                          </a:solidFill>
                          <a:effectLst/>
                          <a:latin typeface="+mn-lt"/>
                          <a:ea typeface="+mn-ea"/>
                          <a:cs typeface="+mn-cs"/>
                        </a:rPr>
                      </a:br>
                      <a:r>
                        <a:rPr lang="en-US" sz="2000" kern="1200" dirty="0">
                          <a:solidFill>
                            <a:schemeClr val="tx1"/>
                          </a:solidFill>
                          <a:effectLst/>
                          <a:latin typeface="+mn-lt"/>
                          <a:ea typeface="+mn-ea"/>
                          <a:cs typeface="+mn-cs"/>
                        </a:rPr>
                        <a:t>also be used on client machines, such as Windows computers and tablets</a:t>
                      </a:r>
                    </a:p>
                    <a:p>
                      <a:r>
                        <a:rPr lang="en-US" sz="2000" kern="1200" dirty="0">
                          <a:solidFill>
                            <a:schemeClr val="tx1"/>
                          </a:solidFill>
                          <a:effectLst/>
                          <a:latin typeface="+mn-lt"/>
                          <a:ea typeface="+mn-ea"/>
                          <a:cs typeface="+mn-cs"/>
                        </a:rPr>
                        <a:t>Distributed Key Manager (DKM) in Microsoft </a:t>
                      </a:r>
                      <a:br>
                        <a:rPr lang="en-US" sz="2000" kern="1200" dirty="0">
                          <a:solidFill>
                            <a:schemeClr val="tx1"/>
                          </a:solidFill>
                          <a:effectLst/>
                          <a:latin typeface="+mn-lt"/>
                          <a:ea typeface="+mn-ea"/>
                          <a:cs typeface="+mn-cs"/>
                        </a:rPr>
                      </a:br>
                      <a:r>
                        <a:rPr lang="en-US" sz="2000" kern="1200" dirty="0">
                          <a:solidFill>
                            <a:schemeClr val="tx1"/>
                          </a:solidFill>
                          <a:effectLst/>
                          <a:latin typeface="+mn-lt"/>
                          <a:ea typeface="+mn-ea"/>
                          <a:cs typeface="+mn-cs"/>
                        </a:rPr>
                        <a:t>datacenters</a:t>
                      </a:r>
                    </a:p>
                    <a:p>
                      <a:r>
                        <a:rPr lang="en-US" sz="2000" kern="1200" dirty="0">
                          <a:solidFill>
                            <a:schemeClr val="tx1"/>
                          </a:solidFill>
                          <a:effectLst/>
                          <a:latin typeface="+mn-lt"/>
                          <a:ea typeface="+mn-ea"/>
                          <a:cs typeface="+mn-cs"/>
                        </a:rPr>
                        <a:t>Customer Key for Microsoft 365</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726524"/>
                  </a:ext>
                </a:extLst>
              </a:tr>
              <a:tr h="1101766">
                <a:tc>
                  <a:txBody>
                    <a:bodyPr/>
                    <a:lstStyle/>
                    <a:p>
                      <a:r>
                        <a:rPr lang="en-US" sz="2000" kern="1200" dirty="0">
                          <a:solidFill>
                            <a:schemeClr val="tx1"/>
                          </a:solidFill>
                          <a:effectLst/>
                          <a:latin typeface="+mn-lt"/>
                          <a:ea typeface="+mn-ea"/>
                          <a:cs typeface="+mn-cs"/>
                        </a:rPr>
                        <a:t>Files in transit between users. This can include </a:t>
                      </a:r>
                      <a:br>
                        <a:rPr lang="en-US" sz="2000" kern="1200" dirty="0">
                          <a:solidFill>
                            <a:schemeClr val="tx1"/>
                          </a:solidFill>
                          <a:effectLst/>
                          <a:latin typeface="+mn-lt"/>
                          <a:ea typeface="+mn-ea"/>
                          <a:cs typeface="+mn-cs"/>
                        </a:rPr>
                      </a:br>
                      <a:r>
                        <a:rPr lang="en-US" sz="2000" kern="1200" dirty="0">
                          <a:solidFill>
                            <a:schemeClr val="tx1"/>
                          </a:solidFill>
                          <a:effectLst/>
                          <a:latin typeface="+mn-lt"/>
                          <a:ea typeface="+mn-ea"/>
                          <a:cs typeface="+mn-cs"/>
                        </a:rPr>
                        <a:t>Office documents or SharePoint list items shared </a:t>
                      </a:r>
                      <a:br>
                        <a:rPr lang="en-US" sz="2000" kern="1200" dirty="0">
                          <a:solidFill>
                            <a:schemeClr val="tx1"/>
                          </a:solidFill>
                          <a:effectLst/>
                          <a:latin typeface="+mn-lt"/>
                          <a:ea typeface="+mn-ea"/>
                          <a:cs typeface="+mn-cs"/>
                        </a:rPr>
                      </a:br>
                      <a:r>
                        <a:rPr lang="en-US" sz="2000" kern="1200" dirty="0">
                          <a:solidFill>
                            <a:schemeClr val="tx1"/>
                          </a:solidFill>
                          <a:effectLst/>
                          <a:latin typeface="+mn-lt"/>
                          <a:ea typeface="+mn-ea"/>
                          <a:cs typeface="+mn-cs"/>
                        </a:rPr>
                        <a:t>between users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TLS for files in transit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021883"/>
                  </a:ext>
                </a:extLst>
              </a:tr>
              <a:tr h="1156775">
                <a:tc>
                  <a:txBody>
                    <a:bodyPr/>
                    <a:lstStyle/>
                    <a:p>
                      <a:r>
                        <a:rPr lang="en-US" sz="2000"/>
                        <a:t>Email in transit between recipients. This includes </a:t>
                      </a:r>
                      <a:br>
                        <a:rPr lang="en-US" sz="2000"/>
                      </a:br>
                      <a:r>
                        <a:rPr lang="en-US" sz="2000"/>
                        <a:t>email hosted by Exchange Online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Office 365 Message Encryption with Azure Rights Management, S/MIME, and TLS for email in transit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3299342"/>
                  </a:ext>
                </a:extLst>
              </a:tr>
            </a:tbl>
          </a:graphicData>
        </a:graphic>
      </p:graphicFrame>
    </p:spTree>
    <p:extLst>
      <p:ext uri="{BB962C8B-B14F-4D97-AF65-F5344CB8AC3E}">
        <p14:creationId xmlns:p14="http://schemas.microsoft.com/office/powerpoint/2010/main" val="1777205014"/>
      </p:ext>
    </p:extLst>
  </p:cSld>
  <p:clrMapOvr>
    <a:masterClrMapping/>
  </p:clrMapOvr>
  <p:transition spd="slow" advClick="0" advTm="5000">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410-AF86-4012-A219-C692CC91241E}"/>
              </a:ext>
            </a:extLst>
          </p:cNvPr>
          <p:cNvSpPr>
            <a:spLocks noGrp="1"/>
          </p:cNvSpPr>
          <p:nvPr>
            <p:ph type="title"/>
          </p:nvPr>
        </p:nvSpPr>
        <p:spPr/>
        <p:txBody>
          <a:bodyPr/>
          <a:lstStyle/>
          <a:p>
            <a:r>
              <a:rPr lang="en-US" dirty="0"/>
              <a:t>Azure Information Protection</a:t>
            </a:r>
          </a:p>
        </p:txBody>
      </p:sp>
      <p:sp>
        <p:nvSpPr>
          <p:cNvPr id="3" name="Text Placeholder 2">
            <a:extLst>
              <a:ext uri="{FF2B5EF4-FFF2-40B4-BE49-F238E27FC236}">
                <a16:creationId xmlns:a16="http://schemas.microsoft.com/office/drawing/2014/main" id="{EDE232B1-1B6E-48E5-B244-B145CD7BA61C}"/>
              </a:ext>
            </a:extLst>
          </p:cNvPr>
          <p:cNvSpPr>
            <a:spLocks noGrp="1"/>
          </p:cNvSpPr>
          <p:nvPr>
            <p:ph type="body" sz="quarter" idx="10"/>
          </p:nvPr>
        </p:nvSpPr>
        <p:spPr/>
        <p:txBody>
          <a:bodyPr/>
          <a:lstStyle/>
          <a:p>
            <a:r>
              <a:rPr lang="en-US" dirty="0"/>
              <a:t>Classify your data based on sensitivity</a:t>
            </a:r>
          </a:p>
          <a:p>
            <a:r>
              <a:rPr lang="en-US" dirty="0"/>
              <a:t>No matter where it is stored - protection follows the document</a:t>
            </a:r>
          </a:p>
          <a:p>
            <a:r>
              <a:rPr lang="en-US" dirty="0"/>
              <a:t>Deployment flexibility and ease of use</a:t>
            </a:r>
          </a:p>
        </p:txBody>
      </p:sp>
      <p:pic>
        <p:nvPicPr>
          <p:cNvPr id="2050" name="Picture 2">
            <a:extLst>
              <a:ext uri="{FF2B5EF4-FFF2-40B4-BE49-F238E27FC236}">
                <a16:creationId xmlns:a16="http://schemas.microsoft.com/office/drawing/2014/main" id="{F575ED79-4CBD-4C78-831C-57A918E44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618" y="3967419"/>
            <a:ext cx="6952763" cy="198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53057"/>
      </p:ext>
    </p:extLst>
  </p:cSld>
  <p:clrMapOvr>
    <a:masterClrMapping/>
  </p:clrMapOvr>
  <p:transition spd="slow" advClick="0" advTm="5000">
    <p:push dir="u"/>
  </p:transition>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4_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
  <TotalTime>18672</TotalTime>
  <Words>2733</Words>
  <Application>Microsoft Office PowerPoint</Application>
  <PresentationFormat>Widescreen</PresentationFormat>
  <Paragraphs>788</Paragraphs>
  <Slides>122</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122</vt:i4>
      </vt:variant>
    </vt:vector>
  </HeadingPairs>
  <TitlesOfParts>
    <vt:vector size="133" baseType="lpstr">
      <vt:lpstr>Arial</vt:lpstr>
      <vt:lpstr>Calibri</vt:lpstr>
      <vt:lpstr>Consolas</vt:lpstr>
      <vt:lpstr>Segoe UI</vt:lpstr>
      <vt:lpstr>Segoe UI Light</vt:lpstr>
      <vt:lpstr>Segoe UI Semibold</vt:lpstr>
      <vt:lpstr>Segoe UI Semilight</vt:lpstr>
      <vt:lpstr>Wingdings</vt:lpstr>
      <vt:lpstr>Wingdings 2</vt:lpstr>
      <vt:lpstr>1_SoftUni3_1</vt:lpstr>
      <vt:lpstr>4_7-30269_Server &amp; Tools Business_16x9</vt:lpstr>
      <vt:lpstr>Course summary</vt:lpstr>
      <vt:lpstr>Questions</vt:lpstr>
      <vt:lpstr>Table of Contents</vt:lpstr>
      <vt:lpstr>PowerPoint Presentation</vt:lpstr>
      <vt:lpstr>PowerPoint Presentation</vt:lpstr>
      <vt:lpstr>What is Cloud computing?</vt:lpstr>
      <vt:lpstr>The benefits</vt:lpstr>
      <vt:lpstr>Types of Cloud services</vt:lpstr>
      <vt:lpstr>Types of Cloud services (2)</vt:lpstr>
      <vt:lpstr>Public vs private vs hybrid cloud</vt:lpstr>
      <vt:lpstr>Challenges</vt:lpstr>
      <vt:lpstr>PowerPoint Presentation</vt:lpstr>
      <vt:lpstr>“On-premises” vs “In the cloud”</vt:lpstr>
      <vt:lpstr>On-premises + Cloud = Hybrid</vt:lpstr>
      <vt:lpstr>PowerPoint Presentation</vt:lpstr>
      <vt:lpstr>Office 365 metaphor</vt:lpstr>
      <vt:lpstr>Enterprise Mobility and Security (EMS)</vt:lpstr>
      <vt:lpstr>So what is Microsoft 365?</vt:lpstr>
      <vt:lpstr>PowerPoint Presentation</vt:lpstr>
      <vt:lpstr>What is a “tenant”?</vt:lpstr>
      <vt:lpstr>Tenant vs subscription</vt:lpstr>
      <vt:lpstr>Office 365 vs Azure</vt:lpstr>
      <vt:lpstr>Questions</vt:lpstr>
      <vt:lpstr>PowerPoint Presentation</vt:lpstr>
      <vt:lpstr>PowerPoint Presentation</vt:lpstr>
      <vt:lpstr>User account types</vt:lpstr>
      <vt:lpstr>Cloud-only identities</vt:lpstr>
      <vt:lpstr>Synchronized identities</vt:lpstr>
      <vt:lpstr>Federated identities</vt:lpstr>
      <vt:lpstr>Authentication options</vt:lpstr>
      <vt:lpstr>Azure AD pass-through authentication (PTA)</vt:lpstr>
      <vt:lpstr>User Principal Name (UPN)</vt:lpstr>
      <vt:lpstr>Windows AD vs Azure AD</vt:lpstr>
      <vt:lpstr>PowerPoint Presentation</vt:lpstr>
      <vt:lpstr>User account roles</vt:lpstr>
      <vt:lpstr>User account protection</vt:lpstr>
      <vt:lpstr>Passwords and password policies</vt:lpstr>
      <vt:lpstr>Reset passwords for users and admins</vt:lpstr>
      <vt:lpstr>Multi-factor authentication (MFA)</vt:lpstr>
      <vt:lpstr>Conditional access</vt:lpstr>
      <vt:lpstr>Secure score</vt:lpstr>
      <vt:lpstr>The end of passwords</vt:lpstr>
      <vt:lpstr>PowerPoint Presentation</vt:lpstr>
      <vt:lpstr>Add a custom domain</vt:lpstr>
      <vt:lpstr>Options to create identities</vt:lpstr>
      <vt:lpstr>Deleting and recovering user accounts</vt:lpstr>
      <vt:lpstr>Questions</vt:lpstr>
      <vt:lpstr>PowerPoint Presentation</vt:lpstr>
      <vt:lpstr>PowerPoint Presentation</vt:lpstr>
      <vt:lpstr>Work faster and smarter</vt:lpstr>
      <vt:lpstr>Exchange Admin Center: Recipients</vt:lpstr>
      <vt:lpstr>Exchange Admin Center: Protection</vt:lpstr>
      <vt:lpstr>Exchange Admin Center: Mail Flow</vt:lpstr>
      <vt:lpstr>SharePoint Online</vt:lpstr>
      <vt:lpstr>SharePoint Online hierarchical structure</vt:lpstr>
      <vt:lpstr>SharePoint Online – example structure</vt:lpstr>
      <vt:lpstr>SharePoint Online – external sharing</vt:lpstr>
      <vt:lpstr>SharePoint Online – external sharing (2)</vt:lpstr>
      <vt:lpstr>SharePoint Online – versioning</vt:lpstr>
      <vt:lpstr>OneDrive for Business</vt:lpstr>
      <vt:lpstr>Office 365 ProPlus</vt:lpstr>
      <vt:lpstr>Office for the web</vt:lpstr>
      <vt:lpstr>PowerPoint Presentation</vt:lpstr>
      <vt:lpstr>Different tools for different tasks</vt:lpstr>
      <vt:lpstr>Different tools for different tasks</vt:lpstr>
      <vt:lpstr>What is Microsoft Teams?</vt:lpstr>
      <vt:lpstr>User roles in Teams</vt:lpstr>
      <vt:lpstr>Guest access</vt:lpstr>
      <vt:lpstr>Teams admin center</vt:lpstr>
      <vt:lpstr>Teams upgrade</vt:lpstr>
      <vt:lpstr>Clients for Microsoft Teams</vt:lpstr>
      <vt:lpstr>Questions</vt:lpstr>
      <vt:lpstr>PowerPoint Presentation</vt:lpstr>
      <vt:lpstr>PowerPoint Presentation</vt:lpstr>
      <vt:lpstr>Exchange Online – restricting mailbox access</vt:lpstr>
      <vt:lpstr>Client access rules in Exchange Online</vt:lpstr>
      <vt:lpstr>Basic vs modern authentication</vt:lpstr>
      <vt:lpstr>Compare email encryption in Exchange Online </vt:lpstr>
      <vt:lpstr>SharePoint Online – anonymous links</vt:lpstr>
      <vt:lpstr>SharePoint Online – limit sharing by domain</vt:lpstr>
      <vt:lpstr>Access control in SharePoint Online</vt:lpstr>
      <vt:lpstr>PowerPoint Presentation</vt:lpstr>
      <vt:lpstr>What is Office 365 ATP</vt:lpstr>
      <vt:lpstr>What is Office 365 ATP (2)</vt:lpstr>
      <vt:lpstr>Safe attachments</vt:lpstr>
      <vt:lpstr>Safe links</vt:lpstr>
      <vt:lpstr>PowerPoint Presentation</vt:lpstr>
      <vt:lpstr>Security vs usability</vt:lpstr>
      <vt:lpstr>Full lifecycle management</vt:lpstr>
      <vt:lpstr>Mobile Application Management (MAM)</vt:lpstr>
      <vt:lpstr>Mobile Device Management (MDM)</vt:lpstr>
      <vt:lpstr>Which client app?</vt:lpstr>
      <vt:lpstr>Conditional access</vt:lpstr>
      <vt:lpstr>Conditional access (2)</vt:lpstr>
      <vt:lpstr>Questions</vt:lpstr>
      <vt:lpstr>PowerPoint Presentation</vt:lpstr>
      <vt:lpstr>PowerPoint Presentation</vt:lpstr>
      <vt:lpstr>Encryption at rest vs encryption in transit</vt:lpstr>
      <vt:lpstr>Azure Information Protection</vt:lpstr>
      <vt:lpstr>Windows Information Protection (WIP)</vt:lpstr>
      <vt:lpstr>Data Loss Prevention</vt:lpstr>
      <vt:lpstr>Cloud app security</vt:lpstr>
      <vt:lpstr>PowerPoint Presentation</vt:lpstr>
      <vt:lpstr>Where is your protection?</vt:lpstr>
      <vt:lpstr>PowerPoint Presentation</vt:lpstr>
      <vt:lpstr>AIP labels</vt:lpstr>
      <vt:lpstr>Classification and labeling</vt:lpstr>
      <vt:lpstr>Working with AIP labels</vt:lpstr>
      <vt:lpstr>AIP policies</vt:lpstr>
      <vt:lpstr>AIP clients</vt:lpstr>
      <vt:lpstr>Automated labeling</vt:lpstr>
      <vt:lpstr>Configuring a super user</vt:lpstr>
      <vt:lpstr>Implement bulk classification</vt:lpstr>
      <vt:lpstr>PowerPoint Presentation</vt:lpstr>
      <vt:lpstr>What is Data Loss Prevention</vt:lpstr>
      <vt:lpstr>Sensitive information types</vt:lpstr>
      <vt:lpstr>DLP policy</vt:lpstr>
      <vt:lpstr>Summary</vt:lpstr>
      <vt:lpstr>PowerPoint Presentation</vt:lpstr>
      <vt:lpstr>СофтУни диамантени партньори</vt:lpstr>
      <vt:lpstr>СофтУни диамантени партньори</vt:lpstr>
      <vt:lpstr>Trainings @ Software University (SoftUni)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Alen Paunov</dc:creator>
  <cp:lastModifiedBy>Vasil Yordanov</cp:lastModifiedBy>
  <cp:revision>679</cp:revision>
  <dcterms:created xsi:type="dcterms:W3CDTF">2018-05-23T13:08:44Z</dcterms:created>
  <dcterms:modified xsi:type="dcterms:W3CDTF">2019-09-17T14:13:34Z</dcterms:modified>
</cp:coreProperties>
</file>